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97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12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74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86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76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86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8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6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15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71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EA2B-7D3F-4210-B649-829D53D1200D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394E-4430-4FEC-828D-3390EB1570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21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404664"/>
            <a:ext cx="8784084" cy="640844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b="1" dirty="0" smtClean="0">
                <a:ea typeface="ＭＳ Ｐゴシック" pitchFamily="34" charset="-128"/>
              </a:rPr>
              <a:t>	</a:t>
            </a:r>
            <a:r>
              <a:rPr lang="tr-TR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Aseksüel</a:t>
            </a: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Sporlar </a:t>
            </a:r>
          </a:p>
          <a:p>
            <a:pPr eaLnBrk="1" hangingPunct="1">
              <a:buFont typeface="Wingdings" pitchFamily="2" charset="2"/>
              <a:buNone/>
            </a:pP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Aseksüel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sporlar, tek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parenteral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mantardan oluşurlar ve dolayısı ile genetik olarak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parenteral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 ile aynıdırlar.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Artrospor</a:t>
            </a:r>
            <a:endParaRPr lang="tr-TR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</a:t>
            </a:r>
            <a:endParaRPr lang="tr-TR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Klamidospor</a:t>
            </a:r>
            <a:endParaRPr lang="tr-TR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Conidiospor</a:t>
            </a:r>
            <a:endParaRPr lang="tr-TR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tr-TR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Sporangiospor</a:t>
            </a: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260649"/>
            <a:ext cx="8784976" cy="5761037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42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Askosporlar</a:t>
            </a:r>
          </a:p>
          <a:p>
            <a:pPr>
              <a:lnSpc>
                <a:spcPts val="2800"/>
              </a:lnSpc>
            </a:pP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mantarlarında seksüel sporlar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askus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ascus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denen genişlemiş ve uzamış hücre keseleri içinde oluşurlar </a:t>
            </a:r>
          </a:p>
          <a:p>
            <a:pPr>
              <a:lnSpc>
                <a:spcPts val="2800"/>
              </a:lnSpc>
            </a:pP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Aynı veya ayrı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birbirine komşu iki hücrenin (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askogonium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anteridium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uzaması ve bunların birbirleriyle birleşmesi sonu askosporlar meydana gelirler</a:t>
            </a:r>
          </a:p>
          <a:p>
            <a:pPr>
              <a:lnSpc>
                <a:spcPts val="2800"/>
              </a:lnSpc>
            </a:pP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Önce, iki hücre arasındaki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eriyerek kaybolur.</a:t>
            </a:r>
          </a:p>
          <a:p>
            <a:pPr>
              <a:lnSpc>
                <a:spcPts val="2800"/>
              </a:lnSpc>
            </a:pP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Sonra,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anteridial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çekirdek,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askogoniumun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içine girer ve yeni hücre, iki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nukleuslu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hale gelir.</a:t>
            </a:r>
          </a:p>
          <a:p>
            <a:pPr>
              <a:lnSpc>
                <a:spcPts val="2800"/>
              </a:lnSpc>
            </a:pP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Nukleuslar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birleştikten sonra,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meiosis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tarzında bölünmeye başlar.</a:t>
            </a:r>
          </a:p>
          <a:p>
            <a:pPr>
              <a:lnSpc>
                <a:spcPts val="2800"/>
              </a:lnSpc>
            </a:pP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İki veya daha fazla bölünmeden sonra, çekirdeklerin etrafı kalın bir muhafaza ile çevrilir.</a:t>
            </a:r>
          </a:p>
          <a:p>
            <a:pPr>
              <a:lnSpc>
                <a:spcPts val="2800"/>
              </a:lnSpc>
            </a:pP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Böylece, 4 veya 8 </a:t>
            </a:r>
            <a:r>
              <a:rPr lang="tr-TR" sz="3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askospor meydana gelmiş olur.</a:t>
            </a:r>
          </a:p>
          <a:p>
            <a:pPr>
              <a:lnSpc>
                <a:spcPts val="2800"/>
              </a:lnSpc>
            </a:pPr>
            <a:r>
              <a:rPr lang="tr-TR" sz="3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 olgunlaşınca, etrafında bulunan kese yarılarak sporlar dışarı çıkarlar</a:t>
            </a:r>
            <a:r>
              <a:rPr lang="tr-TR" sz="34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			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593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88640"/>
            <a:ext cx="8928100" cy="57610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ea typeface="ＭＳ Ｐゴシック" pitchFamily="34" charset="-128"/>
              </a:rPr>
              <a:t>	</a:t>
            </a:r>
            <a:r>
              <a:rPr lang="tr-TR" sz="26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Basidiosporlar</a:t>
            </a:r>
            <a:endParaRPr lang="tr-TR" sz="26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sz="24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seksüel sporlar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mantarlarında bulunur. </a:t>
            </a:r>
            <a:endParaRPr lang="tr-TR" sz="24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400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Basidiumların</a:t>
            </a:r>
            <a:r>
              <a:rPr lang="tr-TR" sz="24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gelişmesi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basidiosporların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oluşması ile askosporlara bazı yönlerden benzerlik gösterirler.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Önce, birbirine komşu olan iki hücre uzayarak birleşir ve aralarındaki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kaybolur.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Sonra, bir hücrenin çekirdeği diğerine girerek birleşir ve tek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nukleuslu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hale gelirler.</a:t>
            </a:r>
          </a:p>
          <a:p>
            <a:pPr eaLnBrk="1" hangingPunct="1"/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Tek çekirdek,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mayoz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tarzında bölünmeye devam ederek 4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nukleusa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ayrılır. </a:t>
            </a: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Basidiumların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uç kısmında, her çekirdek için bir tane olmak üzere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sterigmata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meydana gelir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nukleusların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her biri kendine ait olan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sterigmata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içine girer ve böylece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basidiosporlar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oluşurlar.  </a:t>
            </a:r>
          </a:p>
          <a:p>
            <a:pPr eaLnBrk="1" hangingPunct="1"/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 bulundukları yerden ayrılarak etrafa dağılırlar. </a:t>
            </a:r>
          </a:p>
          <a:p>
            <a:pPr eaLnBrk="1" hangingPunct="1"/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Uygun ortamda filizlenerek yeni bir mantar oluştururlar. </a:t>
            </a:r>
            <a:endParaRPr lang="tr-TR" sz="24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400" dirty="0" err="1" smtClean="0">
                <a:ea typeface="ＭＳ Ｐゴシック" pitchFamily="34" charset="-128"/>
              </a:rPr>
              <a:t>Basidiosporlar</a:t>
            </a:r>
            <a:r>
              <a:rPr lang="tr-TR" sz="2400" dirty="0" smtClean="0">
                <a:ea typeface="ＭＳ Ｐゴシック" pitchFamily="34" charset="-128"/>
              </a:rPr>
              <a:t>, askosporların aksine </a:t>
            </a:r>
            <a:r>
              <a:rPr lang="tr-TR" sz="2400" dirty="0" err="1" smtClean="0">
                <a:ea typeface="ＭＳ Ｐゴシック" pitchFamily="34" charset="-128"/>
              </a:rPr>
              <a:t>eksternal</a:t>
            </a:r>
            <a:r>
              <a:rPr lang="tr-TR" sz="2400" dirty="0" smtClean="0">
                <a:ea typeface="ＭＳ Ｐゴシック" pitchFamily="34" charset="-128"/>
              </a:rPr>
              <a:t> olarak gelişirler.</a:t>
            </a: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981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260648"/>
            <a:ext cx="8748588" cy="57610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6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Oosporlar</a:t>
            </a:r>
            <a:endParaRPr lang="tr-TR" sz="26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sınıfı mantarlarda seksüel çoğalma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ile meydana gelir.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Erkek gamet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anteridium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), dişi gametten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oogonium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daha küçüktür, ayrı karakterde ve görünümdedir </a:t>
            </a:r>
            <a:r>
              <a:rPr lang="tr-TR" sz="2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 gametlerin birleşmesi sonucu meydana gelirler</a:t>
            </a:r>
            <a:r>
              <a:rPr lang="tr-TR" sz="2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kalın duvarlı, yuvarlak, dış etkilere dayanıklı ve içleri gıda ile doludur </a:t>
            </a:r>
            <a:r>
              <a:rPr lang="tr-TR" sz="2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Saprolegnia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mantarlarında, aynı mantar üzerinde bulunan gametlerden erkek gamet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flamentöz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yapıya sahiptir ve başka bir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hifadan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orijin </a:t>
            </a:r>
            <a:r>
              <a:rPr lang="tr-TR" sz="2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alır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Yuvarlak veya oval biçimde olan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oogoniuma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uzanır ve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fertilizasyon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tüpü yardımı ile onunla birleşir ve böylece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meydana gelir</a:t>
            </a:r>
            <a:r>
              <a:rPr lang="tr-TR" sz="2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Gametlerin aynı mantarın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hifalarındandan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kaynaklanmasına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homotallik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ayrı mantarların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hifalarından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kaynaklanmasına ise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heterotallik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adı verilir.</a:t>
            </a: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		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098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260649"/>
            <a:ext cx="8928100" cy="576103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6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Zigosporlar</a:t>
            </a:r>
            <a:endParaRPr lang="tr-TR" sz="26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sınıfı mantarlarda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gametangiumlar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(+ ve - hücreler) somatik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branşlarından orijinlerini alırlar ve aynı mantar üzerinde bulunurlar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homotallik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250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Belli bir görünüme ve biçime sahip erkek veya dişi karakteri gösteren hücreler oluşmazlar </a:t>
            </a:r>
          </a:p>
          <a:p>
            <a:pPr eaLnBrk="1" hangingPunct="1">
              <a:lnSpc>
                <a:spcPct val="1250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Birbirine benzeyen iki cins gametin birbirine doğru uzaması ve birleşmesi sonu seksüel spor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zigospor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meydana gelir</a:t>
            </a:r>
          </a:p>
          <a:p>
            <a:pPr eaLnBrk="1" hangingPunct="1">
              <a:lnSpc>
                <a:spcPct val="1250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Birleşme sırasında hücreler arası bölmeler kaybolur ve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nukleusları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kaynaşır</a:t>
            </a:r>
          </a:p>
          <a:p>
            <a:pPr eaLnBrk="1" hangingPunct="1">
              <a:lnSpc>
                <a:spcPct val="125000"/>
              </a:lnSpc>
            </a:pP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Sonra sporun etrafı kalın bir muhafaza ile çevrilir 	</a:t>
            </a:r>
          </a:p>
          <a:p>
            <a:pPr eaLnBrk="1" hangingPunct="1">
              <a:lnSpc>
                <a:spcPct val="125000"/>
              </a:lnSpc>
            </a:pP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Zigospor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uygun koşullar altında filizlenerek yeni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mantarı meydana getirir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ea typeface="ＭＳ Ｐゴシック" pitchFamily="34" charset="-128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183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656"/>
            <a:ext cx="8928100" cy="57610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ea typeface="ＭＳ Ｐゴシック" pitchFamily="34" charset="-128"/>
              </a:rPr>
              <a:t>	</a:t>
            </a:r>
            <a:r>
              <a:rPr lang="tr-TR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Artrospor</a:t>
            </a:r>
            <a:r>
              <a:rPr lang="tr-TR" b="1" u="sng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tr-TR" b="1" u="sng" dirty="0">
              <a:solidFill>
                <a:srgbClr val="0070C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Artrospor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oluşumunda,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çok büyük bir şekil değişikliği görülmez .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Sadece,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reprodüktif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enlemesine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septumlarla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bölünerek ayrılırlar .(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fragmentasyon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Oval veya silindirik olan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artrosporlar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ayrıldıktan sonra serbest kalır  ve uygun ortamlarda çimlenerek her biri tekrar aynı tür mantarı oluştururlar .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artrosporlara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genellikle, deri ve kıllar üzerinde rastlanır, kültürlerde pek görülmez .</a:t>
            </a:r>
          </a:p>
        </p:txBody>
      </p:sp>
    </p:spTree>
    <p:extLst>
      <p:ext uri="{BB962C8B-B14F-4D97-AF65-F5344CB8AC3E}">
        <p14:creationId xmlns:p14="http://schemas.microsoft.com/office/powerpoint/2010/main" val="14578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260250"/>
            <a:ext cx="5400154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</a:t>
            </a:r>
            <a:r>
              <a:rPr lang="tr-TR" b="1" u="sng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tr-TR" b="1" u="sng" dirty="0" smtClean="0">
              <a:solidFill>
                <a:srgbClr val="0070C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Flamentöz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mantarlarında, mayalarda ve maya benzeri koloni oluşturan mantarlarda,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çeşitli yerlerinde, genellikle, birden fazla küçük tomurcuklar 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meydana gelir ve çoğalma, bu tür sporlar aracılığıyla devam eder.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olgunlaştıktan sonra serbest hale geçer.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Blastosporlar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veya ana hücreye yapışık olarak da kalabilirler. (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Saccharomyces</a:t>
            </a:r>
            <a:r>
              <a:rPr lang="tr-TR" sz="22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cerevisiae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tr-TR" sz="16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16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60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188640"/>
            <a:ext cx="8928100" cy="590505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Klamidospor</a:t>
            </a:r>
            <a:r>
              <a:rPr lang="tr-TR" b="1" dirty="0"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bulunan hücrelerin bazıları daha büyür, gelişir, kenarları (hücre duvarları) kalınlaşır ve protoplazması konsantre hale gelerek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klamidosporları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oluştururlar .</a:t>
            </a:r>
          </a:p>
          <a:p>
            <a:pPr eaLnBrk="1" hangingPunct="1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tarzda meydana gelen ve etrafı kalın bir hücre duvarı ile çevrili olan sporlar, çevresel koşullara (mekanik, fiziksel ve kimyasal faktörler) dayanıklılık gösterirler .</a:t>
            </a: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Klamidosporlar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orta, yan ve uçlarında meydana gelebilirler .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50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Konidiospor</a:t>
            </a:r>
            <a:r>
              <a:rPr lang="tr-TR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Flamentöz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bir çok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Deuteromycetes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r>
              <a:rPr lang="tr-TR" sz="22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imperfecti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mantarlarında görülür .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conidia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), özel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reprodüktif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konidiofor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yanlarında veya uçlarında meydana gelirler.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modifikasyonu ve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diferensiye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olması sonu teşekkül ederler.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Bazı sporlar da doğrudan doğruya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fertil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üzerinde oluşmaktadırlar.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Bir kısmı da kısa bir 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sterigmata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üzerinde gelişir (</a:t>
            </a:r>
            <a:r>
              <a:rPr lang="tr-TR" sz="22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Sporotrichum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eaLnBrk="1" hangingPunct="1"/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3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9496" y="72008"/>
            <a:ext cx="8928100" cy="66693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Konidiospor</a:t>
            </a: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>
              <a:lnSpc>
                <a:spcPts val="2000"/>
              </a:lnSpc>
              <a:buNone/>
            </a:pPr>
            <a:endParaRPr lang="tr-TR" b="1" dirty="0">
              <a:solidFill>
                <a:srgbClr val="0070C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Dermatofitlerde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Trichopyton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aynı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üzerinde iki tür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konidium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bulunur . 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Tek hücreli olanlar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üzerinde çeşitli yerlerde lokalize olmuşlardır ve küçük, oval, yuvarlak veya genellikle armut biçimindedirler.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mikrokonidium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Çok hücreli, mekik, puro veya limon biçiminde olan büyük sporlar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makrokonidium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enine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septumlarla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birden fazla hücreye bölünmüştür 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Microsporum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canis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Konidiumlar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oval, yuvarlak, şişe benzeri, armut, mekik, puro biçiminde, büyük veya küçük boyutlarda olabilir.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Konidiosporların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büyüklüğü, şekli, yapısı, dizilişi ve diğer özellikleri ile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konidioforların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morfolojik karakterleri mantar türlerinin ayırımında kullanılır . (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Penicillium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Hormodendrum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tr-TR" sz="22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93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260648"/>
            <a:ext cx="8928100" cy="57610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6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Sporangiospor</a:t>
            </a:r>
            <a:r>
              <a:rPr lang="tr-TR" b="1" dirty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Phycomycetes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mantarlarında görülür .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sporangiospor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bunları taşıyan özel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sporangiofor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uçlarında oluşan büyük ve yuvarlak keseler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içinde bulunur ve genellikle küçük,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dehidre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kenarları kalındır.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Sporangiumların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alt kısımlarında, buna destek olan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kolumella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columella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bulunur.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Sporangiumların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patlaması ile sporlar dışarı saçılır, uygun ortam ve çevresel koşullar altında filizlenerek kendi türlerine özgü mantarları meydana getirirler.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Rhizopus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nigricans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9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332657"/>
            <a:ext cx="8748588" cy="57610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Seksüel  Sporlar</a:t>
            </a:r>
            <a:r>
              <a:rPr lang="tr-TR" b="1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algn="just" eaLnBrk="1" hangingPunct="1"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Eşeyli üremede, seksüel sporlar, ayrı cins veya karakterde olan iki gametin çekirdeklerinin redüksiyona uğrayarak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hale gelmesi ve bu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kromozomların birleşmesi sonu meydana gelirler.</a:t>
            </a:r>
          </a:p>
          <a:p>
            <a:pPr eaLnBrk="1" hangingPunct="1"/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Seksüel üremede başlıca dört aşama bulunur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1)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Gamet veya seks cinsel organlarının hücrelerin oluşumu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2)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organların birleşmeleri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plasmogami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), hemen veya sonra nükleer bir birleşme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karyogami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Haploid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mantarlarda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meiosis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4)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Sporların meydana gelmesi ve gelişimi </a:t>
            </a:r>
          </a:p>
        </p:txBody>
      </p:sp>
    </p:spTree>
    <p:extLst>
      <p:ext uri="{BB962C8B-B14F-4D97-AF65-F5344CB8AC3E}">
        <p14:creationId xmlns:p14="http://schemas.microsoft.com/office/powerpoint/2010/main" val="35218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1 Başlık"/>
          <p:cNvSpPr>
            <a:spLocks noGrp="1"/>
          </p:cNvSpPr>
          <p:nvPr>
            <p:ph type="title"/>
          </p:nvPr>
        </p:nvSpPr>
        <p:spPr>
          <a:xfrm>
            <a:off x="1981200" y="269776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000" b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Seksüel Sporlar</a:t>
            </a:r>
          </a:p>
        </p:txBody>
      </p:sp>
      <p:sp>
        <p:nvSpPr>
          <p:cNvPr id="93186" name="2 İçerik Yer Tutucusu"/>
          <p:cNvSpPr>
            <a:spLocks noGrp="1"/>
          </p:cNvSpPr>
          <p:nvPr>
            <p:ph idx="1"/>
          </p:nvPr>
        </p:nvSpPr>
        <p:spPr>
          <a:xfrm>
            <a:off x="1970856" y="1567334"/>
            <a:ext cx="8229600" cy="4525963"/>
          </a:xfrm>
        </p:spPr>
        <p:txBody>
          <a:bodyPr/>
          <a:lstStyle/>
          <a:p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Askosporlar</a:t>
            </a:r>
          </a:p>
          <a:p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Basidosporlar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Oosporlar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Zigosporlar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Geniş ekran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Seksüel Sporlar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Inci Basak Kaya</dc:creator>
  <cp:lastModifiedBy>Inci Basak Kaya</cp:lastModifiedBy>
  <cp:revision>2</cp:revision>
  <dcterms:created xsi:type="dcterms:W3CDTF">2019-09-27T08:52:40Z</dcterms:created>
  <dcterms:modified xsi:type="dcterms:W3CDTF">2019-09-27T09:00:36Z</dcterms:modified>
</cp:coreProperties>
</file>