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E374-50E3-4037-818D-0F1C683A4E8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58AA-5564-41F6-A07C-3BAEF157AF8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E374-50E3-4037-818D-0F1C683A4E8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58AA-5564-41F6-A07C-3BAEF157AF8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E374-50E3-4037-818D-0F1C683A4E8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58AA-5564-41F6-A07C-3BAEF157AF8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E374-50E3-4037-818D-0F1C683A4E8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58AA-5564-41F6-A07C-3BAEF157AF8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E374-50E3-4037-818D-0F1C683A4E8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58AA-5564-41F6-A07C-3BAEF157AF8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E374-50E3-4037-818D-0F1C683A4E8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58AA-5564-41F6-A07C-3BAEF157AF8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E374-50E3-4037-818D-0F1C683A4E8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58AA-5564-41F6-A07C-3BAEF157AF8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E374-50E3-4037-818D-0F1C683A4E8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58AA-5564-41F6-A07C-3BAEF157AF8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E374-50E3-4037-818D-0F1C683A4E8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58AA-5564-41F6-A07C-3BAEF157AF8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E374-50E3-4037-818D-0F1C683A4E8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58AA-5564-41F6-A07C-3BAEF157AF8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E374-50E3-4037-818D-0F1C683A4E8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58AA-5564-41F6-A07C-3BAEF157AF8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DE374-50E3-4037-818D-0F1C683A4E81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258AA-5564-41F6-A07C-3BAEF157AF8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51520" y="0"/>
            <a:ext cx="8568952" cy="867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smtClean="0"/>
              <a:t>pH Calculations in Solutions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en-US" sz="2000" b="1" dirty="0" smtClean="0"/>
              <a:t>pH Calculations in Acidic Solutions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Calculations are shown some </a:t>
            </a:r>
            <a:r>
              <a:rPr lang="en-US" sz="2000" dirty="0" err="1" smtClean="0"/>
              <a:t>differantions</a:t>
            </a:r>
            <a:r>
              <a:rPr lang="en-US" sz="2000" dirty="0" smtClean="0"/>
              <a:t> related to acids strength. K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(a constant for acids ionization) values are related to acids strength.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K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= 0 – 10</a:t>
            </a:r>
            <a:r>
              <a:rPr lang="en-US" sz="2000" baseline="30000" dirty="0" smtClean="0"/>
              <a:t>-2</a:t>
            </a:r>
            <a:r>
              <a:rPr lang="en-US" sz="2000" dirty="0" smtClean="0"/>
              <a:t>    </a:t>
            </a:r>
            <a:r>
              <a:rPr lang="tr-TR" sz="2000" dirty="0" smtClean="0"/>
              <a:t>    </a:t>
            </a:r>
            <a:r>
              <a:rPr lang="en-US" sz="2000" dirty="0" smtClean="0"/>
              <a:t>are strong acids.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K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= 10</a:t>
            </a:r>
            <a:r>
              <a:rPr lang="en-US" sz="2000" baseline="30000" dirty="0" smtClean="0"/>
              <a:t>-2</a:t>
            </a:r>
            <a:r>
              <a:rPr lang="en-US" sz="2000" dirty="0" smtClean="0"/>
              <a:t> – 10</a:t>
            </a:r>
            <a:r>
              <a:rPr lang="en-US" sz="2000" baseline="30000" dirty="0" smtClean="0"/>
              <a:t>-8</a:t>
            </a:r>
            <a:r>
              <a:rPr lang="en-US" sz="2000" dirty="0" smtClean="0"/>
              <a:t>    are weak acids.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K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&lt; 10</a:t>
            </a:r>
            <a:r>
              <a:rPr lang="en-US" sz="2000" baseline="30000" dirty="0" smtClean="0"/>
              <a:t>-8</a:t>
            </a:r>
            <a:r>
              <a:rPr lang="en-US" sz="2000" dirty="0" smtClean="0"/>
              <a:t>    </a:t>
            </a:r>
            <a:r>
              <a:rPr lang="tr-TR" sz="2000" dirty="0" smtClean="0"/>
              <a:t>           </a:t>
            </a:r>
            <a:r>
              <a:rPr lang="en-US" sz="2000" dirty="0" smtClean="0"/>
              <a:t>are very weak acids.</a:t>
            </a:r>
            <a:endParaRPr lang="tr-TR" sz="2000" dirty="0" smtClean="0"/>
          </a:p>
          <a:p>
            <a:pPr lvl="0">
              <a:lnSpc>
                <a:spcPct val="150000"/>
              </a:lnSpc>
            </a:pPr>
            <a:r>
              <a:rPr lang="en-US" sz="2000" b="1" dirty="0" err="1" smtClean="0"/>
              <a:t>Monoprotic</a:t>
            </a:r>
            <a:r>
              <a:rPr lang="en-US" sz="2000" b="1" dirty="0" smtClean="0"/>
              <a:t> acids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err="1" smtClean="0"/>
              <a:t>Monoprotic</a:t>
            </a:r>
            <a:r>
              <a:rPr lang="en-US" sz="2000" dirty="0" smtClean="0"/>
              <a:t> acids are release only one proton to media</a:t>
            </a:r>
            <a:r>
              <a:rPr lang="tr-TR" sz="2000" dirty="0" smtClean="0"/>
              <a:t>. </a:t>
            </a:r>
            <a:r>
              <a:rPr lang="tr-TR" sz="2000" dirty="0" err="1" smtClean="0"/>
              <a:t>This</a:t>
            </a:r>
            <a:r>
              <a:rPr lang="tr-TR" sz="2000" dirty="0" smtClean="0"/>
              <a:t> </a:t>
            </a:r>
            <a:r>
              <a:rPr lang="tr-TR" sz="2000" dirty="0" err="1" smtClean="0"/>
              <a:t>acids</a:t>
            </a:r>
            <a:r>
              <a:rPr lang="tr-TR" sz="2000" dirty="0" smtClean="0"/>
              <a:t> </a:t>
            </a:r>
            <a:r>
              <a:rPr lang="tr-TR" sz="2000" dirty="0" err="1" smtClean="0"/>
              <a:t>divided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strong</a:t>
            </a:r>
            <a:r>
              <a:rPr lang="tr-TR" sz="2000" dirty="0" smtClean="0"/>
              <a:t>, </a:t>
            </a:r>
            <a:r>
              <a:rPr lang="tr-TR" sz="2000" dirty="0" err="1" smtClean="0"/>
              <a:t>weak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very</a:t>
            </a:r>
            <a:r>
              <a:rPr lang="tr-TR" sz="2000" dirty="0" smtClean="0"/>
              <a:t> </a:t>
            </a:r>
            <a:r>
              <a:rPr lang="tr-TR" sz="2000" dirty="0" err="1" smtClean="0"/>
              <a:t>weak</a:t>
            </a:r>
            <a:r>
              <a:rPr lang="tr-TR" sz="2000" dirty="0" smtClean="0"/>
              <a:t> </a:t>
            </a:r>
            <a:r>
              <a:rPr lang="tr-TR" sz="2000" dirty="0" err="1" smtClean="0"/>
              <a:t>acids</a:t>
            </a:r>
            <a:r>
              <a:rPr lang="tr-TR" sz="2000" dirty="0" smtClean="0"/>
              <a:t>.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Strong </a:t>
            </a:r>
            <a:r>
              <a:rPr lang="en-US" sz="2000" b="1" dirty="0" err="1" smtClean="0"/>
              <a:t>monoprotic</a:t>
            </a:r>
            <a:r>
              <a:rPr lang="en-US" sz="2000" b="1" dirty="0" smtClean="0"/>
              <a:t> acids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Strong </a:t>
            </a:r>
            <a:r>
              <a:rPr lang="en-US" sz="2000" dirty="0" err="1" smtClean="0"/>
              <a:t>monoprotic</a:t>
            </a:r>
            <a:r>
              <a:rPr lang="en-US" sz="2000" dirty="0" smtClean="0"/>
              <a:t> acids are ionized % 100. </a:t>
            </a:r>
            <a:r>
              <a:rPr lang="en-US" sz="2000" dirty="0" err="1" smtClean="0"/>
              <a:t>HCl</a:t>
            </a:r>
            <a:r>
              <a:rPr lang="en-US" sz="2000" dirty="0" smtClean="0"/>
              <a:t>, HNO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and </a:t>
            </a:r>
            <a:r>
              <a:rPr lang="tr-TR" sz="2000" dirty="0" smtClean="0"/>
              <a:t>H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SO</a:t>
            </a:r>
            <a:r>
              <a:rPr lang="tr-TR" sz="2000" baseline="-25000" dirty="0" smtClean="0"/>
              <a:t>4</a:t>
            </a:r>
            <a:r>
              <a:rPr lang="tr-TR" sz="2000" dirty="0" smtClean="0"/>
              <a:t> </a:t>
            </a:r>
            <a:r>
              <a:rPr lang="en-US" sz="2000" dirty="0" smtClean="0"/>
              <a:t>are strong </a:t>
            </a:r>
            <a:r>
              <a:rPr lang="en-US" sz="2000" dirty="0" err="1" smtClean="0"/>
              <a:t>monoprotic</a:t>
            </a:r>
            <a:r>
              <a:rPr lang="en-US" sz="2000" dirty="0" smtClean="0"/>
              <a:t> acids.</a:t>
            </a:r>
            <a:r>
              <a:rPr lang="tr-TR" sz="2000" dirty="0" smtClean="0"/>
              <a:t> </a:t>
            </a:r>
            <a:r>
              <a:rPr lang="en-US" sz="2000" dirty="0" smtClean="0"/>
              <a:t>If the concentration of strong acids are higher than 10</a:t>
            </a:r>
            <a:r>
              <a:rPr lang="en-US" sz="2000" baseline="30000" dirty="0" smtClean="0"/>
              <a:t>-6</a:t>
            </a:r>
            <a:r>
              <a:rPr lang="en-US" sz="2000" dirty="0" smtClean="0"/>
              <a:t> M</a:t>
            </a:r>
            <a:r>
              <a:rPr lang="tr-TR" sz="2000" dirty="0" smtClean="0"/>
              <a:t>. </a:t>
            </a:r>
            <a:r>
              <a:rPr lang="en-US" sz="2000" dirty="0" smtClean="0"/>
              <a:t>In these calculations, H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 from water ionization should be omitted. Then, For calculations of pH, - log of [H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] are calculated.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51520" y="188640"/>
            <a:ext cx="8568952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/>
              <a:t>If the concentration of strong acids are lesser than 10</a:t>
            </a:r>
            <a:r>
              <a:rPr lang="en-US" sz="2000" baseline="30000" dirty="0" smtClean="0"/>
              <a:t>-6</a:t>
            </a:r>
            <a:r>
              <a:rPr lang="en-US" sz="2000" dirty="0" smtClean="0"/>
              <a:t> M</a:t>
            </a:r>
            <a:r>
              <a:rPr lang="tr-TR" sz="2000" dirty="0" smtClean="0"/>
              <a:t>, </a:t>
            </a:r>
            <a:r>
              <a:rPr lang="en-US" sz="2000" dirty="0" smtClean="0"/>
              <a:t>H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 from water ionization should not be omitted and add to calculations. In this type of calculation, mass balance and charge balance terms should be used.</a:t>
            </a:r>
            <a:r>
              <a:rPr lang="tr-TR" sz="2000" dirty="0" smtClean="0"/>
              <a:t> </a:t>
            </a:r>
            <a:r>
              <a:rPr lang="en-US" sz="2000" dirty="0" smtClean="0"/>
              <a:t>Mass balance</a:t>
            </a:r>
            <a:r>
              <a:rPr lang="tr-TR" sz="2000" dirty="0" smtClean="0"/>
              <a:t> is; t</a:t>
            </a:r>
            <a:r>
              <a:rPr lang="en-US" sz="2000" dirty="0" smtClean="0"/>
              <a:t>he total mass of decomposition of compounds is equal to mass of a compound before decomposition.</a:t>
            </a:r>
            <a:r>
              <a:rPr lang="tr-TR" sz="2000" dirty="0" smtClean="0"/>
              <a:t> </a:t>
            </a:r>
            <a:r>
              <a:rPr lang="en-US" sz="2000" dirty="0" smtClean="0"/>
              <a:t>Charge balance</a:t>
            </a:r>
            <a:r>
              <a:rPr lang="tr-TR" sz="2000" b="1" dirty="0" smtClean="0"/>
              <a:t> </a:t>
            </a:r>
            <a:r>
              <a:rPr lang="tr-TR" sz="2000" dirty="0" smtClean="0"/>
              <a:t>is;</a:t>
            </a:r>
            <a:r>
              <a:rPr lang="en-US" sz="2000" b="1" dirty="0" smtClean="0"/>
              <a:t> </a:t>
            </a:r>
            <a:r>
              <a:rPr lang="tr-TR" sz="2000" dirty="0" smtClean="0"/>
              <a:t>i</a:t>
            </a:r>
            <a:r>
              <a:rPr lang="en-US" sz="2000" dirty="0" smtClean="0"/>
              <a:t>n solutions, positive charge compounds concentration is equal to negative charge compounds concentration.</a:t>
            </a:r>
            <a:endParaRPr lang="tr-TR" sz="2000" dirty="0" smtClean="0"/>
          </a:p>
          <a:p>
            <a:r>
              <a:rPr lang="en-US" sz="2000" dirty="0" smtClean="0"/>
              <a:t>In </a:t>
            </a:r>
            <a:r>
              <a:rPr lang="en-US" sz="2000" dirty="0" err="1" smtClean="0"/>
              <a:t>HCl</a:t>
            </a:r>
            <a:r>
              <a:rPr lang="tr-TR" sz="2000" dirty="0" smtClean="0"/>
              <a:t>;   </a:t>
            </a:r>
            <a:r>
              <a:rPr lang="en-US" sz="2000" dirty="0" err="1" smtClean="0"/>
              <a:t>HCl</a:t>
            </a:r>
            <a:r>
              <a:rPr lang="en-US" sz="2000" dirty="0" smtClean="0"/>
              <a:t> → H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 + </a:t>
            </a:r>
            <a:r>
              <a:rPr lang="en-US" sz="2000" dirty="0" err="1" smtClean="0"/>
              <a:t>Cl</a:t>
            </a:r>
            <a:r>
              <a:rPr lang="en-US" sz="2000" baseline="30000" dirty="0" smtClean="0"/>
              <a:t>-</a:t>
            </a:r>
            <a:r>
              <a:rPr lang="tr-TR" sz="2000" baseline="30000" dirty="0" smtClean="0"/>
              <a:t> </a:t>
            </a:r>
            <a:r>
              <a:rPr lang="tr-TR" sz="2000" dirty="0" smtClean="0"/>
              <a:t> </a:t>
            </a:r>
            <a:r>
              <a:rPr lang="tr-TR" sz="2000" dirty="0" err="1" smtClean="0"/>
              <a:t>Water</a:t>
            </a:r>
            <a:r>
              <a:rPr lang="tr-TR" sz="2000" dirty="0" smtClean="0"/>
              <a:t> </a:t>
            </a:r>
            <a:r>
              <a:rPr lang="tr-TR" sz="2000" dirty="0" err="1" smtClean="0"/>
              <a:t>ionization</a:t>
            </a:r>
            <a:r>
              <a:rPr lang="tr-TR" sz="2000" dirty="0" smtClean="0"/>
              <a:t> is </a:t>
            </a:r>
            <a:r>
              <a:rPr lang="tr-TR" sz="2000" dirty="0" err="1" smtClean="0"/>
              <a:t>important</a:t>
            </a:r>
            <a:r>
              <a:rPr lang="tr-TR" sz="2000" dirty="0" smtClean="0"/>
              <a:t> in </a:t>
            </a:r>
            <a:r>
              <a:rPr lang="tr-TR" sz="2000" dirty="0" err="1" smtClean="0"/>
              <a:t>there</a:t>
            </a:r>
            <a:r>
              <a:rPr lang="tr-TR" sz="2000" dirty="0" smtClean="0"/>
              <a:t>.</a:t>
            </a:r>
          </a:p>
          <a:p>
            <a:endParaRPr lang="tr-TR" sz="2000" dirty="0" smtClean="0"/>
          </a:p>
          <a:p>
            <a:r>
              <a:rPr lang="tr-TR" sz="2000" dirty="0" smtClean="0"/>
              <a:t>H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O </a:t>
            </a:r>
            <a:r>
              <a:rPr lang="tr-TR" sz="2000" dirty="0" smtClean="0">
                <a:sym typeface="Wingdings 3"/>
              </a:rPr>
              <a:t></a:t>
            </a:r>
            <a:r>
              <a:rPr lang="tr-TR" sz="2000" dirty="0" smtClean="0"/>
              <a:t> 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 + OH</a:t>
            </a:r>
            <a:r>
              <a:rPr lang="tr-TR" sz="2000" baseline="30000" dirty="0" smtClean="0"/>
              <a:t>-</a:t>
            </a:r>
            <a:endParaRPr lang="tr-TR" sz="2000" dirty="0" smtClean="0"/>
          </a:p>
          <a:p>
            <a:r>
              <a:rPr lang="en-US" sz="2000" dirty="0" smtClean="0"/>
              <a:t>For calculations of </a:t>
            </a:r>
            <a:r>
              <a:rPr lang="en-US" sz="2000" dirty="0" err="1" smtClean="0"/>
              <a:t>HCl</a:t>
            </a:r>
            <a:r>
              <a:rPr lang="en-US" sz="2000" dirty="0" smtClean="0"/>
              <a:t> solutions pH (Concentration is lesser than 10</a:t>
            </a:r>
            <a:r>
              <a:rPr lang="en-US" sz="2000" baseline="30000" dirty="0" smtClean="0"/>
              <a:t>-6</a:t>
            </a:r>
            <a:r>
              <a:rPr lang="en-US" sz="2000" dirty="0" smtClean="0"/>
              <a:t>)</a:t>
            </a:r>
            <a:endParaRPr lang="tr-TR" sz="2000" dirty="0" smtClean="0"/>
          </a:p>
          <a:p>
            <a:r>
              <a:rPr lang="en-US" sz="2000" dirty="0" smtClean="0"/>
              <a:t>Charge balance is;</a:t>
            </a:r>
            <a:endParaRPr lang="tr-TR" sz="2000" dirty="0" smtClean="0"/>
          </a:p>
          <a:p>
            <a:r>
              <a:rPr lang="en-US" sz="2000" dirty="0" smtClean="0"/>
              <a:t>[H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] = [</a:t>
            </a:r>
            <a:r>
              <a:rPr lang="en-US" sz="2000" dirty="0" err="1" smtClean="0"/>
              <a:t>Cl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] + [OH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]</a:t>
            </a:r>
            <a:endParaRPr lang="tr-TR" sz="2000" dirty="0" smtClean="0"/>
          </a:p>
          <a:p>
            <a:r>
              <a:rPr lang="pt-BR" sz="2000" dirty="0" smtClean="0"/>
              <a:t>C (acids concentration) = [H</a:t>
            </a:r>
            <a:r>
              <a:rPr lang="pt-BR" sz="2000" baseline="30000" dirty="0" smtClean="0"/>
              <a:t>+</a:t>
            </a:r>
            <a:r>
              <a:rPr lang="pt-BR" sz="2000" dirty="0" smtClean="0"/>
              <a:t>] = [Cl</a:t>
            </a:r>
            <a:r>
              <a:rPr lang="pt-BR" sz="2000" baseline="30000" dirty="0" smtClean="0"/>
              <a:t>-</a:t>
            </a:r>
            <a:r>
              <a:rPr lang="pt-BR" sz="2000" dirty="0" smtClean="0"/>
              <a:t>] </a:t>
            </a:r>
            <a:endParaRPr lang="tr-TR" sz="2000" dirty="0" smtClean="0"/>
          </a:p>
          <a:p>
            <a:r>
              <a:rPr lang="en-US" sz="2000" dirty="0" smtClean="0"/>
              <a:t>[H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] = [C] + [OH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]</a:t>
            </a:r>
            <a:endParaRPr lang="tr-TR" sz="2000" dirty="0" smtClean="0"/>
          </a:p>
          <a:p>
            <a:r>
              <a:rPr lang="en-US" sz="2000" dirty="0" smtClean="0"/>
              <a:t>In these </a:t>
            </a:r>
            <a:r>
              <a:rPr lang="en-US" sz="2000" dirty="0" err="1" smtClean="0"/>
              <a:t>eqautio</a:t>
            </a:r>
            <a:r>
              <a:rPr lang="tr-TR" sz="2000" dirty="0" smtClean="0"/>
              <a:t>n</a:t>
            </a:r>
            <a:r>
              <a:rPr lang="en-US" sz="2000" dirty="0" smtClean="0"/>
              <a:t>s, we could be write [OH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] from K</a:t>
            </a:r>
            <a:r>
              <a:rPr lang="en-US" sz="2000" baseline="-25000" dirty="0" smtClean="0"/>
              <a:t>W</a:t>
            </a:r>
            <a:r>
              <a:rPr lang="en-US" sz="2000" dirty="0" smtClean="0"/>
              <a:t> 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dirty="0" smtClean="0"/>
          </a:p>
          <a:p>
            <a:pPr algn="just">
              <a:lnSpc>
                <a:spcPct val="150000"/>
              </a:lnSpc>
            </a:pPr>
            <a:endParaRPr lang="tr-TR" dirty="0" smtClean="0"/>
          </a:p>
          <a:p>
            <a:pPr algn="just">
              <a:lnSpc>
                <a:spcPct val="150000"/>
              </a:lnSpc>
            </a:pPr>
            <a:endParaRPr lang="tr-TR" dirty="0" smtClean="0"/>
          </a:p>
          <a:p>
            <a:pPr algn="just">
              <a:lnSpc>
                <a:spcPct val="150000"/>
              </a:lnSpc>
            </a:pPr>
            <a:endParaRPr lang="tr-TR" dirty="0" smtClean="0"/>
          </a:p>
          <a:p>
            <a:endParaRPr lang="tr-TR" dirty="0"/>
          </a:p>
        </p:txBody>
      </p:sp>
      <p:pic>
        <p:nvPicPr>
          <p:cNvPr id="17203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5805264"/>
            <a:ext cx="1944216" cy="675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203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6499993"/>
            <a:ext cx="3168352" cy="358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51520" y="0"/>
            <a:ext cx="8496944" cy="8063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000" b="1" dirty="0" smtClean="0"/>
              <a:t>Weak </a:t>
            </a:r>
            <a:r>
              <a:rPr lang="en-US" sz="2000" b="1" dirty="0" err="1" smtClean="0"/>
              <a:t>monoprotic</a:t>
            </a:r>
            <a:r>
              <a:rPr lang="en-US" sz="2000" b="1" dirty="0" smtClean="0"/>
              <a:t> acids: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These types of acids are </a:t>
            </a:r>
            <a:r>
              <a:rPr lang="en-US" sz="2000" dirty="0" err="1" smtClean="0"/>
              <a:t>ionizable</a:t>
            </a:r>
            <a:r>
              <a:rPr lang="en-US" sz="2000" dirty="0" smtClean="0"/>
              <a:t> in water with a significant % but not % 100. 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COOH and HCOOH are example to weak </a:t>
            </a:r>
            <a:r>
              <a:rPr lang="en-US" sz="2000" dirty="0" err="1" smtClean="0"/>
              <a:t>monoprotic</a:t>
            </a:r>
            <a:r>
              <a:rPr lang="en-US" sz="2000" dirty="0" smtClean="0"/>
              <a:t> acids.</a:t>
            </a:r>
            <a:r>
              <a:rPr lang="tr-TR" sz="2000" dirty="0" smtClean="0"/>
              <a:t> </a:t>
            </a:r>
            <a:r>
              <a:rPr lang="en-US" sz="2000" dirty="0" smtClean="0"/>
              <a:t>The ionization balances of these acids are used for calculations of their </a:t>
            </a:r>
            <a:r>
              <a:rPr lang="en-US" sz="2000" dirty="0" err="1" smtClean="0"/>
              <a:t>pH.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For example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en-US" sz="2000" dirty="0" smtClean="0"/>
              <a:t>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COOH</a:t>
            </a:r>
            <a:r>
              <a:rPr lang="tr-TR" sz="2000" dirty="0" smtClean="0"/>
              <a:t>,</a:t>
            </a:r>
          </a:p>
          <a:p>
            <a:r>
              <a:rPr lang="en-US" sz="2000" dirty="0" smtClean="0"/>
              <a:t>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COOH  </a:t>
            </a:r>
            <a:r>
              <a:rPr lang="en-US" sz="2000" cap="all" dirty="0" smtClean="0">
                <a:sym typeface="Wingdings 3"/>
              </a:rPr>
              <a:t></a:t>
            </a:r>
            <a:r>
              <a:rPr lang="en-US" sz="2000" dirty="0" smtClean="0"/>
              <a:t>   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</a:t>
            </a:r>
            <a:r>
              <a:rPr lang="en-US" sz="2000" baseline="30000" dirty="0" smtClean="0"/>
              <a:t> –</a:t>
            </a:r>
            <a:r>
              <a:rPr lang="en-US" sz="2000" dirty="0" smtClean="0"/>
              <a:t>  +   H</a:t>
            </a:r>
            <a:r>
              <a:rPr lang="en-US" sz="2000" baseline="30000" dirty="0" smtClean="0"/>
              <a:t>+</a:t>
            </a:r>
            <a:endParaRPr lang="tr-TR" sz="2000" b="1" dirty="0" smtClean="0"/>
          </a:p>
          <a:p>
            <a:r>
              <a:rPr lang="en-US" sz="2000" dirty="0" smtClean="0"/>
              <a:t>  C – x                  </a:t>
            </a:r>
            <a:r>
              <a:rPr lang="tr-TR" sz="2000" dirty="0" smtClean="0"/>
              <a:t>  </a:t>
            </a:r>
            <a:r>
              <a:rPr lang="en-US" sz="2000" dirty="0" smtClean="0"/>
              <a:t>  x             </a:t>
            </a:r>
            <a:r>
              <a:rPr lang="tr-TR" sz="2000" dirty="0" smtClean="0"/>
              <a:t>  </a:t>
            </a:r>
            <a:r>
              <a:rPr lang="en-US" sz="2000" dirty="0" smtClean="0"/>
              <a:t>  x</a:t>
            </a:r>
            <a:endParaRPr lang="tr-TR" sz="2000" dirty="0" smtClean="0"/>
          </a:p>
          <a:p>
            <a:endParaRPr lang="tr-TR" sz="2000" b="1" dirty="0" smtClean="0"/>
          </a:p>
          <a:p>
            <a:endParaRPr lang="tr-TR" sz="2000" b="1" dirty="0" smtClean="0"/>
          </a:p>
          <a:p>
            <a:endParaRPr lang="tr-TR" sz="2000" b="1" dirty="0" smtClean="0"/>
          </a:p>
          <a:p>
            <a:endParaRPr lang="tr-TR" sz="2000" b="1" dirty="0" smtClean="0"/>
          </a:p>
          <a:p>
            <a:endParaRPr lang="tr-TR" sz="2000" b="1" dirty="0" smtClean="0"/>
          </a:p>
          <a:p>
            <a:endParaRPr lang="tr-TR" sz="2000" b="1" dirty="0" smtClean="0"/>
          </a:p>
          <a:p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[H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] should be omitted near C. Because, </a:t>
            </a:r>
            <a:r>
              <a:rPr lang="en-US" sz="2000" dirty="0" err="1" smtClean="0"/>
              <a:t>ionizable</a:t>
            </a:r>
            <a:r>
              <a:rPr lang="en-US" sz="2000" dirty="0" smtClean="0"/>
              <a:t> amounts of started concentrations are lower than started concentrations of acids. So the formula is;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endParaRPr lang="tr-TR" dirty="0"/>
          </a:p>
        </p:txBody>
      </p:sp>
      <p:sp>
        <p:nvSpPr>
          <p:cNvPr id="17305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305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2996952"/>
            <a:ext cx="2505075" cy="704850"/>
          </a:xfrm>
          <a:prstGeom prst="rect">
            <a:avLst/>
          </a:prstGeom>
          <a:noFill/>
        </p:spPr>
      </p:pic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3061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3861048"/>
            <a:ext cx="2162175" cy="342900"/>
          </a:xfrm>
          <a:prstGeom prst="rect">
            <a:avLst/>
          </a:prstGeom>
          <a:noFill/>
        </p:spPr>
      </p:pic>
      <p:sp>
        <p:nvSpPr>
          <p:cNvPr id="17306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3063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4221088"/>
            <a:ext cx="2724150" cy="714375"/>
          </a:xfrm>
          <a:prstGeom prst="rect">
            <a:avLst/>
          </a:prstGeom>
          <a:noFill/>
        </p:spPr>
      </p:pic>
      <p:sp>
        <p:nvSpPr>
          <p:cNvPr id="173065" name="Rectangle 9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306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3066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6021288"/>
            <a:ext cx="1485900" cy="409575"/>
          </a:xfrm>
          <a:prstGeom prst="rect">
            <a:avLst/>
          </a:prstGeom>
          <a:noFill/>
        </p:spPr>
      </p:pic>
      <p:sp>
        <p:nvSpPr>
          <p:cNvPr id="173068" name="Rectangle 12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etin kutusu"/>
          <p:cNvSpPr txBox="1"/>
          <p:nvPr/>
        </p:nvSpPr>
        <p:spPr>
          <a:xfrm>
            <a:off x="251520" y="332656"/>
            <a:ext cx="8496944" cy="9371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/>
              <a:t>Ionization are related with pH of media. In this condition, rate of ionization (α) are calculated as;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en-US" sz="2000" b="1" dirty="0" smtClean="0"/>
              <a:t>Very weak </a:t>
            </a:r>
            <a:r>
              <a:rPr lang="en-US" sz="2000" b="1" dirty="0" err="1" smtClean="0"/>
              <a:t>monoprotic</a:t>
            </a:r>
            <a:r>
              <a:rPr lang="en-US" sz="2000" b="1" dirty="0" smtClean="0"/>
              <a:t> acids: 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These acids Ka values are lower than 10</a:t>
            </a:r>
            <a:r>
              <a:rPr lang="en-US" sz="2000" baseline="30000" dirty="0" smtClean="0"/>
              <a:t>-8 </a:t>
            </a:r>
            <a:r>
              <a:rPr lang="en-US" sz="2000" dirty="0" smtClean="0"/>
              <a:t> M. For this reason, it hasn’t any strong proton that </a:t>
            </a:r>
            <a:r>
              <a:rPr lang="en-US" sz="2000" dirty="0" err="1" smtClean="0"/>
              <a:t>titratable</a:t>
            </a:r>
            <a:r>
              <a:rPr lang="en-US" sz="2000" dirty="0" smtClean="0"/>
              <a:t> in water media. But, it will be </a:t>
            </a:r>
            <a:r>
              <a:rPr lang="en-US" sz="2000" dirty="0" err="1" smtClean="0"/>
              <a:t>titratable</a:t>
            </a:r>
            <a:r>
              <a:rPr lang="en-US" sz="2000" dirty="0" smtClean="0"/>
              <a:t> with some strengthening compound. 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BO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and HCN are examples to these acids. For calculation of pH, H</a:t>
            </a:r>
            <a:r>
              <a:rPr lang="en-US" sz="2000" baseline="30000" dirty="0" smtClean="0"/>
              <a:t>+  </a:t>
            </a:r>
            <a:r>
              <a:rPr lang="en-US" sz="2000" dirty="0" smtClean="0"/>
              <a:t>from water has not omitted.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smtClean="0"/>
              <a:t>HA + H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O </a:t>
            </a:r>
            <a:r>
              <a:rPr lang="tr-TR" sz="2000" dirty="0" smtClean="0">
                <a:sym typeface="Wingdings 3"/>
              </a:rPr>
              <a:t></a:t>
            </a:r>
            <a:r>
              <a:rPr lang="tr-TR" sz="2000" dirty="0" smtClean="0"/>
              <a:t> 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O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 + A</a:t>
            </a:r>
            <a:r>
              <a:rPr lang="tr-TR" sz="2000" baseline="30000" dirty="0" smtClean="0"/>
              <a:t>-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smtClean="0"/>
              <a:t>H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O </a:t>
            </a:r>
            <a:r>
              <a:rPr lang="tr-TR" sz="2000" dirty="0" smtClean="0">
                <a:sym typeface="Wingdings 3"/>
              </a:rPr>
              <a:t></a:t>
            </a:r>
            <a:r>
              <a:rPr lang="tr-TR" sz="2000" dirty="0" smtClean="0"/>
              <a:t> 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 + OH</a:t>
            </a:r>
            <a:r>
              <a:rPr lang="tr-TR" sz="2000" baseline="30000" dirty="0" smtClean="0"/>
              <a:t>-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Charge</a:t>
            </a:r>
            <a:r>
              <a:rPr lang="tr-TR" sz="2000" dirty="0" smtClean="0"/>
              <a:t> </a:t>
            </a:r>
            <a:r>
              <a:rPr lang="tr-TR" sz="2000" dirty="0" err="1" smtClean="0"/>
              <a:t>Balance</a:t>
            </a:r>
            <a:r>
              <a:rPr lang="tr-TR" sz="2000" dirty="0" smtClean="0"/>
              <a:t>: 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[H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O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] + [H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] = [OH</a:t>
            </a:r>
            <a:r>
              <a:rPr lang="tr-TR" sz="2000" baseline="30000" dirty="0" smtClean="0"/>
              <a:t>-</a:t>
            </a:r>
            <a:r>
              <a:rPr lang="tr-TR" sz="2000" dirty="0" smtClean="0"/>
              <a:t>]</a:t>
            </a:r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dirty="0" smtClean="0"/>
          </a:p>
          <a:p>
            <a:pPr algn="just">
              <a:lnSpc>
                <a:spcPct val="150000"/>
              </a:lnSpc>
            </a:pPr>
            <a:endParaRPr lang="tr-TR" dirty="0" smtClean="0"/>
          </a:p>
          <a:p>
            <a:pPr algn="just">
              <a:lnSpc>
                <a:spcPct val="150000"/>
              </a:lnSpc>
            </a:pPr>
            <a:endParaRPr lang="tr-TR" dirty="0" smtClean="0"/>
          </a:p>
          <a:p>
            <a:pPr algn="just">
              <a:lnSpc>
                <a:spcPct val="150000"/>
              </a:lnSpc>
            </a:pPr>
            <a:endParaRPr lang="tr-TR" dirty="0" smtClean="0"/>
          </a:p>
          <a:p>
            <a:pPr algn="just">
              <a:lnSpc>
                <a:spcPct val="150000"/>
              </a:lnSpc>
            </a:pPr>
            <a:endParaRPr lang="tr-TR" dirty="0" smtClean="0"/>
          </a:p>
          <a:p>
            <a:endParaRPr lang="tr-TR" dirty="0"/>
          </a:p>
        </p:txBody>
      </p:sp>
      <p:sp>
        <p:nvSpPr>
          <p:cNvPr id="1751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510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1556792"/>
            <a:ext cx="2082060" cy="792088"/>
          </a:xfrm>
          <a:prstGeom prst="rect">
            <a:avLst/>
          </a:prstGeom>
          <a:noFill/>
        </p:spPr>
      </p:pic>
      <p:sp>
        <p:nvSpPr>
          <p:cNvPr id="175107" name="Rectangle 3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9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3926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1743075" cy="628650"/>
          </a:xfrm>
          <a:prstGeom prst="rect">
            <a:avLst/>
          </a:prstGeom>
          <a:noFill/>
        </p:spPr>
      </p:pic>
      <p:sp>
        <p:nvSpPr>
          <p:cNvPr id="139267" name="Rectangle 3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6486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260647"/>
            <a:ext cx="2016224" cy="727163"/>
          </a:xfrm>
          <a:prstGeom prst="rect">
            <a:avLst/>
          </a:prstGeom>
          <a:noFill/>
        </p:spPr>
      </p:pic>
      <p:sp>
        <p:nvSpPr>
          <p:cNvPr id="164867" name="Rectangle 3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86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6486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1268760"/>
            <a:ext cx="3168352" cy="471625"/>
          </a:xfrm>
          <a:prstGeom prst="rect">
            <a:avLst/>
          </a:prstGeom>
          <a:noFill/>
        </p:spPr>
      </p:pic>
      <p:sp>
        <p:nvSpPr>
          <p:cNvPr id="164870" name="Rectangle 6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Metin kutusu"/>
          <p:cNvSpPr txBox="1"/>
          <p:nvPr/>
        </p:nvSpPr>
        <p:spPr>
          <a:xfrm>
            <a:off x="323528" y="2132856"/>
            <a:ext cx="856895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smtClean="0"/>
              <a:t>pH Calculations in Base Solutions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Calculations are shown some differentials related to bases strength. K</a:t>
            </a:r>
            <a:r>
              <a:rPr lang="en-US" sz="2000" baseline="-25000" dirty="0" smtClean="0"/>
              <a:t>b</a:t>
            </a:r>
            <a:r>
              <a:rPr lang="en-US" sz="2000" dirty="0" smtClean="0"/>
              <a:t> (a constant for bases ionization) values are related to bases strength.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K</a:t>
            </a:r>
            <a:r>
              <a:rPr lang="en-US" sz="2000" baseline="-25000" dirty="0" smtClean="0"/>
              <a:t>b</a:t>
            </a:r>
            <a:r>
              <a:rPr lang="en-US" sz="2000" dirty="0" smtClean="0"/>
              <a:t> = 0 – 10</a:t>
            </a:r>
            <a:r>
              <a:rPr lang="en-US" sz="2000" baseline="30000" dirty="0" smtClean="0"/>
              <a:t>-2</a:t>
            </a:r>
            <a:r>
              <a:rPr lang="en-US" sz="2000" dirty="0" smtClean="0"/>
              <a:t>    are strong bases.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K</a:t>
            </a:r>
            <a:r>
              <a:rPr lang="en-US" sz="2000" baseline="-25000" dirty="0" smtClean="0"/>
              <a:t>b</a:t>
            </a:r>
            <a:r>
              <a:rPr lang="en-US" sz="2000" dirty="0" smtClean="0"/>
              <a:t> = 10</a:t>
            </a:r>
            <a:r>
              <a:rPr lang="en-US" sz="2000" baseline="30000" dirty="0" smtClean="0"/>
              <a:t>-2</a:t>
            </a:r>
            <a:r>
              <a:rPr lang="en-US" sz="2000" dirty="0" smtClean="0"/>
              <a:t> – 10</a:t>
            </a:r>
            <a:r>
              <a:rPr lang="en-US" sz="2000" baseline="30000" dirty="0" smtClean="0"/>
              <a:t>-8</a:t>
            </a:r>
            <a:r>
              <a:rPr lang="en-US" sz="2000" dirty="0" smtClean="0"/>
              <a:t>    are weak bases.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K</a:t>
            </a:r>
            <a:r>
              <a:rPr lang="en-US" sz="2000" baseline="-25000" dirty="0" smtClean="0"/>
              <a:t>b</a:t>
            </a:r>
            <a:r>
              <a:rPr lang="en-US" sz="2000" dirty="0" smtClean="0"/>
              <a:t> &lt; 10</a:t>
            </a:r>
            <a:r>
              <a:rPr lang="en-US" sz="2000" baseline="30000" dirty="0" smtClean="0"/>
              <a:t>-8</a:t>
            </a:r>
            <a:r>
              <a:rPr lang="en-US" sz="2000" dirty="0" smtClean="0"/>
              <a:t>    are very weak bases.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lvl="0"/>
            <a:r>
              <a:rPr lang="en-US" sz="2000" b="1" dirty="0" err="1" smtClean="0"/>
              <a:t>Monohyroxide</a:t>
            </a:r>
            <a:r>
              <a:rPr lang="en-US" sz="2000" b="1" dirty="0" smtClean="0"/>
              <a:t> bases</a:t>
            </a:r>
            <a:endParaRPr lang="tr-TR" sz="2000" dirty="0" smtClean="0"/>
          </a:p>
          <a:p>
            <a:endParaRPr lang="tr-TR" sz="2000" dirty="0" smtClean="0"/>
          </a:p>
          <a:p>
            <a:r>
              <a:rPr lang="en-US" sz="2000" dirty="0" err="1" smtClean="0"/>
              <a:t>Monohydroxide</a:t>
            </a:r>
            <a:r>
              <a:rPr lang="en-US" sz="2000" dirty="0" smtClean="0"/>
              <a:t> bases are release only one hydroxide to media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51520" y="260648"/>
            <a:ext cx="8496944" cy="867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smtClean="0"/>
              <a:t>Strong </a:t>
            </a:r>
            <a:r>
              <a:rPr lang="en-US" sz="2000" b="1" dirty="0" err="1" smtClean="0"/>
              <a:t>Monohydroxide</a:t>
            </a:r>
            <a:r>
              <a:rPr lang="en-US" sz="2000" b="1" dirty="0" smtClean="0"/>
              <a:t> bases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Strong </a:t>
            </a:r>
            <a:r>
              <a:rPr lang="en-US" sz="2000" dirty="0" err="1" smtClean="0"/>
              <a:t>monohydroxide</a:t>
            </a:r>
            <a:r>
              <a:rPr lang="en-US" sz="2000" dirty="0" smtClean="0"/>
              <a:t> bases are ionized % 100. </a:t>
            </a:r>
            <a:r>
              <a:rPr lang="en-US" sz="2000" dirty="0" err="1" smtClean="0"/>
              <a:t>NaOH</a:t>
            </a:r>
            <a:r>
              <a:rPr lang="tr-TR" sz="2000" dirty="0" smtClean="0"/>
              <a:t> </a:t>
            </a:r>
            <a:r>
              <a:rPr lang="en-US" sz="2000" dirty="0" smtClean="0"/>
              <a:t>and </a:t>
            </a:r>
            <a:r>
              <a:rPr lang="tr-TR" sz="2000" dirty="0" smtClean="0"/>
              <a:t>K</a:t>
            </a:r>
            <a:r>
              <a:rPr lang="en-US" sz="2000" dirty="0" smtClean="0"/>
              <a:t>OH are </a:t>
            </a:r>
            <a:r>
              <a:rPr lang="tr-TR" sz="2000" dirty="0" err="1" smtClean="0"/>
              <a:t>exampled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en-US" sz="2000" dirty="0" smtClean="0"/>
              <a:t>strong </a:t>
            </a:r>
            <a:r>
              <a:rPr lang="en-US" sz="2000" dirty="0" err="1" smtClean="0"/>
              <a:t>monohydroxide</a:t>
            </a:r>
            <a:r>
              <a:rPr lang="en-US" sz="2000" dirty="0" smtClean="0"/>
              <a:t> bases.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If the concentration of strong bases are higher than 10</a:t>
            </a:r>
            <a:r>
              <a:rPr lang="en-US" sz="2000" baseline="30000" dirty="0" smtClean="0"/>
              <a:t>-6</a:t>
            </a:r>
            <a:r>
              <a:rPr lang="en-US" sz="2000" dirty="0" smtClean="0"/>
              <a:t> M</a:t>
            </a:r>
            <a:r>
              <a:rPr lang="tr-TR" sz="2000" dirty="0" smtClean="0"/>
              <a:t>, </a:t>
            </a:r>
            <a:r>
              <a:rPr lang="en-US" sz="2000" dirty="0" smtClean="0"/>
              <a:t>In these calculations, OH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 from water ionization should be omitted. Then, For calculations of </a:t>
            </a:r>
            <a:r>
              <a:rPr lang="en-US" sz="2000" dirty="0" err="1" smtClean="0"/>
              <a:t>pOH</a:t>
            </a:r>
            <a:r>
              <a:rPr lang="en-US" sz="2000" dirty="0" smtClean="0"/>
              <a:t>, </a:t>
            </a:r>
            <a:r>
              <a:rPr lang="tr-TR" sz="2000" dirty="0" smtClean="0"/>
              <a:t>          </a:t>
            </a:r>
            <a:r>
              <a:rPr lang="en-US" sz="2000" dirty="0" smtClean="0"/>
              <a:t>- </a:t>
            </a:r>
            <a:r>
              <a:rPr lang="tr-TR" sz="2000" dirty="0" smtClean="0"/>
              <a:t>l</a:t>
            </a:r>
            <a:r>
              <a:rPr lang="en-US" sz="2000" dirty="0" err="1" smtClean="0"/>
              <a:t>og</a:t>
            </a:r>
            <a:r>
              <a:rPr lang="en-US" sz="2000" dirty="0" smtClean="0"/>
              <a:t> of [OH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] are calculated.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If the concentration of strong bases are lower than 10</a:t>
            </a:r>
            <a:r>
              <a:rPr lang="en-US" sz="2000" baseline="30000" dirty="0" smtClean="0"/>
              <a:t>-6</a:t>
            </a:r>
            <a:r>
              <a:rPr lang="en-US" sz="2000" dirty="0" smtClean="0"/>
              <a:t> M</a:t>
            </a:r>
            <a:r>
              <a:rPr lang="tr-TR" sz="2000" dirty="0" smtClean="0"/>
              <a:t>, i</a:t>
            </a:r>
            <a:r>
              <a:rPr lang="en-US" sz="2000" dirty="0" smtClean="0"/>
              <a:t>n these calculations, OH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 from water ionization should not be </a:t>
            </a:r>
            <a:r>
              <a:rPr lang="en-US" sz="2000" dirty="0" err="1" smtClean="0"/>
              <a:t>omited</a:t>
            </a:r>
            <a:r>
              <a:rPr lang="en-US" sz="2000" dirty="0" smtClean="0"/>
              <a:t> and add to calculations. In this type of calculation, mass balance and charge balance terms should be used.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NaOH</a:t>
            </a:r>
            <a:r>
              <a:rPr lang="tr-TR" sz="2000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Mass balance is;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C (base concentration) = [OH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] = [Na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] 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pt-BR" sz="2000" dirty="0" smtClean="0"/>
              <a:t>Charge balance is;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pt-BR" sz="2000" dirty="0" smtClean="0"/>
              <a:t>[Na</a:t>
            </a:r>
            <a:r>
              <a:rPr lang="pt-BR" sz="2000" baseline="30000" dirty="0" smtClean="0"/>
              <a:t>+</a:t>
            </a:r>
            <a:r>
              <a:rPr lang="pt-BR" sz="2000" dirty="0" smtClean="0"/>
              <a:t>] + [H</a:t>
            </a:r>
            <a:r>
              <a:rPr lang="pt-BR" sz="2000" baseline="30000" dirty="0" smtClean="0"/>
              <a:t>+</a:t>
            </a:r>
            <a:r>
              <a:rPr lang="pt-BR" sz="2000" dirty="0" smtClean="0"/>
              <a:t>] = [OH</a:t>
            </a:r>
            <a:r>
              <a:rPr lang="pt-BR" sz="2000" baseline="30000" dirty="0" smtClean="0"/>
              <a:t>-</a:t>
            </a:r>
            <a:r>
              <a:rPr lang="pt-BR" sz="2000" dirty="0" smtClean="0"/>
              <a:t>]</a:t>
            </a: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23528" y="404664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251520" y="404664"/>
            <a:ext cx="8568952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For calculations of </a:t>
            </a:r>
            <a:r>
              <a:rPr lang="en-US" sz="2000" dirty="0" err="1" smtClean="0"/>
              <a:t>NaOH</a:t>
            </a:r>
            <a:r>
              <a:rPr lang="en-US" sz="2000" dirty="0" smtClean="0"/>
              <a:t> solutions </a:t>
            </a:r>
            <a:r>
              <a:rPr lang="en-US" sz="2000" dirty="0" err="1" smtClean="0"/>
              <a:t>pOH</a:t>
            </a:r>
            <a:r>
              <a:rPr lang="en-US" sz="2000" dirty="0" smtClean="0"/>
              <a:t> (Concentration is lesser than 10</a:t>
            </a:r>
            <a:r>
              <a:rPr lang="en-US" sz="2000" baseline="30000" dirty="0" smtClean="0"/>
              <a:t>-6</a:t>
            </a:r>
            <a:r>
              <a:rPr lang="en-US" sz="2000" dirty="0" smtClean="0"/>
              <a:t>)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pt-BR" sz="2000" dirty="0" smtClean="0"/>
              <a:t>Charge balance is;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pt-BR" sz="2000" dirty="0" smtClean="0"/>
              <a:t>[OH</a:t>
            </a:r>
            <a:r>
              <a:rPr lang="pt-BR" sz="2000" baseline="30000" dirty="0" smtClean="0"/>
              <a:t>-</a:t>
            </a:r>
            <a:r>
              <a:rPr lang="pt-BR" sz="2000" dirty="0" smtClean="0"/>
              <a:t>] = [Na</a:t>
            </a:r>
            <a:r>
              <a:rPr lang="pt-BR" sz="2000" baseline="30000" dirty="0" smtClean="0"/>
              <a:t>+</a:t>
            </a:r>
            <a:r>
              <a:rPr lang="pt-BR" sz="2000" dirty="0" smtClean="0"/>
              <a:t>] + [H</a:t>
            </a:r>
            <a:r>
              <a:rPr lang="pt-BR" sz="2000" baseline="30000" dirty="0" smtClean="0"/>
              <a:t>+</a:t>
            </a:r>
            <a:r>
              <a:rPr lang="pt-BR" sz="2000" dirty="0" smtClean="0"/>
              <a:t>]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pt-BR" sz="2000" dirty="0" smtClean="0"/>
              <a:t>C (base concentration) = [Na</a:t>
            </a:r>
            <a:r>
              <a:rPr lang="pt-BR" sz="2000" baseline="30000" dirty="0" smtClean="0"/>
              <a:t>+</a:t>
            </a:r>
            <a:r>
              <a:rPr lang="pt-BR" sz="2000" dirty="0" smtClean="0"/>
              <a:t>] = [OH</a:t>
            </a:r>
            <a:r>
              <a:rPr lang="pt-BR" sz="2000" baseline="30000" dirty="0" smtClean="0"/>
              <a:t>-</a:t>
            </a:r>
            <a:r>
              <a:rPr lang="pt-BR" sz="2000" dirty="0" smtClean="0"/>
              <a:t>] 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pt-BR" sz="2000" dirty="0" smtClean="0"/>
              <a:t>[OH</a:t>
            </a:r>
            <a:r>
              <a:rPr lang="pt-BR" sz="2000" baseline="30000" dirty="0" smtClean="0"/>
              <a:t>-</a:t>
            </a:r>
            <a:r>
              <a:rPr lang="pt-BR" sz="2000" dirty="0" smtClean="0"/>
              <a:t>] = [Na</a:t>
            </a:r>
            <a:r>
              <a:rPr lang="pt-BR" sz="2000" baseline="30000" dirty="0" smtClean="0"/>
              <a:t>+</a:t>
            </a:r>
            <a:r>
              <a:rPr lang="pt-BR" sz="2000" dirty="0" smtClean="0"/>
              <a:t>] + [H</a:t>
            </a:r>
            <a:r>
              <a:rPr lang="pt-BR" sz="2000" baseline="30000" dirty="0" smtClean="0"/>
              <a:t>+</a:t>
            </a:r>
            <a:r>
              <a:rPr lang="pt-BR" sz="2000" dirty="0" smtClean="0"/>
              <a:t>]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In these </a:t>
            </a:r>
            <a:r>
              <a:rPr lang="en-US" sz="2000" dirty="0" err="1" smtClean="0"/>
              <a:t>eq</a:t>
            </a:r>
            <a:r>
              <a:rPr lang="tr-TR" sz="2000" dirty="0" err="1" smtClean="0"/>
              <a:t>ua</a:t>
            </a:r>
            <a:r>
              <a:rPr lang="en-US" sz="2000" dirty="0" err="1" smtClean="0"/>
              <a:t>tio</a:t>
            </a:r>
            <a:r>
              <a:rPr lang="tr-TR" sz="2000" dirty="0" smtClean="0"/>
              <a:t>n</a:t>
            </a:r>
            <a:r>
              <a:rPr lang="en-US" sz="2000" dirty="0" smtClean="0"/>
              <a:t>s, we could be write [OH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] from K</a:t>
            </a:r>
            <a:r>
              <a:rPr lang="en-US" sz="2000" baseline="-25000" dirty="0" smtClean="0"/>
              <a:t>W</a:t>
            </a:r>
            <a:r>
              <a:rPr lang="en-US" sz="2000" dirty="0" smtClean="0"/>
              <a:t> </a:t>
            </a: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en-US" sz="2000" b="1" dirty="0" smtClean="0"/>
              <a:t>Weak </a:t>
            </a:r>
            <a:r>
              <a:rPr lang="en-US" sz="2000" b="1" dirty="0" err="1" smtClean="0"/>
              <a:t>monohydroxide</a:t>
            </a:r>
            <a:r>
              <a:rPr lang="en-US" sz="2000" b="1" dirty="0" smtClean="0"/>
              <a:t> bases: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These types of bases are </a:t>
            </a:r>
            <a:r>
              <a:rPr lang="en-US" sz="2000" dirty="0" err="1" smtClean="0"/>
              <a:t>ionizable</a:t>
            </a:r>
            <a:r>
              <a:rPr lang="en-US" sz="2000" dirty="0" smtClean="0"/>
              <a:t> in water with a significant % but not % 100. NH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OH are example to weak </a:t>
            </a:r>
            <a:r>
              <a:rPr lang="en-US" sz="2000" dirty="0" err="1" smtClean="0"/>
              <a:t>monohydroxide</a:t>
            </a:r>
            <a:r>
              <a:rPr lang="en-US" sz="2000" dirty="0" smtClean="0"/>
              <a:t> bases.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The ionization balances of these bases are used for calculations of their </a:t>
            </a:r>
            <a:r>
              <a:rPr lang="en-US" sz="2000" dirty="0" err="1" smtClean="0"/>
              <a:t>pH.</a:t>
            </a: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/>
          </a:p>
        </p:txBody>
      </p:sp>
      <p:pic>
        <p:nvPicPr>
          <p:cNvPr id="16589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3" y="3402254"/>
            <a:ext cx="2304257" cy="674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589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4221088"/>
            <a:ext cx="356439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95536" y="332656"/>
            <a:ext cx="8424936" cy="6170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smtClean="0"/>
              <a:t>Weak </a:t>
            </a:r>
            <a:r>
              <a:rPr lang="en-US" sz="2000" b="1" dirty="0" err="1" smtClean="0"/>
              <a:t>monohydroxide</a:t>
            </a:r>
            <a:r>
              <a:rPr lang="en-US" sz="2000" b="1" dirty="0" smtClean="0"/>
              <a:t> bases: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These types of bases are </a:t>
            </a:r>
            <a:r>
              <a:rPr lang="en-US" sz="2000" dirty="0" err="1" smtClean="0"/>
              <a:t>ionizable</a:t>
            </a:r>
            <a:r>
              <a:rPr lang="en-US" sz="2000" dirty="0" smtClean="0"/>
              <a:t> in water with a significant % but not % 100. NH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OH are example to weak </a:t>
            </a:r>
            <a:r>
              <a:rPr lang="en-US" sz="2000" dirty="0" err="1" smtClean="0"/>
              <a:t>monohydroxide</a:t>
            </a:r>
            <a:r>
              <a:rPr lang="en-US" sz="2000" dirty="0" smtClean="0"/>
              <a:t> bases.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The ionization balances of these bases are used for calculations of their </a:t>
            </a:r>
            <a:r>
              <a:rPr lang="en-US" sz="2000" dirty="0" err="1" smtClean="0"/>
              <a:t>pH.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en-US" sz="2000" dirty="0" smtClean="0"/>
              <a:t>NH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OH</a:t>
            </a:r>
            <a:r>
              <a:rPr lang="tr-TR" sz="2000" dirty="0" smtClean="0"/>
              <a:t>;</a:t>
            </a:r>
          </a:p>
          <a:p>
            <a:endParaRPr lang="tr-TR" sz="2000" dirty="0" smtClean="0"/>
          </a:p>
          <a:p>
            <a:r>
              <a:rPr lang="en-US" sz="2000" dirty="0" smtClean="0"/>
              <a:t>NH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OH  </a:t>
            </a:r>
            <a:r>
              <a:rPr lang="en-US" sz="2000" cap="all" dirty="0" smtClean="0">
                <a:sym typeface="Wingdings 3"/>
              </a:rPr>
              <a:t></a:t>
            </a:r>
            <a:r>
              <a:rPr lang="en-US" sz="2000" dirty="0" smtClean="0"/>
              <a:t>   [NH</a:t>
            </a:r>
            <a:r>
              <a:rPr lang="en-US" sz="2000" baseline="-25000" dirty="0" smtClean="0"/>
              <a:t>4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]  +  [OH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]</a:t>
            </a:r>
            <a:endParaRPr lang="tr-TR" sz="2000" b="1" dirty="0" smtClean="0"/>
          </a:p>
          <a:p>
            <a:r>
              <a:rPr lang="en-US" sz="2000" dirty="0" smtClean="0"/>
              <a:t>    C - x             </a:t>
            </a:r>
            <a:r>
              <a:rPr lang="tr-TR" sz="2000" dirty="0" smtClean="0"/>
              <a:t>   </a:t>
            </a:r>
            <a:r>
              <a:rPr lang="en-US" sz="2000" dirty="0" smtClean="0"/>
              <a:t>x            </a:t>
            </a:r>
            <a:r>
              <a:rPr lang="en-US" sz="2000" dirty="0" err="1" smtClean="0"/>
              <a:t>x</a:t>
            </a:r>
            <a:endParaRPr lang="tr-TR" sz="2000" dirty="0" smtClean="0"/>
          </a:p>
          <a:p>
            <a:endParaRPr lang="tr-TR" sz="2000" b="1" dirty="0" smtClean="0"/>
          </a:p>
          <a:p>
            <a:endParaRPr lang="tr-TR" sz="2000" b="1" dirty="0" smtClean="0"/>
          </a:p>
          <a:p>
            <a:endParaRPr lang="tr-TR" sz="2000" b="1" dirty="0" smtClean="0"/>
          </a:p>
          <a:p>
            <a:endParaRPr lang="tr-TR" sz="2000" b="1" dirty="0" smtClean="0"/>
          </a:p>
          <a:p>
            <a:endParaRPr lang="tr-TR" sz="2000" b="1" dirty="0" smtClean="0"/>
          </a:p>
          <a:p>
            <a:endParaRPr lang="tr-TR" sz="2000" b="1" dirty="0" smtClean="0"/>
          </a:p>
          <a:p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dirty="0" smtClean="0"/>
          </a:p>
          <a:p>
            <a:endParaRPr lang="tr-TR" dirty="0"/>
          </a:p>
        </p:txBody>
      </p:sp>
      <p:pic>
        <p:nvPicPr>
          <p:cNvPr id="16691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1" y="3789040"/>
            <a:ext cx="4501337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691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6691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8" y="4581128"/>
            <a:ext cx="2800350" cy="638175"/>
          </a:xfrm>
          <a:prstGeom prst="rect">
            <a:avLst/>
          </a:prstGeom>
          <a:noFill/>
        </p:spPr>
      </p:pic>
      <p:sp>
        <p:nvSpPr>
          <p:cNvPr id="166918" name="Rectangle 6"/>
          <p:cNvSpPr>
            <a:spLocks noChangeArrowheads="1"/>
          </p:cNvSpPr>
          <p:nvPr/>
        </p:nvSpPr>
        <p:spPr bwMode="auto">
          <a:xfrm>
            <a:off x="0" y="1095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692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66919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3568" y="5445224"/>
            <a:ext cx="1533525" cy="371475"/>
          </a:xfrm>
          <a:prstGeom prst="rect">
            <a:avLst/>
          </a:prstGeom>
          <a:noFill/>
        </p:spPr>
      </p:pic>
      <p:sp>
        <p:nvSpPr>
          <p:cNvPr id="166921" name="Rectangle 9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908</Words>
  <Application>Microsoft Office PowerPoint</Application>
  <PresentationFormat>Ekran Gösterisi (4:3)</PresentationFormat>
  <Paragraphs>104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mpalabiyik</dc:creator>
  <cp:lastModifiedBy>mpalabiyik</cp:lastModifiedBy>
  <cp:revision>1</cp:revision>
  <dcterms:created xsi:type="dcterms:W3CDTF">2017-12-27T10:04:41Z</dcterms:created>
  <dcterms:modified xsi:type="dcterms:W3CDTF">2017-12-27T10:05:44Z</dcterms:modified>
</cp:coreProperties>
</file>