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82" r:id="rId6"/>
    <p:sldId id="283" r:id="rId7"/>
    <p:sldId id="284" r:id="rId8"/>
    <p:sldId id="285" r:id="rId9"/>
    <p:sldId id="261" r:id="rId10"/>
    <p:sldId id="286" r:id="rId11"/>
    <p:sldId id="262" r:id="rId12"/>
    <p:sldId id="266"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7" r:id="rId28"/>
    <p:sldId id="288" r:id="rId29"/>
    <p:sldId id="289" r:id="rId30"/>
    <p:sldId id="290" r:id="rId31"/>
    <p:sldId id="291" r:id="rId32"/>
    <p:sldId id="292" r:id="rId33"/>
    <p:sldId id="293" r:id="rId34"/>
    <p:sldId id="294" r:id="rId35"/>
    <p:sldId id="295" r:id="rId36"/>
    <p:sldId id="296" r:id="rId3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0692" autoAdjust="0"/>
    <p:restoredTop sz="94660"/>
  </p:normalViewPr>
  <p:slideViewPr>
    <p:cSldViewPr>
      <p:cViewPr varScale="1">
        <p:scale>
          <a:sx n="86" d="100"/>
          <a:sy n="86" d="100"/>
        </p:scale>
        <p:origin x="-172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6 Yuvarlatılmış Çapraz Köşeli Dikdörtgen"/>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Başlık"/>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tr-TR" smtClean="0"/>
              <a:t>Asıl başlık stili için tıklatın</a:t>
            </a:r>
            <a:endParaRPr kumimoji="0" lang="en-US"/>
          </a:p>
        </p:txBody>
      </p:sp>
      <p:sp>
        <p:nvSpPr>
          <p:cNvPr id="9" name="8 Alt Başlık"/>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10" name="9 Veri Yer Tutucusu"/>
          <p:cNvSpPr>
            <a:spLocks noGrp="1"/>
          </p:cNvSpPr>
          <p:nvPr>
            <p:ph type="dt" sz="half" idx="10"/>
          </p:nvPr>
        </p:nvSpPr>
        <p:spPr>
          <a:xfrm>
            <a:off x="5562600" y="6509004"/>
            <a:ext cx="3002280" cy="274320"/>
          </a:xfrm>
        </p:spPr>
        <p:txBody>
          <a:bodyPr vert="horz" rtlCol="0"/>
          <a:lstStyle>
            <a:extLst/>
          </a:lstStyle>
          <a:p>
            <a:fld id="{B04FBE4D-8179-40D6-B3AA-F55AD0C23D42}" type="datetimeFigureOut">
              <a:rPr lang="tr-TR" smtClean="0"/>
              <a:pPr/>
              <a:t>21.9.2017</a:t>
            </a:fld>
            <a:endParaRPr lang="tr-TR"/>
          </a:p>
        </p:txBody>
      </p:sp>
      <p:sp>
        <p:nvSpPr>
          <p:cNvPr id="11" name="10 Slayt Numarası Yer Tutucusu"/>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77F2EED1-BC7B-4C47-B999-4E3587B8868A}" type="slidenum">
              <a:rPr lang="tr-TR" smtClean="0"/>
              <a:pPr/>
              <a:t>‹#›</a:t>
            </a:fld>
            <a:endParaRPr lang="tr-TR"/>
          </a:p>
        </p:txBody>
      </p:sp>
      <p:sp>
        <p:nvSpPr>
          <p:cNvPr id="12" name="11 Altbilgi Yer Tutucusu"/>
          <p:cNvSpPr>
            <a:spLocks noGrp="1"/>
          </p:cNvSpPr>
          <p:nvPr>
            <p:ph type="ftr" sz="quarter" idx="12"/>
          </p:nvPr>
        </p:nvSpPr>
        <p:spPr>
          <a:xfrm>
            <a:off x="1600200" y="6509004"/>
            <a:ext cx="3907464" cy="274320"/>
          </a:xfrm>
        </p:spPr>
        <p:txBody>
          <a:bodyPr vert="horz" rtlCol="0"/>
          <a:lstStyle>
            <a:extLst/>
          </a:lstStyle>
          <a:p>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B04FBE4D-8179-40D6-B3AA-F55AD0C23D42}" type="datetimeFigureOut">
              <a:rPr lang="tr-TR" smtClean="0"/>
              <a:pPr/>
              <a:t>21.9.2017</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77F2EED1-BC7B-4C47-B999-4E3587B8868A}"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lvl1pPr algn="l">
              <a:defRPr/>
            </a:lvl1pPr>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B04FBE4D-8179-40D6-B3AA-F55AD0C23D42}" type="datetimeFigureOut">
              <a:rPr lang="tr-TR" smtClean="0"/>
              <a:pPr/>
              <a:t>21.9.2017</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77F2EED1-BC7B-4C47-B999-4E3587B8868A}"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7" name="6 Dikdörtgen"/>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B04FBE4D-8179-40D6-B3AA-F55AD0C23D42}" type="datetimeFigureOut">
              <a:rPr lang="tr-TR" smtClean="0"/>
              <a:pPr/>
              <a:t>21.9.2017</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77F2EED1-BC7B-4C47-B999-4E3587B8868A}"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7" name="6 Dikdörtgen"/>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8" name="7 Veri Yer Tutucusu"/>
          <p:cNvSpPr>
            <a:spLocks noGrp="1"/>
          </p:cNvSpPr>
          <p:nvPr>
            <p:ph type="dt" sz="half" idx="10"/>
          </p:nvPr>
        </p:nvSpPr>
        <p:spPr>
          <a:xfrm>
            <a:off x="5562600" y="6513670"/>
            <a:ext cx="3002280" cy="274320"/>
          </a:xfrm>
        </p:spPr>
        <p:txBody>
          <a:bodyPr vert="horz" rtlCol="0"/>
          <a:lstStyle>
            <a:extLst/>
          </a:lstStyle>
          <a:p>
            <a:fld id="{B04FBE4D-8179-40D6-B3AA-F55AD0C23D42}" type="datetimeFigureOut">
              <a:rPr lang="tr-TR" smtClean="0"/>
              <a:pPr/>
              <a:t>21.9.2017</a:t>
            </a:fld>
            <a:endParaRPr lang="tr-TR"/>
          </a:p>
        </p:txBody>
      </p:sp>
      <p:sp>
        <p:nvSpPr>
          <p:cNvPr id="9" name="8 Slayt Numarası Yer Tutucusu"/>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77F2EED1-BC7B-4C47-B999-4E3587B8868A}" type="slidenum">
              <a:rPr lang="tr-TR" smtClean="0"/>
              <a:pPr/>
              <a:t>‹#›</a:t>
            </a:fld>
            <a:endParaRPr lang="tr-TR"/>
          </a:p>
        </p:txBody>
      </p:sp>
      <p:sp>
        <p:nvSpPr>
          <p:cNvPr id="10" name="9 Altbilgi Yer Tutucusu"/>
          <p:cNvSpPr>
            <a:spLocks noGrp="1"/>
          </p:cNvSpPr>
          <p:nvPr>
            <p:ph type="ftr" sz="quarter" idx="12"/>
          </p:nvPr>
        </p:nvSpPr>
        <p:spPr>
          <a:xfrm>
            <a:off x="1600200" y="6513670"/>
            <a:ext cx="3907464" cy="274320"/>
          </a:xfrm>
        </p:spPr>
        <p:txBody>
          <a:bodyPr vert="horz" rtlCol="0"/>
          <a:lstStyle>
            <a:extLst/>
          </a:lstStyle>
          <a:p>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B04FBE4D-8179-40D6-B3AA-F55AD0C23D42}" type="datetimeFigureOut">
              <a:rPr lang="tr-TR" smtClean="0"/>
              <a:pPr/>
              <a:t>21.9.2017</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a:xfrm>
            <a:off x="8641080" y="6514568"/>
            <a:ext cx="464288" cy="274320"/>
          </a:xfrm>
        </p:spPr>
        <p:txBody>
          <a:bodyPr/>
          <a:lstStyle>
            <a:extLst/>
          </a:lstStyle>
          <a:p>
            <a:fld id="{77F2EED1-BC7B-4C47-B999-4E3587B8868A}" type="slidenum">
              <a:rPr lang="tr-TR" smtClean="0"/>
              <a:pPr/>
              <a:t>‹#›</a:t>
            </a:fld>
            <a:endParaRPr lang="tr-TR"/>
          </a:p>
        </p:txBody>
      </p:sp>
      <p:sp>
        <p:nvSpPr>
          <p:cNvPr id="10" name="9 Dikdörtgen"/>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9 Dikdörtgen"/>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10 Dikdörtgen"/>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1 Başlık"/>
          <p:cNvSpPr>
            <a:spLocks noGrp="1"/>
          </p:cNvSpPr>
          <p:nvPr>
            <p:ph type="title"/>
          </p:nvPr>
        </p:nvSpPr>
        <p:spPr>
          <a:xfrm>
            <a:off x="457200" y="251948"/>
            <a:ext cx="8229600" cy="1143000"/>
          </a:xfrm>
        </p:spPr>
        <p:txBody>
          <a:bodyPr anchor="b"/>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B04FBE4D-8179-40D6-B3AA-F55AD0C23D42}" type="datetimeFigureOut">
              <a:rPr lang="tr-TR" smtClean="0"/>
              <a:pPr/>
              <a:t>21.9.2017</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a:xfrm>
            <a:off x="8641080" y="6514568"/>
            <a:ext cx="464288" cy="274320"/>
          </a:xfrm>
        </p:spPr>
        <p:txBody>
          <a:bodyPr/>
          <a:lstStyle>
            <a:extLst/>
          </a:lstStyle>
          <a:p>
            <a:fld id="{77F2EED1-BC7B-4C47-B999-4E3587B8868A}"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53218"/>
            <a:ext cx="8229600" cy="1143000"/>
          </a:xfrm>
        </p:spPr>
        <p:txBody>
          <a:bodyP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B04FBE4D-8179-40D6-B3AA-F55AD0C23D42}" type="datetimeFigureOut">
              <a:rPr lang="tr-TR" smtClean="0"/>
              <a:pPr/>
              <a:t>21.9.2017</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77F2EED1-BC7B-4C47-B999-4E3587B8868A}" type="slidenum">
              <a:rPr lang="tr-TR" smtClean="0"/>
              <a:pPr/>
              <a:t>‹#›</a:t>
            </a:fld>
            <a:endParaRPr lang="tr-TR"/>
          </a:p>
        </p:txBody>
      </p:sp>
      <p:sp>
        <p:nvSpPr>
          <p:cNvPr id="7" name="6 Dikdörtgen"/>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extLst/>
          </a:lstStyle>
          <a:p>
            <a:fld id="{B04FBE4D-8179-40D6-B3AA-F55AD0C23D42}" type="datetimeFigureOut">
              <a:rPr lang="tr-TR" smtClean="0"/>
              <a:pPr/>
              <a:t>21.9.2017</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77F2EED1-BC7B-4C47-B999-4E3587B8868A}"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2"/>
      </p:bgRef>
    </p:bg>
    <p:spTree>
      <p:nvGrpSpPr>
        <p:cNvPr id="1" name=""/>
        <p:cNvGrpSpPr/>
        <p:nvPr/>
      </p:nvGrpSpPr>
      <p:grpSpPr>
        <a:xfrm>
          <a:off x="0" y="0"/>
          <a:ext cx="0" cy="0"/>
          <a:chOff x="0" y="0"/>
          <a:chExt cx="0" cy="0"/>
        </a:xfrm>
      </p:grpSpPr>
      <p:sp>
        <p:nvSpPr>
          <p:cNvPr id="8" name="7 Dikdörtgen"/>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4963136" y="304800"/>
            <a:ext cx="3931920" cy="762000"/>
          </a:xfrm>
        </p:spPr>
        <p:txBody>
          <a:bodyPr anchor="b"/>
          <a:lstStyle>
            <a:lvl1pPr marL="0" algn="r">
              <a:buNone/>
              <a:defRPr sz="2000" b="1"/>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9" name="8 Veri Yer Tutucusu"/>
          <p:cNvSpPr>
            <a:spLocks noGrp="1"/>
          </p:cNvSpPr>
          <p:nvPr>
            <p:ph type="dt" sz="half" idx="10"/>
          </p:nvPr>
        </p:nvSpPr>
        <p:spPr>
          <a:xfrm>
            <a:off x="5562600" y="6513670"/>
            <a:ext cx="3002280" cy="274320"/>
          </a:xfrm>
        </p:spPr>
        <p:txBody>
          <a:bodyPr vert="horz" rtlCol="0"/>
          <a:lstStyle>
            <a:extLst/>
          </a:lstStyle>
          <a:p>
            <a:fld id="{B04FBE4D-8179-40D6-B3AA-F55AD0C23D42}" type="datetimeFigureOut">
              <a:rPr lang="tr-TR" smtClean="0"/>
              <a:pPr/>
              <a:t>21.9.2017</a:t>
            </a:fld>
            <a:endParaRPr lang="tr-TR"/>
          </a:p>
        </p:txBody>
      </p:sp>
      <p:sp>
        <p:nvSpPr>
          <p:cNvPr id="10" name="9 Slayt Numarası Yer Tutucusu"/>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77F2EED1-BC7B-4C47-B999-4E3587B8868A}" type="slidenum">
              <a:rPr lang="tr-TR" smtClean="0"/>
              <a:pPr/>
              <a:t>‹#›</a:t>
            </a:fld>
            <a:endParaRPr lang="tr-TR"/>
          </a:p>
        </p:txBody>
      </p:sp>
      <p:sp>
        <p:nvSpPr>
          <p:cNvPr id="11" name="10 Altbilgi Yer Tutucusu"/>
          <p:cNvSpPr>
            <a:spLocks noGrp="1"/>
          </p:cNvSpPr>
          <p:nvPr>
            <p:ph type="ftr" sz="quarter" idx="12"/>
          </p:nvPr>
        </p:nvSpPr>
        <p:spPr>
          <a:xfrm>
            <a:off x="1600200" y="6513670"/>
            <a:ext cx="3907464" cy="274320"/>
          </a:xfrm>
        </p:spPr>
        <p:txBody>
          <a:bodyPr vert="horz" rtlCol="0"/>
          <a:lstStyle>
            <a:extLst/>
          </a:lstStyle>
          <a:p>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3040443" y="4724400"/>
            <a:ext cx="5486400" cy="664536"/>
          </a:xfrm>
        </p:spPr>
        <p:txBody>
          <a:bodyPr anchor="b"/>
          <a:lstStyle>
            <a:lvl1pPr marL="0" algn="r">
              <a:buNone/>
              <a:defRPr sz="2000" b="1"/>
            </a:lvl1pPr>
            <a:extLst/>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
        <p:nvSpPr>
          <p:cNvPr id="13" name="12 Resim Yer Tutucusu"/>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tr-TR" smtClean="0">
                <a:solidFill>
                  <a:schemeClr val="lt1"/>
                </a:solidFill>
                <a:latin typeface="+mn-lt"/>
                <a:ea typeface="+mn-ea"/>
                <a:cs typeface="+mn-cs"/>
              </a:rPr>
              <a:t>Resim eklemek için simgeyi tıklatın</a:t>
            </a:r>
            <a:endParaRPr kumimoji="0" lang="en-US" dirty="0">
              <a:solidFill>
                <a:schemeClr val="lt1"/>
              </a:solidFill>
              <a:latin typeface="+mn-lt"/>
              <a:ea typeface="+mn-ea"/>
              <a:cs typeface="+mn-cs"/>
            </a:endParaRPr>
          </a:p>
        </p:txBody>
      </p:sp>
      <p:sp>
        <p:nvSpPr>
          <p:cNvPr id="8" name="7 Veri Yer Tutucusu"/>
          <p:cNvSpPr>
            <a:spLocks noGrp="1"/>
          </p:cNvSpPr>
          <p:nvPr>
            <p:ph type="dt" sz="half" idx="10"/>
          </p:nvPr>
        </p:nvSpPr>
        <p:spPr>
          <a:xfrm>
            <a:off x="5562600" y="6509004"/>
            <a:ext cx="3002280" cy="274320"/>
          </a:xfrm>
        </p:spPr>
        <p:txBody>
          <a:bodyPr vert="horz" rtlCol="0"/>
          <a:lstStyle>
            <a:extLst/>
          </a:lstStyle>
          <a:p>
            <a:fld id="{B04FBE4D-8179-40D6-B3AA-F55AD0C23D42}" type="datetimeFigureOut">
              <a:rPr lang="tr-TR" smtClean="0"/>
              <a:pPr/>
              <a:t>21.9.2017</a:t>
            </a:fld>
            <a:endParaRPr lang="tr-TR"/>
          </a:p>
        </p:txBody>
      </p:sp>
      <p:sp>
        <p:nvSpPr>
          <p:cNvPr id="9" name="8 Slayt Numarası Yer Tutucusu"/>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77F2EED1-BC7B-4C47-B999-4E3587B8868A}" type="slidenum">
              <a:rPr lang="tr-TR" smtClean="0"/>
              <a:pPr/>
              <a:t>‹#›</a:t>
            </a:fld>
            <a:endParaRPr lang="tr-TR"/>
          </a:p>
        </p:txBody>
      </p:sp>
      <p:sp>
        <p:nvSpPr>
          <p:cNvPr id="10" name="9 Altbilgi Yer Tutucusu"/>
          <p:cNvSpPr>
            <a:spLocks noGrp="1"/>
          </p:cNvSpPr>
          <p:nvPr>
            <p:ph type="ftr" sz="quarter" idx="12"/>
          </p:nvPr>
        </p:nvSpPr>
        <p:spPr>
          <a:xfrm>
            <a:off x="1600200" y="6509004"/>
            <a:ext cx="3907464" cy="274320"/>
          </a:xfrm>
        </p:spPr>
        <p:txBody>
          <a:bodyPr vert="horz" rtlCol="0"/>
          <a:lstStyle>
            <a:extLst/>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Yuvarlatılmış Çapraz Köşeli Dikdörtgen"/>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2 Altbilgi Yer Tutucusu"/>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tr-TR"/>
          </a:p>
        </p:txBody>
      </p:sp>
      <p:sp>
        <p:nvSpPr>
          <p:cNvPr id="14" name="13 Veri Yer Tutucusu"/>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B04FBE4D-8179-40D6-B3AA-F55AD0C23D42}" type="datetimeFigureOut">
              <a:rPr lang="tr-TR" smtClean="0"/>
              <a:pPr/>
              <a:t>21.9.2017</a:t>
            </a:fld>
            <a:endParaRPr lang="tr-TR"/>
          </a:p>
        </p:txBody>
      </p:sp>
      <p:sp>
        <p:nvSpPr>
          <p:cNvPr id="23" name="22 Slayt Numarası Yer Tutucusu"/>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77F2EED1-BC7B-4C47-B999-4E3587B8868A}" type="slidenum">
              <a:rPr lang="tr-TR" smtClean="0"/>
              <a:pPr/>
              <a:t>‹#›</a:t>
            </a:fld>
            <a:endParaRPr lang="tr-TR"/>
          </a:p>
        </p:txBody>
      </p:sp>
      <p:sp>
        <p:nvSpPr>
          <p:cNvPr id="22" name="21 Başlık Yer Tutucusu"/>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http://www.tpe.gov.tr/"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Coğrafi İşaret Uygulamaları</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r>
              <a:rPr lang="tr-TR" dirty="0" smtClean="0"/>
              <a:t>Lizbon Anlaşması 1958 yılında akdedilmiş olup, Stockholm’de 1967’de revize edilmiş ve 1979’da değiştirilmiştir.</a:t>
            </a:r>
            <a:r>
              <a:rPr lang="tr-TR" baseline="30000" dirty="0" smtClean="0"/>
              <a:t> </a:t>
            </a:r>
            <a:r>
              <a:rPr lang="tr-TR" dirty="0" smtClean="0"/>
              <a:t>Söz konusu Anlaşma, bir Kurul yapılanmasını da getirmiş olup bir birlik yaratmıştır. Stockholm Anlaşmasının en azından idari hükümleri ile nihai hükümlerine razı olan Birliğin her üye ülkesi bu Kurulun bir üyesidir.</a:t>
            </a:r>
            <a:r>
              <a:rPr lang="tr-TR" baseline="30000" dirty="0" smtClean="0"/>
              <a:t> </a:t>
            </a:r>
            <a:r>
              <a:rPr lang="tr-TR" dirty="0" smtClean="0"/>
              <a:t>Anlaşma 1883 Paris Sözleşmesine taraf ülkelere açık bulunmaktadır. </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r>
              <a:rPr lang="tr-TR" dirty="0" smtClean="0"/>
              <a:t>Anlaşmanın amacı menşe işaretlerini, yani “bir ülkeden, bölgeden ya da yöreden kaynaklanan bir ürünü tanımlamakta kullanılan, ürünün kalite ve özelliklerinin tamamen ya da esasen doğal ve insani faktörleri de içeren coğrafi çevreden kaynaklandığını belirten, bir ülkenin, bölgenin ya da yörenin coğrafi adı” </a:t>
            </a:r>
            <a:r>
              <a:rPr lang="tr-TR" dirty="0" err="1" smtClean="0"/>
              <a:t>nı</a:t>
            </a:r>
            <a:r>
              <a:rPr lang="tr-TR" dirty="0" smtClean="0"/>
              <a:t> (Madde 2) korumaktır</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10000"/>
          </a:bodyPr>
          <a:lstStyle/>
          <a:p>
            <a:r>
              <a:rPr lang="tr-TR" dirty="0" smtClean="0"/>
              <a:t>Bu tür adlar, ilgili taraf ülkelerin yetkili makamlarının talepleri üzerine Cenevre’deki </a:t>
            </a:r>
            <a:r>
              <a:rPr lang="tr-TR" dirty="0" err="1" smtClean="0"/>
              <a:t>WIPO’nun</a:t>
            </a:r>
            <a:r>
              <a:rPr lang="tr-TR" dirty="0" smtClean="0"/>
              <a:t> Uluslararası Bürosu tarafından kaydedilmektedir. Uluslararası Büro bu kaydı diğer taraf ülkelere iletmekle yükümlü olup, taraf bir ülke bir yıl içinde kayıtlı adın korunmasını garanti edemeyeceğini bildirebilmektedir. Kayıtlı bir adın, kaynaklandığı ülke içinde korunmaya devam etmesi halinde, o menşe işaretinin taraf ülkelerden birinde genel bir ürün adı (jenerik) olduğu ilan edilememektedir.</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b="1" dirty="0" smtClean="0"/>
              <a:t>Ticaretle Bağlantılı Fikri Mülkiyet Hakları (TRIPS) Anlaşması</a:t>
            </a:r>
            <a:endParaRPr lang="tr-TR" sz="2800" dirty="0"/>
          </a:p>
        </p:txBody>
      </p:sp>
      <p:sp>
        <p:nvSpPr>
          <p:cNvPr id="3" name="2 İçerik Yer Tutucusu"/>
          <p:cNvSpPr>
            <a:spLocks noGrp="1"/>
          </p:cNvSpPr>
          <p:nvPr>
            <p:ph idx="1"/>
          </p:nvPr>
        </p:nvSpPr>
        <p:spPr/>
        <p:txBody>
          <a:bodyPr>
            <a:normAutofit fontScale="85000" lnSpcReduction="20000"/>
          </a:bodyPr>
          <a:lstStyle/>
          <a:p>
            <a:r>
              <a:rPr lang="tr-TR" dirty="0" smtClean="0"/>
              <a:t>1 Ocak 1995’te yürürlüğe giren 15 Nisan 1994 tarihli Anlaşmanın 1C ekinde yer alan TRIPS Anlaşması incelendiğinde, söz konusu anlaşmanın fikri mülkiyetin korunmasına ilişkin her üye ülke tarafından sağlanacak minimum standartları ortaya koyduğu görülmektedir.</a:t>
            </a:r>
          </a:p>
          <a:p>
            <a:r>
              <a:rPr lang="tr-TR" dirty="0" smtClean="0"/>
              <a:t> Telif hakkı ve ilgili haklar, hizmet markalarını da içeren  ticari markalar, coğrafi işaretler, endüstriyel tasarımlar, yeni tür bitkilerin korunmasını da içeren patentler, birleştirilmiş devrelerin yerleşim tasarımları, ticari sırları ve test bilgilerini içeren gizli bilgiler.</a:t>
            </a:r>
          </a:p>
          <a:p>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Anlaşmanın amacı, uluslararası ticarette çarpıklıkları gidermek ve engelleri azaltmak, fikri mülkiyet haklarının etkin ve yeterli korunmasını desteklemek ve fikri mülkiyet haklarını zorunlu hale getiren önlem ve prosedürlerin yasal ticaretin önünde engel teşkil etmesini önlemektir.</a:t>
            </a:r>
            <a:r>
              <a:rPr lang="tr-TR" baseline="30000" dirty="0" smtClean="0"/>
              <a:t> </a:t>
            </a:r>
            <a:endParaRPr lang="tr-TR" dirty="0" smtClean="0"/>
          </a:p>
          <a:p>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r>
              <a:rPr lang="tr-TR" dirty="0" smtClean="0"/>
              <a:t>Coğrafi işaretlere ilişkin hükümler TRIPS Anlaşmasının II. Kısmının 3. Bölümünde yer almaktadır. TRIPS Anlaşmasında coğrafi işaret, söz konusu malın kalitesi, ünü veya diğer karakteristik özelliklerinin esasen coğrafi menşeine yüklenebileceği, bir üye ülkeye ait alandan ya da o alandaki bölgeden ya da yöreden kaynaklandığını belirten işaret olarak tanımlanmaktadır.</a:t>
            </a:r>
          </a:p>
          <a:p>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TRIPS Anlaşmasının coğrafi işaretlere ilişkin Madde 22, 23 ve 24 olmak üzere 3 maddesi bulunmaktadır. Madde 22 coğrafi işaretlerin tanımına ilişkin olup, herhangi bir çeşit malı belirten coğrafi işaretin korunması için minimum seviyedeki korumayı ortaya koymaktadır</a:t>
            </a: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0000" lnSpcReduction="20000"/>
          </a:bodyPr>
          <a:lstStyle/>
          <a:p>
            <a:r>
              <a:rPr lang="tr-TR" dirty="0" smtClean="0"/>
              <a:t>Ayrıca, coğrafi işaretlerle bağlantılı olan ticari markalara ilişkin hükümler de bu madde kapsamında yer almaktadır. Madde 23, şaraplar ve alkollü içecekleri belirten coğrafi işaretler için daha yüksek seviyede bir koruma sağlamakta, coğrafi işaretlerin ticari markalar içinde veya ticari marka olarak kullanılmasına ilişkin ek kuralları ortaya koymakta ve şaraplar için coğrafi işaretlerin bildirimi ve kaydının çok taraflı sistemde müzakeresi için var olan gündemi düzenlemektedir. </a:t>
            </a:r>
          </a:p>
          <a:p>
            <a:endParaRPr lang="tr-TR" dirty="0" smtClean="0"/>
          </a:p>
          <a:p>
            <a:r>
              <a:rPr lang="tr-TR" dirty="0" smtClean="0"/>
              <a:t>Madde 24 ise malların belirtilen yerden gelmemesi halinde coğrafi işaretlerin devamlı kullanımına izin veren, bir terimin jenerik ad olması veya daha önceden ticari marka olması gibi istisnaları belirtmektedir.</a:t>
            </a:r>
            <a:r>
              <a:rPr lang="tr-TR" baseline="30000" dirty="0" smtClean="0"/>
              <a:t> </a:t>
            </a:r>
            <a:endParaRPr lang="tr-TR" dirty="0" smtClean="0"/>
          </a:p>
          <a:p>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r>
              <a:rPr lang="tr-TR" dirty="0" smtClean="0"/>
              <a:t>TRIPS Anlaşmasındaki coğrafi işaretin tanımı daha ayrıntılı incelendiğinde, anılan Anlaşmanın 22. Maddesinin 1. paragrafındaki tanıma göre coğrafi işaret:</a:t>
            </a:r>
          </a:p>
          <a:p>
            <a:pPr lvl="0"/>
            <a:endParaRPr lang="tr-TR" dirty="0" smtClean="0"/>
          </a:p>
          <a:p>
            <a:pPr lvl="0"/>
            <a:r>
              <a:rPr lang="tr-TR" i="1" dirty="0" smtClean="0">
                <a:solidFill>
                  <a:schemeClr val="accent5">
                    <a:lumMod val="75000"/>
                  </a:schemeClr>
                </a:solidFill>
              </a:rPr>
              <a:t>Belirli bir kaliteye üne veya diğer karakteristik özelliklere  sahip olan ve herhangi bir ülkedeki bir alan, alandaki bir bölge veya alandaki bir yöreye özgü olan bir ürünü tanımlamak için kullanılan bir sembol olarak açıklanmaktadır.</a:t>
            </a:r>
            <a:r>
              <a:rPr lang="tr-TR" i="1" baseline="30000" dirty="0" smtClean="0">
                <a:solidFill>
                  <a:schemeClr val="accent5">
                    <a:lumMod val="75000"/>
                  </a:schemeClr>
                </a:solidFill>
              </a:rPr>
              <a:t> </a:t>
            </a:r>
            <a:endParaRPr lang="tr-TR" i="1" dirty="0" smtClean="0">
              <a:solidFill>
                <a:schemeClr val="accent5">
                  <a:lumMod val="75000"/>
                </a:schemeClr>
              </a:solidFill>
            </a:endParaRPr>
          </a:p>
          <a:p>
            <a:pPr>
              <a:buNone/>
            </a:pPr>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20000"/>
          </a:bodyPr>
          <a:lstStyle/>
          <a:p>
            <a:r>
              <a:rPr lang="tr-TR" dirty="0" smtClean="0"/>
              <a:t>22. Maddenin 1. paragrafı ne tür bir sembolün coğrafi işaret olarak değerlendirilmesi gerektiğini belirtmemektedir. Genelde, coğrafi işaretler kelimeler veya kelimelerin birleşimi olabilmektedir. Örneğin, koyun sütü peyniri için kullanılan “Rokfor” kelimesi Fransa’nın bir bölgesinde yer alan bir yerin adıdır. Bazı ülkelerde, yerlerin grafik şeklinde temsilleri, semboller ve amblemler coğrafi işaret olarak kabul edilir, örnek olarak İsviçre’de ünlü bir dağ olan “</a:t>
            </a:r>
            <a:r>
              <a:rPr lang="tr-TR" dirty="0" err="1" smtClean="0"/>
              <a:t>Matterhorn</a:t>
            </a:r>
            <a:r>
              <a:rPr lang="tr-TR" dirty="0" smtClean="0"/>
              <a:t>” İsviçre kanunlarına göre bir ürünün İsviçre’den geldiğini belirten dolaylı bir coğrafi işarettir.</a:t>
            </a:r>
            <a:r>
              <a:rPr lang="tr-TR" baseline="30000" dirty="0" smtClean="0"/>
              <a:t> </a:t>
            </a:r>
            <a:endParaRPr lang="tr-TR" dirty="0" smtClean="0"/>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r>
              <a:rPr lang="tr-TR" dirty="0" smtClean="0"/>
              <a:t>Coğrafi İşaretlerin Korunması Hakkında Kanun Hükmünde Kararname madde 1’e göre coğrafi işaret, </a:t>
            </a:r>
            <a:r>
              <a:rPr lang="tr-TR" i="1" dirty="0" smtClean="0">
                <a:solidFill>
                  <a:schemeClr val="accent5">
                    <a:lumMod val="75000"/>
                  </a:schemeClr>
                </a:solidFill>
              </a:rPr>
              <a:t>“belirgin bir niteliği, ünü veya diğer özellikleri itibariyle kökenin bulunduğu bir yöre, alan, bölge veya ülke ile özdeşleşmiş bir ürünü gösteren işaretlerdir”. </a:t>
            </a:r>
            <a:r>
              <a:rPr lang="tr-TR" dirty="0" smtClean="0"/>
              <a:t>Bu kanun hükmünde kararnameye göre; coğrafi ürünler kapsamına </a:t>
            </a:r>
            <a:r>
              <a:rPr lang="tr-TR" i="1" dirty="0" smtClean="0">
                <a:solidFill>
                  <a:schemeClr val="accent5">
                    <a:lumMod val="75000"/>
                  </a:schemeClr>
                </a:solidFill>
              </a:rPr>
              <a:t>doğal ürünler, tarım, maden, el sanatları ve sanayi ürünleri </a:t>
            </a:r>
            <a:r>
              <a:rPr lang="tr-TR" dirty="0" smtClean="0"/>
              <a:t>girmektedir </a:t>
            </a:r>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TRIPS Anlaşmasının 22. Maddesinin 1. paragrafı mallarla sınırlanmış olmakla birlikte, herhangi tür mal grubu için sınırlama getirilmemiştir. Bu nedenle tarım, gıda, elişi ürünleri (el sanatları) veya sanayi ürünleri gibi kategorilerin hepsi kapsanmaktadır</a:t>
            </a:r>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0000" lnSpcReduction="20000"/>
          </a:bodyPr>
          <a:lstStyle/>
          <a:p>
            <a:r>
              <a:rPr lang="tr-TR" b="1" dirty="0" smtClean="0"/>
              <a:t> </a:t>
            </a:r>
            <a:r>
              <a:rPr lang="tr-TR" dirty="0" smtClean="0"/>
              <a:t>TRIPS Anlaşmasının 22. Maddesinin 1. paragrafında coğrafi işaret tarafından belirlenen bir malın esasen coğrafi menşeinden kaynaklanan belirli bir kalitesi, karakteristik özellikleri veya ünü olması gerekmektedir. Prensipte kalite, ün veya karakteristik özellik gerekliliklerinden yalnızca bir tanesinin olması yeterli görülmektedir.</a:t>
            </a:r>
            <a:r>
              <a:rPr lang="tr-TR" baseline="30000" dirty="0" smtClean="0"/>
              <a:t> </a:t>
            </a:r>
            <a:endParaRPr lang="tr-TR" dirty="0" smtClean="0"/>
          </a:p>
          <a:p>
            <a:pPr>
              <a:buNone/>
            </a:pPr>
            <a:r>
              <a:rPr lang="tr-TR" dirty="0" smtClean="0"/>
              <a:t>      	</a:t>
            </a:r>
          </a:p>
          <a:p>
            <a:r>
              <a:rPr lang="tr-TR" dirty="0" smtClean="0"/>
              <a:t> Bir ürünün nereden kaynaklandığını belirten göstergeler (“</a:t>
            </a:r>
            <a:r>
              <a:rPr lang="tr-TR" dirty="0" err="1" smtClean="0"/>
              <a:t>Made</a:t>
            </a:r>
            <a:r>
              <a:rPr lang="tr-TR" dirty="0" smtClean="0"/>
              <a:t> in </a:t>
            </a:r>
            <a:r>
              <a:rPr lang="tr-TR" dirty="0" err="1" smtClean="0"/>
              <a:t>Switzerland</a:t>
            </a:r>
            <a:r>
              <a:rPr lang="tr-TR" dirty="0" smtClean="0"/>
              <a:t>” veya “</a:t>
            </a:r>
            <a:r>
              <a:rPr lang="tr-TR" dirty="0" err="1" smtClean="0"/>
              <a:t>Produce</a:t>
            </a:r>
            <a:r>
              <a:rPr lang="tr-TR" dirty="0" smtClean="0"/>
              <a:t> of </a:t>
            </a:r>
            <a:r>
              <a:rPr lang="tr-TR" dirty="0" err="1" smtClean="0"/>
              <a:t>Switzerland</a:t>
            </a:r>
            <a:r>
              <a:rPr lang="tr-TR" dirty="0" smtClean="0"/>
              <a:t>”) ürün eğer menşei sebebiyle belli bir kaliteye, üne ya da karakteristik özelliklere sahip değilse, TRIPS Anlaşmasının 22. Maddesinin 1. paragrafına göre coğrafi işaret tanımı olarak kabul edilmemektedir</a:t>
            </a:r>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7500" lnSpcReduction="20000"/>
          </a:bodyPr>
          <a:lstStyle/>
          <a:p>
            <a:r>
              <a:rPr lang="tr-TR" dirty="0" smtClean="0"/>
              <a:t>Menşe Adları (</a:t>
            </a:r>
            <a:r>
              <a:rPr lang="tr-TR" dirty="0" err="1" smtClean="0"/>
              <a:t>appelations</a:t>
            </a:r>
            <a:r>
              <a:rPr lang="tr-TR" dirty="0" smtClean="0"/>
              <a:t> of </a:t>
            </a:r>
            <a:r>
              <a:rPr lang="tr-TR" dirty="0" err="1" smtClean="0"/>
              <a:t>origin</a:t>
            </a:r>
            <a:r>
              <a:rPr lang="tr-TR" dirty="0" smtClean="0"/>
              <a:t>), coğrafi işaretlerin özel bir çeşididir. TRIPS Anlaşmasının bir parçasını oluşturmayan WIPO Lizbon Anlaşmasının 2. Maddesinin 1. paragrafında menşe işaretinin tanımı yapılmaktadır. </a:t>
            </a:r>
          </a:p>
          <a:p>
            <a:endParaRPr lang="tr-TR" dirty="0" smtClean="0"/>
          </a:p>
          <a:p>
            <a:r>
              <a:rPr lang="tr-TR" dirty="0" smtClean="0"/>
              <a:t>Bu Anlaşmaya göre menşe adı, daha önce de belirtildiği üzere bir ülkeden, bölgeden ya da yöreden kaynaklanan bir ürünü tanımlamakta kullanılan, ürünün kalite ve özelliklerinin tamamen ya da esasen doğal ve insani faktörleri de içeren coğrafi çevreden kaynaklandığını belirten bir ülkenin, bölgenin veya yörenin coğrafi adı olarak tanımlanmaktadır.</a:t>
            </a:r>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Hak Sahipleri ve Uygun Kullanıcılar</a:t>
            </a:r>
            <a:endParaRPr lang="tr-TR" dirty="0"/>
          </a:p>
        </p:txBody>
      </p:sp>
      <p:sp>
        <p:nvSpPr>
          <p:cNvPr id="3" name="2 İçerik Yer Tutucusu"/>
          <p:cNvSpPr>
            <a:spLocks noGrp="1"/>
          </p:cNvSpPr>
          <p:nvPr>
            <p:ph idx="1"/>
          </p:nvPr>
        </p:nvSpPr>
        <p:spPr/>
        <p:txBody>
          <a:bodyPr>
            <a:normAutofit fontScale="70000" lnSpcReduction="20000"/>
          </a:bodyPr>
          <a:lstStyle/>
          <a:p>
            <a:r>
              <a:rPr lang="tr-TR" dirty="0" smtClean="0"/>
              <a:t>TRIPS Anlaşmasının 22. Maddesinin 1. paragrafı coğrafi işarete kimin sahip olabileceği ya da kimin kullanabileceği konularına değinmemiştir. Bu, prensipte ulusal kanunlar ile belirlenmektedir. Genelde, coğrafi işarette belirtilen bölgedeki üreticiler coğrafi işareti kullanma hakkına sahip bulunmaktadır. Bir üye ülkede kullanılan sisteme göre, coğrafi işaretler tek bir tüzel kişilik (kooperatif ya da birlik) olarak organize olan üreticiler tarafından toplu olarak veya onları temsil eden ve ürünün üzerinde anlaştıkları veya bağlı kaldıkları belli koşulları yerine getirdiğini garanti eden bir tüzel kişilik (birlik gibi) tarafından sahiplenilmektedir. Bazı sistemlerde, coğrafi işaretler, coğrafi işaretin belirttiği alanı kontrol eden kamu otoritesi veya devlete ait olabilmekte ve bu alandaki üreticiler söz konusu coğrafi işareti kullanmaya yetkili kılınmaktadır</a:t>
            </a:r>
            <a:endParaRPr lang="tr-T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Korumadan Faydalanabilmek İçin Gerekli Koşullar</a:t>
            </a:r>
            <a:endParaRPr lang="tr-TR" dirty="0"/>
          </a:p>
        </p:txBody>
      </p:sp>
      <p:sp>
        <p:nvSpPr>
          <p:cNvPr id="3" name="2 İçerik Yer Tutucusu"/>
          <p:cNvSpPr>
            <a:spLocks noGrp="1"/>
          </p:cNvSpPr>
          <p:nvPr>
            <p:ph idx="1"/>
          </p:nvPr>
        </p:nvSpPr>
        <p:spPr/>
        <p:txBody>
          <a:bodyPr>
            <a:normAutofit fontScale="70000" lnSpcReduction="20000"/>
          </a:bodyPr>
          <a:lstStyle/>
          <a:p>
            <a:r>
              <a:rPr lang="tr-TR" dirty="0" smtClean="0"/>
              <a:t>TRIPS Anlaşmasının 62. Maddesinin 1. paragrafına göre, coğrafi işaretlere ilişkin hakları elde etmek ve sürdürmenin koşulu olarak üye ülkeler makul prosedür ve formalitelere riayet etme gereksinimi duyabilmektedir. Pratikte üye ülkeler, coğrafi işaretleri korumak için farklı hukuki araçlar kullanmaktadırlar. Bazı araçlar, aldatıcı ya da adil olmayan iş uygulamalarına odaklanan genel uygulama kanunlarının çoğu gibi, genellikle anılan prosedür ve formalitelere uyma gereksinimi olmaksızın kullanılabilmektedir. Ancak diğerleri, ticari marka kanunları kapsamındaki korumalar ve nevi şahsına münhasır coğrafi işaretlerin birçok koruma biçimi gibi, genelde zorunlu formaliteler ve prosedürlerle uyumu gerektirmektedir</a:t>
            </a:r>
            <a:endParaRPr lang="tr-T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b="1" dirty="0" smtClean="0"/>
              <a:t>Coğrafi İşaretlerin Başkaları Tarafından Kullanılmasına Karşı Koruma</a:t>
            </a:r>
            <a:endParaRPr lang="tr-TR" sz="3200" dirty="0"/>
          </a:p>
        </p:txBody>
      </p:sp>
      <p:sp>
        <p:nvSpPr>
          <p:cNvPr id="3" name="2 İçerik Yer Tutucusu"/>
          <p:cNvSpPr>
            <a:spLocks noGrp="1"/>
          </p:cNvSpPr>
          <p:nvPr>
            <p:ph idx="1"/>
          </p:nvPr>
        </p:nvSpPr>
        <p:spPr/>
        <p:txBody>
          <a:bodyPr>
            <a:normAutofit/>
          </a:bodyPr>
          <a:lstStyle/>
          <a:p>
            <a:r>
              <a:rPr lang="tr-TR" dirty="0" smtClean="0"/>
              <a:t>TRIPS Anlaşmasının 22. Maddesinin 2. paragrafında coğrafi işaretlerin aşağıda belirtilen iki şekilde kullanılmasını önlemek için üye ülkelerin ilgili taraflara kanuni araçlar sağlaması gerektiği belirtilmiştir</a:t>
            </a:r>
            <a:r>
              <a:rPr lang="tr-TR" dirty="0" smtClean="0"/>
              <a:t>.</a:t>
            </a:r>
            <a:endParaRPr lang="tr-TR" dirty="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55000" lnSpcReduction="20000"/>
          </a:bodyPr>
          <a:lstStyle/>
          <a:p>
            <a:pPr indent="-338138">
              <a:lnSpc>
                <a:spcPct val="90000"/>
              </a:lnSpc>
              <a:spcBef>
                <a:spcPts val="400"/>
              </a:spcBef>
              <a:buClrTx/>
              <a:buSzPct val="75000"/>
              <a:buNone/>
              <a:tabLst>
                <a:tab pos="342900" algn="l"/>
                <a:tab pos="909638" algn="l"/>
                <a:tab pos="1824038" algn="l"/>
                <a:tab pos="2738438" algn="l"/>
                <a:tab pos="3652838" algn="l"/>
                <a:tab pos="4567238" algn="l"/>
                <a:tab pos="5481638" algn="l"/>
                <a:tab pos="6396038" algn="l"/>
                <a:tab pos="7310438" algn="l"/>
                <a:tab pos="8224838" algn="l"/>
                <a:tab pos="9139238" algn="l"/>
                <a:tab pos="10053638" algn="l"/>
                <a:tab pos="10329863" algn="l"/>
                <a:tab pos="10779125" algn="l"/>
                <a:tab pos="10780713" algn="l"/>
              </a:tabLst>
              <a:defRPr/>
            </a:pPr>
            <a:r>
              <a:rPr lang="tr-TR" altLang="tr-TR" dirty="0" smtClean="0"/>
              <a:t>Ülkemiz, coğrafî köken gösteren işaretleri bağımsız bir sınaî hak türü olarak tanıyan ve bunlara hukukî sonuç bağlayan belli başlı tüm uluslararası sözleşmeleri -Lizbon Sözleşmesi hariç olmak üzere-, kabul etmiştir</a:t>
            </a:r>
            <a:r>
              <a:rPr lang="tr-TR" altLang="tr-TR" u="sng" dirty="0" smtClean="0"/>
              <a:t>. </a:t>
            </a:r>
          </a:p>
          <a:p>
            <a:pPr indent="-338138">
              <a:lnSpc>
                <a:spcPct val="90000"/>
              </a:lnSpc>
              <a:spcBef>
                <a:spcPts val="400"/>
              </a:spcBef>
              <a:buClrTx/>
              <a:buSzPct val="75000"/>
              <a:buNone/>
              <a:tabLst>
                <a:tab pos="342900" algn="l"/>
                <a:tab pos="909638" algn="l"/>
                <a:tab pos="1824038" algn="l"/>
                <a:tab pos="2738438" algn="l"/>
                <a:tab pos="3652838" algn="l"/>
                <a:tab pos="4567238" algn="l"/>
                <a:tab pos="5481638" algn="l"/>
                <a:tab pos="6396038" algn="l"/>
                <a:tab pos="7310438" algn="l"/>
                <a:tab pos="8224838" algn="l"/>
                <a:tab pos="9139238" algn="l"/>
                <a:tab pos="10053638" algn="l"/>
                <a:tab pos="10329863" algn="l"/>
                <a:tab pos="10779125" algn="l"/>
                <a:tab pos="10780713" algn="l"/>
              </a:tabLst>
              <a:defRPr/>
            </a:pPr>
            <a:r>
              <a:rPr lang="tr-TR" altLang="tr-TR" dirty="0" smtClean="0"/>
              <a:t>		Türkiye;</a:t>
            </a:r>
          </a:p>
          <a:p>
            <a:pPr marL="338138" indent="-333375">
              <a:lnSpc>
                <a:spcPct val="90000"/>
              </a:lnSpc>
              <a:spcBef>
                <a:spcPts val="400"/>
              </a:spcBef>
              <a:buClr>
                <a:srgbClr val="00007D"/>
              </a:buClr>
              <a:buSzPct val="75000"/>
              <a:buFont typeface="Wingdings" panose="05000000000000000000" pitchFamily="2" charset="2"/>
              <a:buChar char=""/>
              <a:tabLst>
                <a:tab pos="342900" algn="l"/>
                <a:tab pos="909638" algn="l"/>
                <a:tab pos="1824038" algn="l"/>
                <a:tab pos="2738438" algn="l"/>
                <a:tab pos="3652838" algn="l"/>
                <a:tab pos="4567238" algn="l"/>
                <a:tab pos="5481638" algn="l"/>
                <a:tab pos="6396038" algn="l"/>
                <a:tab pos="7310438" algn="l"/>
                <a:tab pos="8224838" algn="l"/>
                <a:tab pos="9139238" algn="l"/>
                <a:tab pos="10053638" algn="l"/>
                <a:tab pos="10329863" algn="l"/>
                <a:tab pos="10779125" algn="l"/>
                <a:tab pos="10780713" algn="l"/>
              </a:tabLst>
              <a:defRPr/>
            </a:pPr>
            <a:r>
              <a:rPr lang="tr-TR" altLang="tr-TR" dirty="0" smtClean="0"/>
              <a:t>1883 tarihli Sınaî Mülkiyetin Korunması Hakkında Paris Sözleşmesi’ne;</a:t>
            </a:r>
          </a:p>
          <a:p>
            <a:pPr marL="338138" indent="-333375">
              <a:lnSpc>
                <a:spcPct val="90000"/>
              </a:lnSpc>
              <a:spcBef>
                <a:spcPts val="400"/>
              </a:spcBef>
              <a:buClr>
                <a:srgbClr val="00007D"/>
              </a:buClr>
              <a:buSzPct val="75000"/>
              <a:buFont typeface="Wingdings" panose="05000000000000000000" pitchFamily="2" charset="2"/>
              <a:buChar char=""/>
              <a:tabLst>
                <a:tab pos="342900" algn="l"/>
                <a:tab pos="909638" algn="l"/>
                <a:tab pos="1824038" algn="l"/>
                <a:tab pos="2738438" algn="l"/>
                <a:tab pos="3652838" algn="l"/>
                <a:tab pos="4567238" algn="l"/>
                <a:tab pos="5481638" algn="l"/>
                <a:tab pos="6396038" algn="l"/>
                <a:tab pos="7310438" algn="l"/>
                <a:tab pos="8224838" algn="l"/>
                <a:tab pos="9139238" algn="l"/>
                <a:tab pos="10053638" algn="l"/>
                <a:tab pos="10329863" algn="l"/>
                <a:tab pos="10779125" algn="l"/>
                <a:tab pos="10780713" algn="l"/>
              </a:tabLst>
              <a:defRPr/>
            </a:pPr>
            <a:r>
              <a:rPr lang="tr-TR" altLang="tr-TR" dirty="0" smtClean="0"/>
              <a:t>1891 tarihli Malların Kaynağı ile İlgili Sahte veya Aldatıcı İşaretlerin Önlenmesi Hakkında </a:t>
            </a:r>
            <a:r>
              <a:rPr lang="tr-TR" altLang="tr-TR" dirty="0" smtClean="0"/>
              <a:t>Madrid </a:t>
            </a:r>
            <a:r>
              <a:rPr lang="tr-TR" altLang="tr-TR" dirty="0" smtClean="0"/>
              <a:t>Sözleşmesi’ne;</a:t>
            </a:r>
          </a:p>
          <a:p>
            <a:pPr marL="338138" indent="-333375">
              <a:lnSpc>
                <a:spcPct val="90000"/>
              </a:lnSpc>
              <a:spcBef>
                <a:spcPts val="400"/>
              </a:spcBef>
              <a:buClr>
                <a:srgbClr val="00007D"/>
              </a:buClr>
              <a:buSzPct val="75000"/>
              <a:buFont typeface="Wingdings" panose="05000000000000000000" pitchFamily="2" charset="2"/>
              <a:buChar char=""/>
              <a:tabLst>
                <a:tab pos="342900" algn="l"/>
                <a:tab pos="909638" algn="l"/>
                <a:tab pos="1824038" algn="l"/>
                <a:tab pos="2738438" algn="l"/>
                <a:tab pos="3652838" algn="l"/>
                <a:tab pos="4567238" algn="l"/>
                <a:tab pos="5481638" algn="l"/>
                <a:tab pos="6396038" algn="l"/>
                <a:tab pos="7310438" algn="l"/>
                <a:tab pos="8224838" algn="l"/>
                <a:tab pos="9139238" algn="l"/>
                <a:tab pos="10053638" algn="l"/>
                <a:tab pos="10329863" algn="l"/>
                <a:tab pos="10779125" algn="l"/>
                <a:tab pos="10780713" algn="l"/>
              </a:tabLst>
              <a:defRPr/>
            </a:pPr>
            <a:r>
              <a:rPr lang="tr-TR" altLang="tr-TR" dirty="0" smtClean="0"/>
              <a:t>1994 tarihli Ticaretle Bağlantılı Fikri Mülkiyet Hakları Sözleşmesi’ne (</a:t>
            </a:r>
            <a:r>
              <a:rPr lang="tr-TR" altLang="tr-TR" dirty="0" err="1" smtClean="0"/>
              <a:t>TRIPs</a:t>
            </a:r>
            <a:r>
              <a:rPr lang="tr-TR" altLang="tr-TR" dirty="0" smtClean="0"/>
              <a:t>) taraftır. </a:t>
            </a:r>
          </a:p>
          <a:p>
            <a:pPr marL="338138" indent="-333375">
              <a:lnSpc>
                <a:spcPct val="90000"/>
              </a:lnSpc>
              <a:spcBef>
                <a:spcPts val="400"/>
              </a:spcBef>
              <a:buClr>
                <a:srgbClr val="00007D"/>
              </a:buClr>
              <a:buSzPct val="75000"/>
              <a:buFont typeface="Wingdings" panose="05000000000000000000" pitchFamily="2" charset="2"/>
              <a:buChar char=""/>
              <a:tabLst>
                <a:tab pos="342900" algn="l"/>
                <a:tab pos="909638" algn="l"/>
                <a:tab pos="1824038" algn="l"/>
                <a:tab pos="2738438" algn="l"/>
                <a:tab pos="3652838" algn="l"/>
                <a:tab pos="4567238" algn="l"/>
                <a:tab pos="5481638" algn="l"/>
                <a:tab pos="6396038" algn="l"/>
                <a:tab pos="7310438" algn="l"/>
                <a:tab pos="8224838" algn="l"/>
                <a:tab pos="9139238" algn="l"/>
                <a:tab pos="10053638" algn="l"/>
                <a:tab pos="10329863" algn="l"/>
                <a:tab pos="10779125" algn="l"/>
                <a:tab pos="10780713" algn="l"/>
              </a:tabLst>
              <a:defRPr/>
            </a:pPr>
            <a:r>
              <a:rPr lang="tr-TR" altLang="tr-TR" dirty="0" smtClean="0"/>
              <a:t>Ülkemiz, 1958 tarihli Menşe Adlarının Korunması ve Uluslararası Tescili Hakkında Lizbon Sözleşmesi’ne ise taraf değildir. </a:t>
            </a:r>
          </a:p>
          <a:p>
            <a:pPr indent="-338138">
              <a:lnSpc>
                <a:spcPct val="90000"/>
              </a:lnSpc>
              <a:spcBef>
                <a:spcPts val="400"/>
              </a:spcBef>
              <a:buClrTx/>
              <a:buSzPct val="75000"/>
              <a:buNone/>
              <a:tabLst>
                <a:tab pos="342900" algn="l"/>
                <a:tab pos="909638" algn="l"/>
                <a:tab pos="1824038" algn="l"/>
                <a:tab pos="2738438" algn="l"/>
                <a:tab pos="3652838" algn="l"/>
                <a:tab pos="4567238" algn="l"/>
                <a:tab pos="5481638" algn="l"/>
                <a:tab pos="6396038" algn="l"/>
                <a:tab pos="7310438" algn="l"/>
                <a:tab pos="8224838" algn="l"/>
                <a:tab pos="9139238" algn="l"/>
                <a:tab pos="10053638" algn="l"/>
                <a:tab pos="10329863" algn="l"/>
                <a:tab pos="10779125" algn="l"/>
                <a:tab pos="10780713" algn="l"/>
              </a:tabLst>
              <a:defRPr/>
            </a:pPr>
            <a:r>
              <a:rPr lang="tr-TR" altLang="tr-TR" dirty="0" smtClean="0"/>
              <a:t>		</a:t>
            </a:r>
          </a:p>
          <a:p>
            <a:pPr indent="-338138">
              <a:lnSpc>
                <a:spcPct val="90000"/>
              </a:lnSpc>
              <a:spcBef>
                <a:spcPts val="400"/>
              </a:spcBef>
              <a:buClrTx/>
              <a:buSzPct val="75000"/>
              <a:buNone/>
              <a:tabLst>
                <a:tab pos="342900" algn="l"/>
                <a:tab pos="909638" algn="l"/>
                <a:tab pos="1824038" algn="l"/>
                <a:tab pos="2738438" algn="l"/>
                <a:tab pos="3652838" algn="l"/>
                <a:tab pos="4567238" algn="l"/>
                <a:tab pos="5481638" algn="l"/>
                <a:tab pos="6396038" algn="l"/>
                <a:tab pos="7310438" algn="l"/>
                <a:tab pos="8224838" algn="l"/>
                <a:tab pos="9139238" algn="l"/>
                <a:tab pos="10053638" algn="l"/>
                <a:tab pos="10329863" algn="l"/>
                <a:tab pos="10779125" algn="l"/>
                <a:tab pos="10780713" algn="l"/>
              </a:tabLst>
              <a:defRPr/>
            </a:pPr>
            <a:r>
              <a:rPr lang="tr-TR" altLang="tr-TR" dirty="0" smtClean="0"/>
              <a:t>		İç hukuk mevzuatımız hazırlanırken, ülkemizin taraf olduğu uluslararası sözleşmelerden doğan yükümlülüklerimiz dikkate alınmış olduğundan; 6769 sayılı SMK, bu sözleşmeler ile büyük ölçüde uyumludur. Hatta Türk hukukunun, coğrafî işaretlere, tarafı olduğumuz uluslararası sözleşmelerden doğan asgari koruma yükümlülüğümüzün ötesinde, daha geniş kapsamlı bir koruma sağlamış olduğu da görülmektedir. </a:t>
            </a:r>
          </a:p>
          <a:p>
            <a:endParaRPr lang="tr-T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55000" lnSpcReduction="20000"/>
          </a:bodyPr>
          <a:lstStyle/>
          <a:p>
            <a:pPr indent="-338138">
              <a:lnSpc>
                <a:spcPct val="90000"/>
              </a:lnSpc>
              <a:spcBef>
                <a:spcPts val="400"/>
              </a:spcBef>
              <a:buClrTx/>
              <a:buSzPct val="75000"/>
              <a:buNone/>
              <a:tabLst>
                <a:tab pos="342900" algn="l"/>
                <a:tab pos="909638" algn="l"/>
                <a:tab pos="1824038" algn="l"/>
                <a:tab pos="2738438" algn="l"/>
                <a:tab pos="3652838" algn="l"/>
                <a:tab pos="4567238" algn="l"/>
                <a:tab pos="5481638" algn="l"/>
                <a:tab pos="6396038" algn="l"/>
                <a:tab pos="7310438" algn="l"/>
                <a:tab pos="8224838" algn="l"/>
                <a:tab pos="9139238" algn="l"/>
                <a:tab pos="10053638" algn="l"/>
                <a:tab pos="10329863" algn="l"/>
                <a:tab pos="10779125" algn="l"/>
                <a:tab pos="10780713" algn="l"/>
              </a:tabLst>
              <a:defRPr/>
            </a:pPr>
            <a:r>
              <a:rPr lang="tr-TR" altLang="tr-TR" dirty="0" smtClean="0"/>
              <a:t>Ülkemizin taraf olduğu uluslararası sözleşmeler ise, Türkiye’de tescilli coğrafî işaretlerin ilgililerine çeşitli haklar tanımakla birlikte, söz konusu coğrafî işaretlere diğer taraf devletlerde kendiliğinden bir koruma sağlamamaktadır. </a:t>
            </a:r>
          </a:p>
          <a:p>
            <a:pPr indent="-338138">
              <a:lnSpc>
                <a:spcPct val="90000"/>
              </a:lnSpc>
              <a:spcBef>
                <a:spcPts val="400"/>
              </a:spcBef>
              <a:buClrTx/>
              <a:buSzPct val="75000"/>
              <a:buNone/>
              <a:tabLst>
                <a:tab pos="342900" algn="l"/>
                <a:tab pos="909638" algn="l"/>
                <a:tab pos="1824038" algn="l"/>
                <a:tab pos="2738438" algn="l"/>
                <a:tab pos="3652838" algn="l"/>
                <a:tab pos="4567238" algn="l"/>
                <a:tab pos="5481638" algn="l"/>
                <a:tab pos="6396038" algn="l"/>
                <a:tab pos="7310438" algn="l"/>
                <a:tab pos="8224838" algn="l"/>
                <a:tab pos="9139238" algn="l"/>
                <a:tab pos="10053638" algn="l"/>
                <a:tab pos="10329863" algn="l"/>
                <a:tab pos="10779125" algn="l"/>
                <a:tab pos="10780713" algn="l"/>
              </a:tabLst>
              <a:defRPr/>
            </a:pPr>
            <a:endParaRPr lang="tr-TR" altLang="tr-TR" dirty="0" smtClean="0"/>
          </a:p>
          <a:p>
            <a:pPr marL="338138" indent="-333375">
              <a:lnSpc>
                <a:spcPct val="90000"/>
              </a:lnSpc>
              <a:spcBef>
                <a:spcPts val="400"/>
              </a:spcBef>
              <a:buClr>
                <a:srgbClr val="00007D"/>
              </a:buClr>
              <a:buSzPct val="75000"/>
              <a:buFont typeface="Wingdings" panose="05000000000000000000" pitchFamily="2" charset="2"/>
              <a:buChar char=""/>
              <a:tabLst>
                <a:tab pos="342900" algn="l"/>
                <a:tab pos="909638" algn="l"/>
                <a:tab pos="1824038" algn="l"/>
                <a:tab pos="2738438" algn="l"/>
                <a:tab pos="3652838" algn="l"/>
                <a:tab pos="4567238" algn="l"/>
                <a:tab pos="5481638" algn="l"/>
                <a:tab pos="6396038" algn="l"/>
                <a:tab pos="7310438" algn="l"/>
                <a:tab pos="8224838" algn="l"/>
                <a:tab pos="9139238" algn="l"/>
                <a:tab pos="10053638" algn="l"/>
                <a:tab pos="10329863" algn="l"/>
                <a:tab pos="10779125" algn="l"/>
                <a:tab pos="10780713" algn="l"/>
              </a:tabLst>
              <a:defRPr/>
            </a:pPr>
            <a:r>
              <a:rPr lang="tr-TR" altLang="tr-TR" dirty="0" smtClean="0"/>
              <a:t>(</a:t>
            </a:r>
            <a:r>
              <a:rPr lang="tr-TR" altLang="tr-TR" dirty="0" err="1" smtClean="0"/>
              <a:t>Uluslarararası</a:t>
            </a:r>
            <a:r>
              <a:rPr lang="tr-TR" altLang="tr-TR" dirty="0" smtClean="0"/>
              <a:t> bir sicile tescille menşe adlarına tüm taraf devletlerde kendiliğinden koruma sağlayan tek uluslararası sözleşme olan Lizbon Sözleşmesi’ne ülkemiz taraf değildir)</a:t>
            </a:r>
          </a:p>
          <a:p>
            <a:pPr marL="341313" indent="-338138">
              <a:lnSpc>
                <a:spcPct val="90000"/>
              </a:lnSpc>
              <a:spcBef>
                <a:spcPts val="400"/>
              </a:spcBef>
              <a:buClrTx/>
              <a:buSzPct val="75000"/>
              <a:buNone/>
              <a:tabLst>
                <a:tab pos="342900" algn="l"/>
                <a:tab pos="909638" algn="l"/>
                <a:tab pos="1824038" algn="l"/>
                <a:tab pos="2738438" algn="l"/>
                <a:tab pos="3652838" algn="l"/>
                <a:tab pos="4567238" algn="l"/>
                <a:tab pos="5481638" algn="l"/>
                <a:tab pos="6396038" algn="l"/>
                <a:tab pos="7310438" algn="l"/>
                <a:tab pos="8224838" algn="l"/>
                <a:tab pos="9139238" algn="l"/>
                <a:tab pos="10053638" algn="l"/>
                <a:tab pos="10329863" algn="l"/>
                <a:tab pos="10779125" algn="l"/>
                <a:tab pos="10780713" algn="l"/>
              </a:tabLst>
              <a:defRPr/>
            </a:pPr>
            <a:endParaRPr lang="tr-TR" altLang="tr-TR" dirty="0" smtClean="0"/>
          </a:p>
          <a:p>
            <a:pPr marL="338138" indent="-333375">
              <a:lnSpc>
                <a:spcPct val="90000"/>
              </a:lnSpc>
              <a:spcBef>
                <a:spcPts val="400"/>
              </a:spcBef>
              <a:buClr>
                <a:srgbClr val="00007D"/>
              </a:buClr>
              <a:buSzPct val="75000"/>
              <a:buFont typeface="Wingdings" panose="05000000000000000000" pitchFamily="2" charset="2"/>
              <a:buChar char=""/>
              <a:tabLst>
                <a:tab pos="342900" algn="l"/>
                <a:tab pos="909638" algn="l"/>
                <a:tab pos="1824038" algn="l"/>
                <a:tab pos="2738438" algn="l"/>
                <a:tab pos="3652838" algn="l"/>
                <a:tab pos="4567238" algn="l"/>
                <a:tab pos="5481638" algn="l"/>
                <a:tab pos="6396038" algn="l"/>
                <a:tab pos="7310438" algn="l"/>
                <a:tab pos="8224838" algn="l"/>
                <a:tab pos="9139238" algn="l"/>
                <a:tab pos="10053638" algn="l"/>
                <a:tab pos="10329863" algn="l"/>
                <a:tab pos="10779125" algn="l"/>
                <a:tab pos="10780713" algn="l"/>
              </a:tabLst>
              <a:defRPr/>
            </a:pPr>
            <a:r>
              <a:rPr lang="tr-TR" altLang="tr-TR" dirty="0" smtClean="0"/>
              <a:t>Anılan sözleşmelerden Paris</a:t>
            </a:r>
            <a:r>
              <a:rPr lang="tr-TR" altLang="tr-TR" b="1" dirty="0" smtClean="0"/>
              <a:t> </a:t>
            </a:r>
            <a:r>
              <a:rPr lang="tr-TR" altLang="tr-TR" dirty="0" smtClean="0"/>
              <a:t>ve</a:t>
            </a:r>
            <a:r>
              <a:rPr lang="tr-TR" altLang="tr-TR" b="1" dirty="0" smtClean="0"/>
              <a:t> </a:t>
            </a:r>
            <a:r>
              <a:rPr lang="tr-TR" altLang="tr-TR" dirty="0" err="1" smtClean="0"/>
              <a:t>Madrit</a:t>
            </a:r>
            <a:r>
              <a:rPr lang="tr-TR" altLang="tr-TR" b="1" dirty="0" smtClean="0"/>
              <a:t> </a:t>
            </a:r>
            <a:r>
              <a:rPr lang="tr-TR" altLang="tr-TR" dirty="0" smtClean="0"/>
              <a:t>Sözleşmelerinin kaynak işaretlerine ilişkin hükümleri, temel olarak, sahte veya aldatıcı kaynak işareti taşıyan malların kullanımının, bu mallara gümrüklerde el konması yoluyla önlenmesi esasına dayanmaktadır. </a:t>
            </a:r>
          </a:p>
          <a:p>
            <a:pPr indent="-338138">
              <a:lnSpc>
                <a:spcPct val="90000"/>
              </a:lnSpc>
              <a:spcBef>
                <a:spcPts val="400"/>
              </a:spcBef>
              <a:buClrTx/>
              <a:buSzPct val="75000"/>
              <a:buNone/>
              <a:tabLst>
                <a:tab pos="342900" algn="l"/>
                <a:tab pos="909638" algn="l"/>
                <a:tab pos="1824038" algn="l"/>
                <a:tab pos="2738438" algn="l"/>
                <a:tab pos="3652838" algn="l"/>
                <a:tab pos="4567238" algn="l"/>
                <a:tab pos="5481638" algn="l"/>
                <a:tab pos="6396038" algn="l"/>
                <a:tab pos="7310438" algn="l"/>
                <a:tab pos="8224838" algn="l"/>
                <a:tab pos="9139238" algn="l"/>
                <a:tab pos="10053638" algn="l"/>
                <a:tab pos="10329863" algn="l"/>
                <a:tab pos="10779125" algn="l"/>
                <a:tab pos="10780713" algn="l"/>
              </a:tabLst>
              <a:defRPr/>
            </a:pPr>
            <a:endParaRPr lang="tr-TR" altLang="tr-TR" dirty="0" smtClean="0"/>
          </a:p>
          <a:p>
            <a:pPr marL="338138" indent="-333375">
              <a:lnSpc>
                <a:spcPct val="90000"/>
              </a:lnSpc>
              <a:spcBef>
                <a:spcPts val="400"/>
              </a:spcBef>
              <a:buClr>
                <a:srgbClr val="00007D"/>
              </a:buClr>
              <a:buSzPct val="75000"/>
              <a:buFont typeface="Wingdings" panose="05000000000000000000" pitchFamily="2" charset="2"/>
              <a:buChar char=""/>
              <a:tabLst>
                <a:tab pos="342900" algn="l"/>
                <a:tab pos="909638" algn="l"/>
                <a:tab pos="1824038" algn="l"/>
                <a:tab pos="2738438" algn="l"/>
                <a:tab pos="3652838" algn="l"/>
                <a:tab pos="4567238" algn="l"/>
                <a:tab pos="5481638" algn="l"/>
                <a:tab pos="6396038" algn="l"/>
                <a:tab pos="7310438" algn="l"/>
                <a:tab pos="8224838" algn="l"/>
                <a:tab pos="9139238" algn="l"/>
                <a:tab pos="10053638" algn="l"/>
                <a:tab pos="10329863" algn="l"/>
                <a:tab pos="10779125" algn="l"/>
                <a:tab pos="10780713" algn="l"/>
              </a:tabLst>
              <a:defRPr/>
            </a:pPr>
            <a:r>
              <a:rPr lang="tr-TR" altLang="tr-TR" dirty="0" err="1" smtClean="0"/>
              <a:t>TRIPs</a:t>
            </a:r>
            <a:r>
              <a:rPr lang="tr-TR" altLang="tr-TR" dirty="0" smtClean="0"/>
              <a:t> Sözleşmesi’nin “mevcut” düzenlemelerinde, coğrafî işaretlerin uluslararası bir coğrafî işaret siciline tescil edilerek korunması öngörülmemiştir. </a:t>
            </a:r>
            <a:r>
              <a:rPr lang="tr-TR" altLang="tr-TR" dirty="0" err="1" smtClean="0"/>
              <a:t>TRIPs</a:t>
            </a:r>
            <a:r>
              <a:rPr lang="tr-TR" altLang="tr-TR" dirty="0" smtClean="0"/>
              <a:t> m. 23.4 hükmü, üye devletlere, korunmaya uygun şaraplar üzerindeki coğrafî işaretlere ilişkin olarak çok taraflı bir bildirim ve sicil sistemi kurulması amacıyla müzakereler yürütme yükümlülüğü getirmiştir. Söz konusu müzakereler günümüzde hâlen sürmekte olup; henüz sonuçlanmamıştır.</a:t>
            </a:r>
          </a:p>
          <a:p>
            <a:endParaRPr lang="tr-T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20000"/>
          </a:bodyPr>
          <a:lstStyle/>
          <a:p>
            <a:r>
              <a:rPr lang="tr-TR" altLang="tr-TR" dirty="0" smtClean="0"/>
              <a:t>Coğrafî işaretlerin koruma altına alınabilmeleri için, öncelikle Türk Patent Marka Kurumu (TPMK) tarafından tutulmakta olan Coğrafî İşaret Sicili’ne tescil edilmeleri gerekmektedir. Ancak bir coğrafî işaretin </a:t>
            </a:r>
            <a:r>
              <a:rPr lang="tr-TR" altLang="tr-TR" dirty="0" err="1" smtClean="0"/>
              <a:t>TPMK’ya</a:t>
            </a:r>
            <a:r>
              <a:rPr lang="tr-TR" altLang="tr-TR" dirty="0" smtClean="0"/>
              <a:t> tescil edilmiş olması, söz konusu coğrafî işaretin yurtdışında korunabilmesi için yeterli değildir. Zira fikrî mülkiyet hukukunda geçerli olan “ülkesellik ilkesi” uyarınca, </a:t>
            </a:r>
            <a:r>
              <a:rPr lang="tr-TR" altLang="tr-TR" dirty="0" err="1" smtClean="0"/>
              <a:t>TPMK’ya</a:t>
            </a:r>
            <a:r>
              <a:rPr lang="tr-TR" altLang="tr-TR" dirty="0" smtClean="0"/>
              <a:t> tescil ile coğrafî işaretlerin elde ettiği koruma, ülkemiz alanı ile sınırlıdır. Daha açık bir ifadeyle, </a:t>
            </a:r>
            <a:r>
              <a:rPr lang="tr-TR" altLang="tr-TR" dirty="0" err="1" smtClean="0"/>
              <a:t>TPMK’ya</a:t>
            </a:r>
            <a:r>
              <a:rPr lang="tr-TR" altLang="tr-TR" dirty="0" smtClean="0"/>
              <a:t> yapılan tescilin ardından, coğrafi işaretler, ülke çapında koruma kazanmaktadırlar. </a:t>
            </a:r>
          </a:p>
          <a:p>
            <a:endParaRPr lang="tr-T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55000" lnSpcReduction="20000"/>
          </a:bodyPr>
          <a:lstStyle/>
          <a:p>
            <a:pPr marL="338138" indent="-333375" algn="just">
              <a:lnSpc>
                <a:spcPct val="150000"/>
              </a:lnSpc>
              <a:spcBef>
                <a:spcPts val="400"/>
              </a:spcBef>
              <a:buClr>
                <a:srgbClr val="00007D"/>
              </a:buClr>
              <a:buSzPct val="75000"/>
              <a:buFont typeface="Wingdings" panose="05000000000000000000" pitchFamily="2" charset="2"/>
              <a:buChar char=""/>
              <a:tabLst>
                <a:tab pos="342900" algn="l"/>
                <a:tab pos="909638" algn="l"/>
                <a:tab pos="1824038" algn="l"/>
                <a:tab pos="2738438" algn="l"/>
                <a:tab pos="3652838" algn="l"/>
                <a:tab pos="4567238" algn="l"/>
                <a:tab pos="5481638" algn="l"/>
                <a:tab pos="6396038" algn="l"/>
                <a:tab pos="7310438" algn="l"/>
                <a:tab pos="8224838" algn="l"/>
                <a:tab pos="9139238" algn="l"/>
                <a:tab pos="10053638" algn="l"/>
                <a:tab pos="10329863" algn="l"/>
                <a:tab pos="10779125" algn="l"/>
                <a:tab pos="10780713" algn="l"/>
              </a:tabLst>
              <a:defRPr/>
            </a:pPr>
            <a:r>
              <a:rPr lang="tr-TR" altLang="tr-TR" dirty="0" smtClean="0"/>
              <a:t>Yurtdışından kaynaklanan coğrafî işaretlerin Türkiye’de korunabilmeleri de mümkündür. Ancak kaynak ülkelerinde (coğrafî işaretin kaynaklandığı ülkede) yapılmış olan tescil, ülkesellik ilkesi nedeniyle, bizim ülkemiz için bağlayıcı değildir; dolayısıyla bunların Türkiye’de korunabilmeleri için de, </a:t>
            </a:r>
            <a:r>
              <a:rPr lang="tr-TR" altLang="tr-TR" dirty="0" err="1" smtClean="0"/>
              <a:t>TPMK’da</a:t>
            </a:r>
            <a:r>
              <a:rPr lang="tr-TR" altLang="tr-TR" dirty="0" smtClean="0"/>
              <a:t> tutulan Sicil’e tescil edilmeleri şarttır. </a:t>
            </a:r>
          </a:p>
          <a:p>
            <a:pPr marL="4763" indent="0">
              <a:lnSpc>
                <a:spcPct val="150000"/>
              </a:lnSpc>
              <a:spcBef>
                <a:spcPts val="400"/>
              </a:spcBef>
              <a:buClr>
                <a:srgbClr val="00007D"/>
              </a:buClr>
              <a:buSzPct val="75000"/>
              <a:buNone/>
              <a:tabLst>
                <a:tab pos="342900" algn="l"/>
                <a:tab pos="909638" algn="l"/>
                <a:tab pos="1824038" algn="l"/>
                <a:tab pos="2738438" algn="l"/>
                <a:tab pos="3652838" algn="l"/>
                <a:tab pos="4567238" algn="l"/>
                <a:tab pos="5481638" algn="l"/>
                <a:tab pos="6396038" algn="l"/>
                <a:tab pos="7310438" algn="l"/>
                <a:tab pos="8224838" algn="l"/>
                <a:tab pos="9139238" algn="l"/>
                <a:tab pos="10053638" algn="l"/>
                <a:tab pos="10329863" algn="l"/>
                <a:tab pos="10779125" algn="l"/>
                <a:tab pos="10780713" algn="l"/>
              </a:tabLst>
              <a:defRPr/>
            </a:pPr>
            <a:endParaRPr lang="tr-TR" altLang="tr-TR" dirty="0" smtClean="0"/>
          </a:p>
          <a:p>
            <a:pPr marL="338138" indent="-333375">
              <a:lnSpc>
                <a:spcPct val="150000"/>
              </a:lnSpc>
              <a:spcBef>
                <a:spcPts val="400"/>
              </a:spcBef>
              <a:buClr>
                <a:srgbClr val="00007D"/>
              </a:buClr>
              <a:buSzPct val="75000"/>
              <a:buFont typeface="Wingdings" panose="05000000000000000000" pitchFamily="2" charset="2"/>
              <a:buChar char=""/>
              <a:tabLst>
                <a:tab pos="342900" algn="l"/>
                <a:tab pos="909638" algn="l"/>
                <a:tab pos="1824038" algn="l"/>
                <a:tab pos="2738438" algn="l"/>
                <a:tab pos="3652838" algn="l"/>
                <a:tab pos="4567238" algn="l"/>
                <a:tab pos="5481638" algn="l"/>
                <a:tab pos="6396038" algn="l"/>
                <a:tab pos="7310438" algn="l"/>
                <a:tab pos="8224838" algn="l"/>
                <a:tab pos="9139238" algn="l"/>
                <a:tab pos="10053638" algn="l"/>
                <a:tab pos="10329863" algn="l"/>
                <a:tab pos="10779125" algn="l"/>
                <a:tab pos="10780713" algn="l"/>
              </a:tabLst>
              <a:defRPr/>
            </a:pPr>
            <a:r>
              <a:rPr lang="tr-TR" altLang="tr-TR" dirty="0" smtClean="0"/>
              <a:t>Bu bağlamda Şampanya «</a:t>
            </a:r>
            <a:r>
              <a:rPr lang="tr-TR" dirty="0" err="1" smtClean="0"/>
              <a:t>Champagne</a:t>
            </a:r>
            <a:r>
              <a:rPr lang="tr-TR" dirty="0" smtClean="0"/>
              <a:t>», </a:t>
            </a:r>
            <a:r>
              <a:rPr lang="tr-TR" altLang="tr-TR" dirty="0" smtClean="0"/>
              <a:t>“İskoç Viskisi” (</a:t>
            </a:r>
            <a:r>
              <a:rPr lang="tr-TR" altLang="tr-TR" dirty="0" err="1" smtClean="0"/>
              <a:t>Scotch</a:t>
            </a:r>
            <a:r>
              <a:rPr lang="tr-TR" altLang="tr-TR" dirty="0" smtClean="0"/>
              <a:t> </a:t>
            </a:r>
            <a:r>
              <a:rPr lang="tr-TR" altLang="tr-TR" dirty="0" err="1" smtClean="0"/>
              <a:t>Whisky</a:t>
            </a:r>
            <a:r>
              <a:rPr lang="tr-TR" altLang="tr-TR" dirty="0" smtClean="0"/>
              <a:t>) ve “Parma jambonu” (Parma ham) adları </a:t>
            </a:r>
            <a:r>
              <a:rPr lang="tr-TR" altLang="tr-TR" dirty="0" err="1" smtClean="0"/>
              <a:t>TPMK’ya</a:t>
            </a:r>
            <a:r>
              <a:rPr lang="tr-TR" altLang="tr-TR" dirty="0" smtClean="0"/>
              <a:t> tescillidir; “</a:t>
            </a:r>
            <a:r>
              <a:rPr lang="tr-TR" altLang="tr-TR" dirty="0" err="1" smtClean="0"/>
              <a:t>Reggio</a:t>
            </a:r>
            <a:r>
              <a:rPr lang="tr-TR" altLang="tr-TR" dirty="0" smtClean="0"/>
              <a:t> </a:t>
            </a:r>
            <a:r>
              <a:rPr lang="tr-TR" altLang="tr-TR" dirty="0" err="1" smtClean="0"/>
              <a:t>Parmesanı</a:t>
            </a:r>
            <a:r>
              <a:rPr lang="tr-TR" altLang="tr-TR" dirty="0" smtClean="0"/>
              <a:t>” (</a:t>
            </a:r>
            <a:r>
              <a:rPr lang="tr-TR" altLang="tr-TR" dirty="0" err="1" smtClean="0"/>
              <a:t>Parmigiano</a:t>
            </a:r>
            <a:r>
              <a:rPr lang="tr-TR" altLang="tr-TR" dirty="0" smtClean="0"/>
              <a:t> </a:t>
            </a:r>
            <a:r>
              <a:rPr lang="tr-TR" altLang="tr-TR" dirty="0" err="1" smtClean="0"/>
              <a:t>Reggiano</a:t>
            </a:r>
            <a:r>
              <a:rPr lang="tr-TR" altLang="tr-TR" dirty="0" smtClean="0"/>
              <a:t>), </a:t>
            </a:r>
            <a:r>
              <a:rPr lang="tr-TR" dirty="0" err="1" smtClean="0"/>
              <a:t>Grano</a:t>
            </a:r>
            <a:r>
              <a:rPr lang="tr-TR" dirty="0" smtClean="0"/>
              <a:t> </a:t>
            </a:r>
            <a:r>
              <a:rPr lang="tr-TR" dirty="0" err="1" smtClean="0"/>
              <a:t>Padano</a:t>
            </a:r>
            <a:r>
              <a:rPr lang="tr-TR" dirty="0" smtClean="0"/>
              <a:t>, </a:t>
            </a:r>
            <a:r>
              <a:rPr lang="tr-TR" dirty="0" err="1" smtClean="0"/>
              <a:t>Gorgonzola</a:t>
            </a:r>
            <a:r>
              <a:rPr lang="tr-TR" dirty="0" smtClean="0"/>
              <a:t> </a:t>
            </a:r>
            <a:r>
              <a:rPr lang="tr-TR" altLang="tr-TR" dirty="0" smtClean="0"/>
              <a:t>adları ise başvuru aşamasındadır. </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Menşe İşaret</a:t>
            </a:r>
            <a:endParaRPr lang="tr-TR" dirty="0"/>
          </a:p>
        </p:txBody>
      </p:sp>
      <p:sp>
        <p:nvSpPr>
          <p:cNvPr id="3" name="2 İçerik Yer Tutucusu"/>
          <p:cNvSpPr>
            <a:spLocks noGrp="1"/>
          </p:cNvSpPr>
          <p:nvPr>
            <p:ph idx="1"/>
          </p:nvPr>
        </p:nvSpPr>
        <p:spPr/>
        <p:txBody>
          <a:bodyPr>
            <a:normAutofit lnSpcReduction="10000"/>
          </a:bodyPr>
          <a:lstStyle/>
          <a:p>
            <a:r>
              <a:rPr lang="tr-TR" b="1" dirty="0" smtClean="0"/>
              <a:t>Coğrafi işaret korumasına konu edilen ürünün üretimi, işlenmesi ve diğer işlemlerinin tamamı, sınırları belirlenmiş coğrafi alanda gerçekleşmek zorunda ise bu durumda bulunan coğrafi işaretlere “menşe adı” denir. Menşe adı, menşe adına konu ürünün tamamı ile tanımlanan yerde üretilmiş olmasını gerektirir.</a:t>
            </a:r>
            <a:endParaRPr lang="tr-T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r>
              <a:rPr lang="tr-TR" altLang="tr-TR" dirty="0" smtClean="0"/>
              <a:t>Bu itibarla, Türk coğrafî işaretlerinin Türkiye sınırları dışında korunabilmeleri için, koruma talep edilen devletin ulusal coğrafî işaret siciline tescil edilmeleri gerekmektedir. Türk coğrafî işaretlerinin birden çok devlette koruma kazanılabilmeleri için ise, koruma talep edilen her bir devlette ayrı ayrı tescil yapılması gerekmekte; buna bağlı olarak da işlem sayısı ve maliyeti artmaktadır</a:t>
            </a:r>
            <a:r>
              <a:rPr lang="tr-TR" altLang="tr-TR" dirty="0" smtClean="0">
                <a:solidFill>
                  <a:srgbClr val="3333CC"/>
                </a:solidFill>
              </a:rPr>
              <a:t>.</a:t>
            </a:r>
            <a:endParaRPr lang="tr-T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10000"/>
          </a:bodyPr>
          <a:lstStyle/>
          <a:p>
            <a:pPr marL="338138" indent="-333375">
              <a:lnSpc>
                <a:spcPct val="90000"/>
              </a:lnSpc>
              <a:spcBef>
                <a:spcPts val="500"/>
              </a:spcBef>
              <a:buClr>
                <a:srgbClr val="00007D"/>
              </a:buClr>
              <a:buSzPct val="75000"/>
              <a:buFont typeface="Wingdings" panose="05000000000000000000" pitchFamily="2" charset="2"/>
              <a:buChar char=""/>
              <a:tabLst>
                <a:tab pos="342900" algn="l"/>
                <a:tab pos="909638" algn="l"/>
                <a:tab pos="1824038" algn="l"/>
                <a:tab pos="2738438" algn="l"/>
                <a:tab pos="3652838" algn="l"/>
                <a:tab pos="4567238" algn="l"/>
                <a:tab pos="5481638" algn="l"/>
                <a:tab pos="6396038" algn="l"/>
                <a:tab pos="7310438" algn="l"/>
                <a:tab pos="8224838" algn="l"/>
                <a:tab pos="9139238" algn="l"/>
                <a:tab pos="10053638" algn="l"/>
                <a:tab pos="10329863" algn="l"/>
                <a:tab pos="10779125" algn="l"/>
                <a:tab pos="10780713" algn="l"/>
              </a:tabLst>
              <a:defRPr/>
            </a:pPr>
            <a:r>
              <a:rPr lang="tr-TR" altLang="tr-TR" dirty="0" smtClean="0"/>
              <a:t>AB’nin coğrafi işaretlere ilişkin temel düzenlemesi: </a:t>
            </a:r>
          </a:p>
          <a:p>
            <a:pPr indent="-338138">
              <a:lnSpc>
                <a:spcPct val="90000"/>
              </a:lnSpc>
              <a:spcBef>
                <a:spcPts val="500"/>
              </a:spcBef>
              <a:buClrTx/>
              <a:buSzPct val="75000"/>
              <a:buNone/>
              <a:tabLst>
                <a:tab pos="342900" algn="l"/>
                <a:tab pos="909638" algn="l"/>
                <a:tab pos="1824038" algn="l"/>
                <a:tab pos="2738438" algn="l"/>
                <a:tab pos="3652838" algn="l"/>
                <a:tab pos="4567238" algn="l"/>
                <a:tab pos="5481638" algn="l"/>
                <a:tab pos="6396038" algn="l"/>
                <a:tab pos="7310438" algn="l"/>
                <a:tab pos="8224838" algn="l"/>
                <a:tab pos="9139238" algn="l"/>
                <a:tab pos="10053638" algn="l"/>
                <a:tab pos="10329863" algn="l"/>
                <a:tab pos="10779125" algn="l"/>
                <a:tab pos="10780713" algn="l"/>
              </a:tabLst>
              <a:defRPr/>
            </a:pPr>
            <a:r>
              <a:rPr lang="tr-TR" altLang="tr-TR" dirty="0" smtClean="0"/>
              <a:t>		 “Tarım Ürünleri ve Gıda Maddelerinde Kalite Plânlamasına İlişkin 21 Kasım 2012 tarih ve 1151/2012 sayılı Tüzük”</a:t>
            </a:r>
          </a:p>
          <a:p>
            <a:pPr indent="-338138">
              <a:lnSpc>
                <a:spcPct val="90000"/>
              </a:lnSpc>
              <a:spcBef>
                <a:spcPts val="500"/>
              </a:spcBef>
              <a:buClrTx/>
              <a:buSzPct val="75000"/>
              <a:buNone/>
              <a:tabLst>
                <a:tab pos="342900" algn="l"/>
                <a:tab pos="909638" algn="l"/>
                <a:tab pos="1824038" algn="l"/>
                <a:tab pos="2738438" algn="l"/>
                <a:tab pos="3652838" algn="l"/>
                <a:tab pos="4567238" algn="l"/>
                <a:tab pos="5481638" algn="l"/>
                <a:tab pos="6396038" algn="l"/>
                <a:tab pos="7310438" algn="l"/>
                <a:tab pos="8224838" algn="l"/>
                <a:tab pos="9139238" algn="l"/>
                <a:tab pos="10053638" algn="l"/>
                <a:tab pos="10329863" algn="l"/>
                <a:tab pos="10779125" algn="l"/>
                <a:tab pos="10780713" algn="l"/>
              </a:tabLst>
              <a:defRPr/>
            </a:pPr>
            <a:r>
              <a:rPr lang="tr-TR" altLang="tr-TR" dirty="0" smtClean="0"/>
              <a:t>		(</a:t>
            </a:r>
            <a:r>
              <a:rPr lang="en-AU" altLang="tr-TR" dirty="0" smtClean="0"/>
              <a:t>OJ L 343, 14.12.2012, s. 1-29.</a:t>
            </a:r>
            <a:r>
              <a:rPr lang="tr-TR" altLang="tr-TR" dirty="0" smtClean="0"/>
              <a:t>) </a:t>
            </a:r>
          </a:p>
          <a:p>
            <a:pPr indent="-338138">
              <a:lnSpc>
                <a:spcPct val="90000"/>
              </a:lnSpc>
              <a:spcBef>
                <a:spcPts val="500"/>
              </a:spcBef>
              <a:buClrTx/>
              <a:buSzPct val="75000"/>
              <a:buNone/>
              <a:tabLst>
                <a:tab pos="342900" algn="l"/>
                <a:tab pos="909638" algn="l"/>
                <a:tab pos="1824038" algn="l"/>
                <a:tab pos="2738438" algn="l"/>
                <a:tab pos="3652838" algn="l"/>
                <a:tab pos="4567238" algn="l"/>
                <a:tab pos="5481638" algn="l"/>
                <a:tab pos="6396038" algn="l"/>
                <a:tab pos="7310438" algn="l"/>
                <a:tab pos="8224838" algn="l"/>
                <a:tab pos="9139238" algn="l"/>
                <a:tab pos="10053638" algn="l"/>
                <a:tab pos="10329863" algn="l"/>
                <a:tab pos="10779125" algn="l"/>
                <a:tab pos="10780713" algn="l"/>
              </a:tabLst>
              <a:defRPr/>
            </a:pPr>
            <a:r>
              <a:rPr lang="tr-TR" altLang="tr-TR" dirty="0" smtClean="0"/>
              <a:t>	(Dikkat! 510/2006 yürürlükten kaldırılmıştır)</a:t>
            </a:r>
          </a:p>
          <a:p>
            <a:pPr indent="-338138">
              <a:lnSpc>
                <a:spcPct val="90000"/>
              </a:lnSpc>
              <a:spcBef>
                <a:spcPts val="500"/>
              </a:spcBef>
              <a:buClrTx/>
              <a:buSzPct val="75000"/>
              <a:buNone/>
              <a:tabLst>
                <a:tab pos="342900" algn="l"/>
                <a:tab pos="909638" algn="l"/>
                <a:tab pos="1824038" algn="l"/>
                <a:tab pos="2738438" algn="l"/>
                <a:tab pos="3652838" algn="l"/>
                <a:tab pos="4567238" algn="l"/>
                <a:tab pos="5481638" algn="l"/>
                <a:tab pos="6396038" algn="l"/>
                <a:tab pos="7310438" algn="l"/>
                <a:tab pos="8224838" algn="l"/>
                <a:tab pos="9139238" algn="l"/>
                <a:tab pos="10053638" algn="l"/>
                <a:tab pos="10329863" algn="l"/>
                <a:tab pos="10779125" algn="l"/>
                <a:tab pos="10780713" algn="l"/>
              </a:tabLst>
              <a:defRPr/>
            </a:pPr>
            <a:endParaRPr lang="tr-TR" altLang="tr-TR" dirty="0" smtClean="0"/>
          </a:p>
          <a:p>
            <a:pPr indent="-338138">
              <a:lnSpc>
                <a:spcPct val="90000"/>
              </a:lnSpc>
              <a:spcBef>
                <a:spcPts val="500"/>
              </a:spcBef>
              <a:buClrTx/>
              <a:buSzPct val="75000"/>
              <a:buNone/>
              <a:tabLst>
                <a:tab pos="342900" algn="l"/>
                <a:tab pos="909638" algn="l"/>
                <a:tab pos="1824038" algn="l"/>
                <a:tab pos="2738438" algn="l"/>
                <a:tab pos="3652838" algn="l"/>
                <a:tab pos="4567238" algn="l"/>
                <a:tab pos="5481638" algn="l"/>
                <a:tab pos="6396038" algn="l"/>
                <a:tab pos="7310438" algn="l"/>
                <a:tab pos="8224838" algn="l"/>
                <a:tab pos="9139238" algn="l"/>
                <a:tab pos="10053638" algn="l"/>
                <a:tab pos="10329863" algn="l"/>
                <a:tab pos="10779125" algn="l"/>
                <a:tab pos="10780713" algn="l"/>
              </a:tabLst>
              <a:defRPr/>
            </a:pPr>
            <a:r>
              <a:rPr lang="tr-TR" altLang="tr-TR" dirty="0" smtClean="0"/>
              <a:t>	Özelliği: “bölgesel” coğrafi işaret sicili öngörmesidir. </a:t>
            </a:r>
          </a:p>
          <a:p>
            <a:pPr indent="-338138">
              <a:lnSpc>
                <a:spcPct val="90000"/>
              </a:lnSpc>
              <a:buClrTx/>
              <a:buSzPct val="75000"/>
              <a:buNone/>
              <a:tabLst>
                <a:tab pos="342900" algn="l"/>
                <a:tab pos="909638" algn="l"/>
                <a:tab pos="1824038" algn="l"/>
                <a:tab pos="2738438" algn="l"/>
                <a:tab pos="3652838" algn="l"/>
                <a:tab pos="4567238" algn="l"/>
                <a:tab pos="5481638" algn="l"/>
                <a:tab pos="6396038" algn="l"/>
                <a:tab pos="7310438" algn="l"/>
                <a:tab pos="8224838" algn="l"/>
                <a:tab pos="9139238" algn="l"/>
                <a:tab pos="10053638" algn="l"/>
                <a:tab pos="10329863" algn="l"/>
                <a:tab pos="10779125" algn="l"/>
                <a:tab pos="10780713" algn="l"/>
              </a:tabLst>
              <a:defRPr/>
            </a:pPr>
            <a:r>
              <a:rPr lang="tr-TR" altLang="tr-TR" dirty="0" smtClean="0"/>
              <a:t>	Bu Sicil’e yapılan tek bir tescil işlemi ile coğrafî işaret, tüm Birlik çapında koruma kazanmaktadır.</a:t>
            </a:r>
            <a:endParaRPr lang="tr-T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62500" lnSpcReduction="20000"/>
          </a:bodyPr>
          <a:lstStyle/>
          <a:p>
            <a:pPr indent="-338138" algn="just">
              <a:lnSpc>
                <a:spcPct val="90000"/>
              </a:lnSpc>
              <a:spcBef>
                <a:spcPts val="500"/>
              </a:spcBef>
              <a:buClrTx/>
              <a:buSzPct val="75000"/>
              <a:buNone/>
              <a:tabLst>
                <a:tab pos="342900" algn="l"/>
                <a:tab pos="909638" algn="l"/>
                <a:tab pos="1824038" algn="l"/>
                <a:tab pos="2738438" algn="l"/>
                <a:tab pos="3652838" algn="l"/>
                <a:tab pos="4567238" algn="l"/>
                <a:tab pos="5481638" algn="l"/>
                <a:tab pos="6396038" algn="l"/>
                <a:tab pos="7310438" algn="l"/>
                <a:tab pos="8224838" algn="l"/>
                <a:tab pos="9139238" algn="l"/>
                <a:tab pos="10053638" algn="l"/>
                <a:tab pos="10329863" algn="l"/>
                <a:tab pos="10779125" algn="l"/>
                <a:tab pos="10780713" algn="l"/>
              </a:tabLst>
              <a:defRPr/>
            </a:pPr>
            <a:r>
              <a:rPr lang="tr-TR" altLang="tr-TR" b="1" dirty="0" smtClean="0"/>
              <a:t>1- Türk coğrafi işaretleri tescil edilebilir ve tüm Birlik çapında korunabilir. </a:t>
            </a:r>
          </a:p>
          <a:p>
            <a:pPr indent="-338138" algn="just">
              <a:lnSpc>
                <a:spcPct val="90000"/>
              </a:lnSpc>
              <a:spcBef>
                <a:spcPts val="500"/>
              </a:spcBef>
              <a:buClrTx/>
              <a:buSzPct val="75000"/>
              <a:buNone/>
              <a:tabLst>
                <a:tab pos="342900" algn="l"/>
                <a:tab pos="909638" algn="l"/>
                <a:tab pos="1824038" algn="l"/>
                <a:tab pos="2738438" algn="l"/>
                <a:tab pos="3652838" algn="l"/>
                <a:tab pos="4567238" algn="l"/>
                <a:tab pos="5481638" algn="l"/>
                <a:tab pos="6396038" algn="l"/>
                <a:tab pos="7310438" algn="l"/>
                <a:tab pos="8224838" algn="l"/>
                <a:tab pos="9139238" algn="l"/>
                <a:tab pos="10053638" algn="l"/>
                <a:tab pos="10329863" algn="l"/>
                <a:tab pos="10779125" algn="l"/>
                <a:tab pos="10780713" algn="l"/>
              </a:tabLst>
              <a:defRPr/>
            </a:pPr>
            <a:endParaRPr lang="tr-TR" altLang="tr-TR" b="1" dirty="0" smtClean="0"/>
          </a:p>
          <a:p>
            <a:pPr indent="-338138" algn="just">
              <a:lnSpc>
                <a:spcPct val="90000"/>
              </a:lnSpc>
              <a:spcBef>
                <a:spcPts val="500"/>
              </a:spcBef>
              <a:buClrTx/>
              <a:buSzPct val="75000"/>
              <a:buNone/>
              <a:tabLst>
                <a:tab pos="342900" algn="l"/>
                <a:tab pos="909638" algn="l"/>
                <a:tab pos="1824038" algn="l"/>
                <a:tab pos="2738438" algn="l"/>
                <a:tab pos="3652838" algn="l"/>
                <a:tab pos="4567238" algn="l"/>
                <a:tab pos="5481638" algn="l"/>
                <a:tab pos="6396038" algn="l"/>
                <a:tab pos="7310438" algn="l"/>
                <a:tab pos="8224838" algn="l"/>
                <a:tab pos="9139238" algn="l"/>
                <a:tab pos="10053638" algn="l"/>
                <a:tab pos="10329863" algn="l"/>
                <a:tab pos="10779125" algn="l"/>
                <a:tab pos="10780713" algn="l"/>
              </a:tabLst>
              <a:defRPr/>
            </a:pPr>
            <a:r>
              <a:rPr lang="tr-TR" altLang="tr-TR" b="1" dirty="0" smtClean="0"/>
              <a:t>2- Yetkisiz başvuru yapılırsa, hem ülkemiz hem de ülkemizdeki ilgililer itiraz edebilir. </a:t>
            </a:r>
          </a:p>
          <a:p>
            <a:pPr marL="341313" indent="-338138" algn="just">
              <a:lnSpc>
                <a:spcPct val="90000"/>
              </a:lnSpc>
              <a:spcBef>
                <a:spcPts val="500"/>
              </a:spcBef>
              <a:buClrTx/>
              <a:buSzPct val="75000"/>
              <a:buNone/>
              <a:tabLst>
                <a:tab pos="342900" algn="l"/>
                <a:tab pos="909638" algn="l"/>
                <a:tab pos="1824038" algn="l"/>
                <a:tab pos="2738438" algn="l"/>
                <a:tab pos="3652838" algn="l"/>
                <a:tab pos="4567238" algn="l"/>
                <a:tab pos="5481638" algn="l"/>
                <a:tab pos="6396038" algn="l"/>
                <a:tab pos="7310438" algn="l"/>
                <a:tab pos="8224838" algn="l"/>
                <a:tab pos="9139238" algn="l"/>
                <a:tab pos="10053638" algn="l"/>
                <a:tab pos="10329863" algn="l"/>
                <a:tab pos="10779125" algn="l"/>
                <a:tab pos="10780713" algn="l"/>
              </a:tabLst>
              <a:defRPr/>
            </a:pPr>
            <a:endParaRPr lang="tr-TR" altLang="tr-TR" b="1" dirty="0" smtClean="0"/>
          </a:p>
          <a:p>
            <a:pPr indent="-338138" algn="just">
              <a:lnSpc>
                <a:spcPct val="90000"/>
              </a:lnSpc>
              <a:spcBef>
                <a:spcPts val="500"/>
              </a:spcBef>
              <a:buClrTx/>
              <a:buSzPct val="75000"/>
              <a:buNone/>
              <a:tabLst>
                <a:tab pos="342900" algn="l"/>
                <a:tab pos="909638" algn="l"/>
                <a:tab pos="1824038" algn="l"/>
                <a:tab pos="2738438" algn="l"/>
                <a:tab pos="3652838" algn="l"/>
                <a:tab pos="4567238" algn="l"/>
                <a:tab pos="5481638" algn="l"/>
                <a:tab pos="6396038" algn="l"/>
                <a:tab pos="7310438" algn="l"/>
                <a:tab pos="8224838" algn="l"/>
                <a:tab pos="9139238" algn="l"/>
                <a:tab pos="10053638" algn="l"/>
                <a:tab pos="10329863" algn="l"/>
                <a:tab pos="10779125" algn="l"/>
                <a:tab pos="10780713" algn="l"/>
              </a:tabLst>
              <a:defRPr/>
            </a:pPr>
            <a:r>
              <a:rPr lang="tr-TR" altLang="tr-TR" b="1" dirty="0" smtClean="0"/>
              <a:t>3- Bir Türk coğrafî işareti başka ülkedekilerce tescil edilmişse, ülkemizdeki ilgililer, hükümsüzlük davası açabilirler. </a:t>
            </a:r>
          </a:p>
          <a:p>
            <a:pPr marL="341313" indent="-338138" algn="just">
              <a:lnSpc>
                <a:spcPct val="90000"/>
              </a:lnSpc>
              <a:spcBef>
                <a:spcPts val="500"/>
              </a:spcBef>
              <a:buClrTx/>
              <a:buSzPct val="75000"/>
              <a:buNone/>
              <a:tabLst>
                <a:tab pos="342900" algn="l"/>
                <a:tab pos="909638" algn="l"/>
                <a:tab pos="1824038" algn="l"/>
                <a:tab pos="2738438" algn="l"/>
                <a:tab pos="3652838" algn="l"/>
                <a:tab pos="4567238" algn="l"/>
                <a:tab pos="5481638" algn="l"/>
                <a:tab pos="6396038" algn="l"/>
                <a:tab pos="7310438" algn="l"/>
                <a:tab pos="8224838" algn="l"/>
                <a:tab pos="9139238" algn="l"/>
                <a:tab pos="10053638" algn="l"/>
                <a:tab pos="10329863" algn="l"/>
                <a:tab pos="10779125" algn="l"/>
                <a:tab pos="10780713" algn="l"/>
              </a:tabLst>
              <a:defRPr/>
            </a:pPr>
            <a:endParaRPr lang="tr-TR" altLang="tr-TR" b="1" dirty="0" smtClean="0"/>
          </a:p>
          <a:p>
            <a:pPr marL="341313" indent="-338138" algn="just">
              <a:lnSpc>
                <a:spcPct val="90000"/>
              </a:lnSpc>
              <a:spcBef>
                <a:spcPts val="500"/>
              </a:spcBef>
              <a:buClrTx/>
              <a:buSzPct val="75000"/>
              <a:buNone/>
              <a:tabLst>
                <a:tab pos="342900" algn="l"/>
                <a:tab pos="909638" algn="l"/>
                <a:tab pos="1824038" algn="l"/>
                <a:tab pos="2738438" algn="l"/>
                <a:tab pos="3652838" algn="l"/>
                <a:tab pos="4567238" algn="l"/>
                <a:tab pos="5481638" algn="l"/>
                <a:tab pos="6396038" algn="l"/>
                <a:tab pos="7310438" algn="l"/>
                <a:tab pos="8224838" algn="l"/>
                <a:tab pos="9139238" algn="l"/>
                <a:tab pos="10053638" algn="l"/>
                <a:tab pos="10329863" algn="l"/>
                <a:tab pos="10779125" algn="l"/>
                <a:tab pos="10780713" algn="l"/>
              </a:tabLst>
              <a:defRPr/>
            </a:pPr>
            <a:endParaRPr lang="tr-TR" altLang="tr-TR" b="1" dirty="0" smtClean="0"/>
          </a:p>
          <a:p>
            <a:pPr marL="338138" indent="-333375" algn="just">
              <a:lnSpc>
                <a:spcPct val="90000"/>
              </a:lnSpc>
              <a:spcBef>
                <a:spcPts val="450"/>
              </a:spcBef>
              <a:buClr>
                <a:srgbClr val="00007D"/>
              </a:buClr>
              <a:buSzPct val="75000"/>
              <a:buFont typeface="Wingdings" panose="05000000000000000000" pitchFamily="2" charset="2"/>
              <a:buChar char=""/>
              <a:tabLst>
                <a:tab pos="342900" algn="l"/>
                <a:tab pos="909638" algn="l"/>
                <a:tab pos="1824038" algn="l"/>
                <a:tab pos="2738438" algn="l"/>
                <a:tab pos="3652838" algn="l"/>
                <a:tab pos="4567238" algn="l"/>
                <a:tab pos="5481638" algn="l"/>
                <a:tab pos="6396038" algn="l"/>
                <a:tab pos="7310438" algn="l"/>
                <a:tab pos="8224838" algn="l"/>
                <a:tab pos="9139238" algn="l"/>
                <a:tab pos="10053638" algn="l"/>
                <a:tab pos="10329863" algn="l"/>
                <a:tab pos="10779125" algn="l"/>
                <a:tab pos="10780713" algn="l"/>
              </a:tabLst>
              <a:defRPr/>
            </a:pPr>
            <a:r>
              <a:rPr lang="tr-TR" altLang="tr-TR" sz="2800" b="1" dirty="0" smtClean="0"/>
              <a:t>Bu hakların kullanılabilmesi için üye devlet olma zorunluluğu yoktur…</a:t>
            </a:r>
          </a:p>
          <a:p>
            <a:pPr marL="338138" indent="-333375" algn="just">
              <a:lnSpc>
                <a:spcPct val="90000"/>
              </a:lnSpc>
              <a:spcBef>
                <a:spcPts val="450"/>
              </a:spcBef>
              <a:buClr>
                <a:srgbClr val="00007D"/>
              </a:buClr>
              <a:buSzPct val="75000"/>
              <a:buFont typeface="Wingdings" panose="05000000000000000000" pitchFamily="2" charset="2"/>
              <a:buChar char=""/>
              <a:tabLst>
                <a:tab pos="342900" algn="l"/>
                <a:tab pos="909638" algn="l"/>
                <a:tab pos="1824038" algn="l"/>
                <a:tab pos="2738438" algn="l"/>
                <a:tab pos="3652838" algn="l"/>
                <a:tab pos="4567238" algn="l"/>
                <a:tab pos="5481638" algn="l"/>
                <a:tab pos="6396038" algn="l"/>
                <a:tab pos="7310438" algn="l"/>
                <a:tab pos="8224838" algn="l"/>
                <a:tab pos="9139238" algn="l"/>
                <a:tab pos="10053638" algn="l"/>
                <a:tab pos="10329863" algn="l"/>
                <a:tab pos="10779125" algn="l"/>
                <a:tab pos="10780713" algn="l"/>
              </a:tabLst>
              <a:defRPr/>
            </a:pPr>
            <a:r>
              <a:rPr lang="tr-TR" altLang="tr-TR" sz="2800" b="1" dirty="0" smtClean="0"/>
              <a:t>Üye devlet olmak gerekiyor sanıp ya da ilgilenmeyerek kaçırdığımız fırsatlar: </a:t>
            </a:r>
          </a:p>
          <a:p>
            <a:pPr marL="338138" indent="-333375" algn="just">
              <a:lnSpc>
                <a:spcPct val="90000"/>
              </a:lnSpc>
              <a:spcBef>
                <a:spcPts val="400"/>
              </a:spcBef>
              <a:buClr>
                <a:srgbClr val="00007D"/>
              </a:buClr>
              <a:buSzPct val="75000"/>
              <a:buFont typeface="Wingdings" panose="05000000000000000000" pitchFamily="2" charset="2"/>
              <a:buChar char=""/>
              <a:tabLst>
                <a:tab pos="342900" algn="l"/>
                <a:tab pos="909638" algn="l"/>
                <a:tab pos="1824038" algn="l"/>
                <a:tab pos="2738438" algn="l"/>
                <a:tab pos="3652838" algn="l"/>
                <a:tab pos="4567238" algn="l"/>
                <a:tab pos="5481638" algn="l"/>
                <a:tab pos="6396038" algn="l"/>
                <a:tab pos="7310438" algn="l"/>
                <a:tab pos="8224838" algn="l"/>
                <a:tab pos="9139238" algn="l"/>
                <a:tab pos="10053638" algn="l"/>
                <a:tab pos="10329863" algn="l"/>
                <a:tab pos="10779125" algn="l"/>
                <a:tab pos="10780713" algn="l"/>
              </a:tabLst>
              <a:defRPr/>
            </a:pPr>
            <a:r>
              <a:rPr lang="tr-TR" altLang="tr-TR" sz="2400" b="1" dirty="0" smtClean="0"/>
              <a:t>“</a:t>
            </a:r>
            <a:r>
              <a:rPr lang="tr-TR" altLang="tr-TR" sz="2400" b="1" dirty="0" err="1" smtClean="0"/>
              <a:t>Feta</a:t>
            </a:r>
            <a:r>
              <a:rPr lang="tr-TR" altLang="tr-TR" sz="2400" b="1" dirty="0" smtClean="0"/>
              <a:t> Peyniri”</a:t>
            </a:r>
            <a:r>
              <a:rPr lang="tr-TR" altLang="tr-TR" sz="2400" dirty="0" smtClean="0"/>
              <a:t> </a:t>
            </a:r>
          </a:p>
          <a:p>
            <a:pPr marL="338138" indent="-333375" algn="just">
              <a:lnSpc>
                <a:spcPct val="90000"/>
              </a:lnSpc>
              <a:spcBef>
                <a:spcPts val="400"/>
              </a:spcBef>
              <a:buClr>
                <a:srgbClr val="00007D"/>
              </a:buClr>
              <a:buSzPct val="75000"/>
              <a:buFont typeface="Wingdings" panose="05000000000000000000" pitchFamily="2" charset="2"/>
              <a:buChar char=""/>
              <a:tabLst>
                <a:tab pos="342900" algn="l"/>
                <a:tab pos="909638" algn="l"/>
                <a:tab pos="1824038" algn="l"/>
                <a:tab pos="2738438" algn="l"/>
                <a:tab pos="3652838" algn="l"/>
                <a:tab pos="4567238" algn="l"/>
                <a:tab pos="5481638" algn="l"/>
                <a:tab pos="6396038" algn="l"/>
                <a:tab pos="7310438" algn="l"/>
                <a:tab pos="8224838" algn="l"/>
                <a:tab pos="9139238" algn="l"/>
                <a:tab pos="10053638" algn="l"/>
                <a:tab pos="10329863" algn="l"/>
                <a:tab pos="10779125" algn="l"/>
                <a:tab pos="10780713" algn="l"/>
              </a:tabLst>
              <a:defRPr/>
            </a:pPr>
            <a:r>
              <a:rPr lang="tr-TR" altLang="tr-TR" sz="2400" b="1" dirty="0" smtClean="0"/>
              <a:t>“</a:t>
            </a:r>
            <a:r>
              <a:rPr lang="tr-TR" altLang="tr-TR" sz="2400" b="1" dirty="0" err="1" smtClean="0"/>
              <a:t>Geroskipou</a:t>
            </a:r>
            <a:r>
              <a:rPr lang="tr-TR" altLang="tr-TR" sz="2400" b="1" dirty="0" smtClean="0"/>
              <a:t> lokumu”</a:t>
            </a:r>
            <a:r>
              <a:rPr lang="tr-TR" altLang="tr-TR" sz="2400" dirty="0" smtClean="0"/>
              <a:t> </a:t>
            </a:r>
          </a:p>
          <a:p>
            <a:pPr marL="338138" indent="-333375" algn="just">
              <a:lnSpc>
                <a:spcPct val="90000"/>
              </a:lnSpc>
              <a:spcBef>
                <a:spcPts val="400"/>
              </a:spcBef>
              <a:buClr>
                <a:srgbClr val="00007D"/>
              </a:buClr>
              <a:buSzPct val="75000"/>
              <a:buFont typeface="Wingdings" panose="05000000000000000000" pitchFamily="2" charset="2"/>
              <a:buChar char=""/>
              <a:tabLst>
                <a:tab pos="342900" algn="l"/>
                <a:tab pos="909638" algn="l"/>
                <a:tab pos="1824038" algn="l"/>
                <a:tab pos="2738438" algn="l"/>
                <a:tab pos="3652838" algn="l"/>
                <a:tab pos="4567238" algn="l"/>
                <a:tab pos="5481638" algn="l"/>
                <a:tab pos="6396038" algn="l"/>
                <a:tab pos="7310438" algn="l"/>
                <a:tab pos="8224838" algn="l"/>
                <a:tab pos="9139238" algn="l"/>
                <a:tab pos="10053638" algn="l"/>
                <a:tab pos="10329863" algn="l"/>
                <a:tab pos="10779125" algn="l"/>
                <a:tab pos="10780713" algn="l"/>
              </a:tabLst>
              <a:defRPr/>
            </a:pPr>
            <a:r>
              <a:rPr lang="tr-TR" altLang="tr-TR" sz="2400" b="1" dirty="0" smtClean="0"/>
              <a:t>“Hellim Peyniri”</a:t>
            </a:r>
            <a:r>
              <a:rPr lang="tr-TR" altLang="tr-TR" sz="2400" dirty="0" smtClean="0"/>
              <a:t> </a:t>
            </a:r>
          </a:p>
          <a:p>
            <a:endParaRPr lang="tr-T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62500" lnSpcReduction="20000"/>
          </a:bodyPr>
          <a:lstStyle/>
          <a:p>
            <a:pPr indent="-338138" algn="ctr">
              <a:lnSpc>
                <a:spcPct val="150000"/>
              </a:lnSpc>
              <a:spcBef>
                <a:spcPts val="500"/>
              </a:spcBef>
              <a:buClrTx/>
              <a:buSzPct val="75000"/>
              <a:buNone/>
              <a:tabLst>
                <a:tab pos="342900" algn="l"/>
                <a:tab pos="909638" algn="l"/>
                <a:tab pos="1824038" algn="l"/>
                <a:tab pos="2738438" algn="l"/>
                <a:tab pos="3652838" algn="l"/>
                <a:tab pos="4567238" algn="l"/>
                <a:tab pos="5481638" algn="l"/>
                <a:tab pos="6396038" algn="l"/>
                <a:tab pos="7310438" algn="l"/>
                <a:tab pos="8224838" algn="l"/>
                <a:tab pos="9139238" algn="l"/>
                <a:tab pos="10053638" algn="l"/>
                <a:tab pos="10329863" algn="l"/>
                <a:tab pos="10779125" algn="l"/>
                <a:tab pos="10780713" algn="l"/>
              </a:tabLst>
              <a:defRPr/>
            </a:pPr>
            <a:r>
              <a:rPr lang="tr-TR" altLang="tr-TR" sz="4000" dirty="0" smtClean="0">
                <a:solidFill>
                  <a:srgbClr val="3333CC"/>
                </a:solidFill>
              </a:rPr>
              <a:t>	  </a:t>
            </a:r>
          </a:p>
          <a:p>
            <a:pPr marL="338138" indent="-333375">
              <a:lnSpc>
                <a:spcPct val="150000"/>
              </a:lnSpc>
              <a:spcBef>
                <a:spcPts val="400"/>
              </a:spcBef>
              <a:buClr>
                <a:srgbClr val="00007D"/>
              </a:buClr>
              <a:buSzPct val="75000"/>
              <a:buFont typeface="Wingdings" panose="05000000000000000000" pitchFamily="2" charset="2"/>
              <a:buChar char=""/>
              <a:tabLst>
                <a:tab pos="342900" algn="l"/>
                <a:tab pos="909638" algn="l"/>
                <a:tab pos="1824038" algn="l"/>
                <a:tab pos="2738438" algn="l"/>
                <a:tab pos="3652838" algn="l"/>
                <a:tab pos="4567238" algn="l"/>
                <a:tab pos="5481638" algn="l"/>
                <a:tab pos="6396038" algn="l"/>
                <a:tab pos="7310438" algn="l"/>
                <a:tab pos="8224838" algn="l"/>
                <a:tab pos="9139238" algn="l"/>
                <a:tab pos="10053638" algn="l"/>
                <a:tab pos="10329863" algn="l"/>
                <a:tab pos="10779125" algn="l"/>
                <a:tab pos="10780713" algn="l"/>
              </a:tabLst>
              <a:defRPr/>
            </a:pPr>
            <a:r>
              <a:rPr lang="tr-TR" altLang="tr-TR" b="1" dirty="0" smtClean="0"/>
              <a:t>Bir coğrafî işaretin AB Coğrafî İşaret Sicili’ne tescili için, coğrafî işarette gösterilen bölge, belirgin yer veya ülkenin, Birlik sınırları içinde bulunması şart değildir. Üstelik tescil başvurusunu yapacak kimselerde de, Birlik vatandaşı ya da </a:t>
            </a:r>
            <a:r>
              <a:rPr lang="tr-TR" altLang="tr-TR" b="1" dirty="0" err="1" smtClean="0"/>
              <a:t>taabiyetinde</a:t>
            </a:r>
            <a:r>
              <a:rPr lang="tr-TR" altLang="tr-TR" b="1" dirty="0" smtClean="0"/>
              <a:t> olma gibi bir şart aranmamaktadır. </a:t>
            </a:r>
          </a:p>
          <a:p>
            <a:pPr marL="341313" indent="-338138">
              <a:lnSpc>
                <a:spcPct val="150000"/>
              </a:lnSpc>
              <a:spcBef>
                <a:spcPts val="400"/>
              </a:spcBef>
              <a:buClrTx/>
              <a:buSzPct val="75000"/>
              <a:buNone/>
              <a:tabLst>
                <a:tab pos="342900" algn="l"/>
                <a:tab pos="909638" algn="l"/>
                <a:tab pos="1824038" algn="l"/>
                <a:tab pos="2738438" algn="l"/>
                <a:tab pos="3652838" algn="l"/>
                <a:tab pos="4567238" algn="l"/>
                <a:tab pos="5481638" algn="l"/>
                <a:tab pos="6396038" algn="l"/>
                <a:tab pos="7310438" algn="l"/>
                <a:tab pos="8224838" algn="l"/>
                <a:tab pos="9139238" algn="l"/>
                <a:tab pos="10053638" algn="l"/>
                <a:tab pos="10329863" algn="l"/>
                <a:tab pos="10779125" algn="l"/>
                <a:tab pos="10780713" algn="l"/>
              </a:tabLst>
              <a:defRPr/>
            </a:pPr>
            <a:endParaRPr lang="tr-TR" altLang="tr-TR" b="1" dirty="0" smtClean="0"/>
          </a:p>
          <a:p>
            <a:pPr marL="338138" indent="-333375">
              <a:lnSpc>
                <a:spcPct val="150000"/>
              </a:lnSpc>
              <a:spcBef>
                <a:spcPts val="400"/>
              </a:spcBef>
              <a:buClr>
                <a:srgbClr val="00007D"/>
              </a:buClr>
              <a:buSzPct val="75000"/>
              <a:buFont typeface="Wingdings" panose="05000000000000000000" pitchFamily="2" charset="2"/>
              <a:buChar char=""/>
              <a:tabLst>
                <a:tab pos="342900" algn="l"/>
                <a:tab pos="909638" algn="l"/>
                <a:tab pos="1824038" algn="l"/>
                <a:tab pos="2738438" algn="l"/>
                <a:tab pos="3652838" algn="l"/>
                <a:tab pos="4567238" algn="l"/>
                <a:tab pos="5481638" algn="l"/>
                <a:tab pos="6396038" algn="l"/>
                <a:tab pos="7310438" algn="l"/>
                <a:tab pos="8224838" algn="l"/>
                <a:tab pos="9139238" algn="l"/>
                <a:tab pos="10053638" algn="l"/>
                <a:tab pos="10329863" algn="l"/>
                <a:tab pos="10779125" algn="l"/>
                <a:tab pos="10780713" algn="l"/>
              </a:tabLst>
              <a:defRPr/>
            </a:pPr>
            <a:r>
              <a:rPr lang="tr-TR" altLang="tr-TR" b="1" dirty="0" smtClean="0"/>
              <a:t>Bu itibarla, Türkiye’ye ya da Türkiye içindeki bir yere işaret eden coğrafî işaretler de, ülkemiz AB’ye üye olmamasına rağmen, AB Coğrafî İşaret Sicili’ne tescil edilebilmektedirler. </a:t>
            </a:r>
          </a:p>
          <a:p>
            <a:endParaRPr lang="tr-T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20000"/>
          </a:bodyPr>
          <a:lstStyle/>
          <a:p>
            <a:pPr marL="338138" indent="-333375">
              <a:lnSpc>
                <a:spcPct val="90000"/>
              </a:lnSpc>
              <a:spcBef>
                <a:spcPts val="500"/>
              </a:spcBef>
              <a:buClr>
                <a:srgbClr val="00007D"/>
              </a:buClr>
              <a:buSzPct val="75000"/>
              <a:buFont typeface="Wingdings" panose="05000000000000000000" pitchFamily="2" charset="2"/>
              <a:buChar char=""/>
              <a:tabLst>
                <a:tab pos="342900" algn="l"/>
                <a:tab pos="909638" algn="l"/>
                <a:tab pos="1824038" algn="l"/>
                <a:tab pos="2738438" algn="l"/>
                <a:tab pos="3652838" algn="l"/>
                <a:tab pos="4567238" algn="l"/>
                <a:tab pos="5481638" algn="l"/>
                <a:tab pos="6396038" algn="l"/>
                <a:tab pos="7310438" algn="l"/>
                <a:tab pos="8224838" algn="l"/>
                <a:tab pos="9139238" algn="l"/>
                <a:tab pos="10053638" algn="l"/>
                <a:tab pos="10329863" algn="l"/>
                <a:tab pos="10779125" algn="l"/>
                <a:tab pos="10780713" algn="l"/>
              </a:tabLst>
              <a:defRPr/>
            </a:pPr>
            <a:r>
              <a:rPr lang="tr-TR" altLang="tr-TR" b="1" dirty="0" smtClean="0"/>
              <a:t>Türkiye sınırları içinden kaynaklanan bir coğrafî işaretin AB Coğrafî İşaret Sicili’ne tescili için, Türk grupları doğrudan Komisyon’a başvurulabilmektedirler. </a:t>
            </a:r>
          </a:p>
          <a:p>
            <a:pPr indent="-338138">
              <a:lnSpc>
                <a:spcPct val="90000"/>
              </a:lnSpc>
              <a:spcBef>
                <a:spcPts val="500"/>
              </a:spcBef>
              <a:buClrTx/>
              <a:buSzPct val="75000"/>
              <a:buNone/>
              <a:tabLst>
                <a:tab pos="342900" algn="l"/>
                <a:tab pos="909638" algn="l"/>
                <a:tab pos="1824038" algn="l"/>
                <a:tab pos="2738438" algn="l"/>
                <a:tab pos="3652838" algn="l"/>
                <a:tab pos="4567238" algn="l"/>
                <a:tab pos="5481638" algn="l"/>
                <a:tab pos="6396038" algn="l"/>
                <a:tab pos="7310438" algn="l"/>
                <a:tab pos="8224838" algn="l"/>
                <a:tab pos="9139238" algn="l"/>
                <a:tab pos="10053638" algn="l"/>
                <a:tab pos="10329863" algn="l"/>
                <a:tab pos="10779125" algn="l"/>
                <a:tab pos="10780713" algn="l"/>
              </a:tabLst>
              <a:defRPr/>
            </a:pPr>
            <a:r>
              <a:rPr lang="tr-TR" altLang="tr-TR" b="1" dirty="0" smtClean="0"/>
              <a:t>	(Tüzük m. 49.5. </a:t>
            </a:r>
            <a:r>
              <a:rPr lang="tr-TR" altLang="tr-TR" b="1" dirty="0" err="1" smtClean="0"/>
              <a:t>Karş</a:t>
            </a:r>
            <a:r>
              <a:rPr lang="tr-TR" altLang="tr-TR" b="1" dirty="0" smtClean="0"/>
              <a:t>. </a:t>
            </a:r>
            <a:r>
              <a:rPr lang="tr-TR" altLang="tr-TR" b="1" i="1" dirty="0" smtClean="0"/>
              <a:t>TPMK</a:t>
            </a:r>
            <a:r>
              <a:rPr lang="tr-TR" altLang="tr-TR" b="1" dirty="0" smtClean="0"/>
              <a:t>: </a:t>
            </a:r>
            <a:r>
              <a:rPr lang="tr-TR" altLang="tr-TR" b="1" i="1" dirty="0" smtClean="0"/>
              <a:t>AB Başvuru Şekli</a:t>
            </a:r>
            <a:r>
              <a:rPr lang="tr-TR" altLang="tr-TR" b="1" dirty="0" smtClean="0"/>
              <a:t>, </a:t>
            </a:r>
            <a:r>
              <a:rPr lang="tr-TR" altLang="tr-TR" b="1" dirty="0" smtClean="0">
                <a:hlinkClick r:id="rId2"/>
              </a:rPr>
              <a:t>http://</a:t>
            </a:r>
            <a:r>
              <a:rPr lang="tr-TR" altLang="tr-TR" b="1" dirty="0" smtClean="0"/>
              <a:t>http://www.</a:t>
            </a:r>
            <a:r>
              <a:rPr lang="tr-TR" altLang="tr-TR" b="1" dirty="0" err="1" smtClean="0"/>
              <a:t>turkpatent</a:t>
            </a:r>
            <a:r>
              <a:rPr lang="tr-TR" altLang="tr-TR" b="1" dirty="0" smtClean="0"/>
              <a:t>.gov.tr/</a:t>
            </a:r>
            <a:r>
              <a:rPr lang="tr-TR" altLang="tr-TR" b="1" dirty="0" err="1" smtClean="0"/>
              <a:t>TurkPatent</a:t>
            </a:r>
            <a:r>
              <a:rPr lang="tr-TR" altLang="tr-TR" b="1" dirty="0" smtClean="0"/>
              <a:t>/</a:t>
            </a:r>
            <a:r>
              <a:rPr lang="tr-TR" altLang="tr-TR" b="1" dirty="0" err="1" smtClean="0"/>
              <a:t>commonContent</a:t>
            </a:r>
            <a:r>
              <a:rPr lang="tr-TR" altLang="tr-TR" b="1" dirty="0" smtClean="0"/>
              <a:t>/</a:t>
            </a:r>
            <a:r>
              <a:rPr lang="tr-TR" altLang="tr-TR" b="1" dirty="0" err="1" smtClean="0"/>
              <a:t>ABAplication</a:t>
            </a:r>
            <a:r>
              <a:rPr lang="tr-TR" altLang="tr-TR" b="1" dirty="0" smtClean="0"/>
              <a:t>)</a:t>
            </a:r>
          </a:p>
          <a:p>
            <a:pPr marL="341313" indent="-338138">
              <a:lnSpc>
                <a:spcPct val="90000"/>
              </a:lnSpc>
              <a:spcBef>
                <a:spcPts val="500"/>
              </a:spcBef>
              <a:buClrTx/>
              <a:buSzPct val="75000"/>
              <a:buNone/>
              <a:tabLst>
                <a:tab pos="342900" algn="l"/>
                <a:tab pos="909638" algn="l"/>
                <a:tab pos="1824038" algn="l"/>
                <a:tab pos="2738438" algn="l"/>
                <a:tab pos="3652838" algn="l"/>
                <a:tab pos="4567238" algn="l"/>
                <a:tab pos="5481638" algn="l"/>
                <a:tab pos="6396038" algn="l"/>
                <a:tab pos="7310438" algn="l"/>
                <a:tab pos="8224838" algn="l"/>
                <a:tab pos="9139238" algn="l"/>
                <a:tab pos="10053638" algn="l"/>
                <a:tab pos="10329863" algn="l"/>
                <a:tab pos="10779125" algn="l"/>
                <a:tab pos="10780713" algn="l"/>
              </a:tabLst>
              <a:defRPr/>
            </a:pPr>
            <a:endParaRPr lang="tr-TR" altLang="tr-TR" b="1" dirty="0" smtClean="0"/>
          </a:p>
          <a:p>
            <a:pPr marL="338138" indent="-333375">
              <a:lnSpc>
                <a:spcPct val="90000"/>
              </a:lnSpc>
              <a:spcBef>
                <a:spcPts val="500"/>
              </a:spcBef>
              <a:buClr>
                <a:srgbClr val="00007D"/>
              </a:buClr>
              <a:buSzPct val="75000"/>
              <a:buFont typeface="Wingdings" panose="05000000000000000000" pitchFamily="2" charset="2"/>
              <a:buChar char=""/>
              <a:tabLst>
                <a:tab pos="342900" algn="l"/>
                <a:tab pos="909638" algn="l"/>
                <a:tab pos="1824038" algn="l"/>
                <a:tab pos="2738438" algn="l"/>
                <a:tab pos="3652838" algn="l"/>
                <a:tab pos="4567238" algn="l"/>
                <a:tab pos="5481638" algn="l"/>
                <a:tab pos="6396038" algn="l"/>
                <a:tab pos="7310438" algn="l"/>
                <a:tab pos="8224838" algn="l"/>
                <a:tab pos="9139238" algn="l"/>
                <a:tab pos="10053638" algn="l"/>
                <a:tab pos="10329863" algn="l"/>
                <a:tab pos="10779125" algn="l"/>
                <a:tab pos="10780713" algn="l"/>
              </a:tabLst>
              <a:defRPr/>
            </a:pPr>
            <a:r>
              <a:rPr lang="tr-TR" altLang="tr-TR" b="1" dirty="0" smtClean="0"/>
              <a:t>Bunun yanı sıra, başvurunun ülkemizdeki yetkili ulusal makama: Türk Patent Marka Kurumu (TPMK)’</a:t>
            </a:r>
            <a:r>
              <a:rPr lang="tr-TR" altLang="tr-TR" b="1" dirty="0" err="1" smtClean="0"/>
              <a:t>na</a:t>
            </a:r>
            <a:r>
              <a:rPr lang="tr-TR" altLang="tr-TR" b="1" dirty="0" smtClean="0"/>
              <a:t> yapılması ve daha sonra TPMK aracılığıyla Komisyon’a iletilmesi de mümkündür.</a:t>
            </a:r>
            <a:r>
              <a:rPr lang="tr-TR" altLang="tr-TR" dirty="0" smtClean="0"/>
              <a:t> </a:t>
            </a:r>
          </a:p>
          <a:p>
            <a:endParaRPr lang="tr-T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pPr marL="0" indent="4763">
              <a:lnSpc>
                <a:spcPct val="90000"/>
              </a:lnSpc>
              <a:spcBef>
                <a:spcPts val="500"/>
              </a:spcBef>
              <a:buClrTx/>
              <a:buNone/>
              <a:tabLst>
                <a:tab pos="342900" algn="l"/>
                <a:tab pos="909638" algn="l"/>
                <a:tab pos="1824038" algn="l"/>
                <a:tab pos="2738438" algn="l"/>
                <a:tab pos="3652838" algn="l"/>
                <a:tab pos="4567238" algn="l"/>
                <a:tab pos="5481638" algn="l"/>
                <a:tab pos="6396038" algn="l"/>
                <a:tab pos="7310438" algn="l"/>
                <a:tab pos="8224838" algn="l"/>
                <a:tab pos="9139238" algn="l"/>
                <a:tab pos="10053638" algn="l"/>
                <a:tab pos="10329863" algn="l"/>
                <a:tab pos="10779125" algn="l"/>
                <a:tab pos="10780713" algn="l"/>
              </a:tabLst>
            </a:pPr>
            <a:r>
              <a:rPr lang="tr-TR" altLang="tr-TR" b="1" dirty="0" smtClean="0"/>
              <a:t>Hâlihazırda, AB Coğrafî İşaret Sicili’ne tescil edilmiş iki coğrafi işaretimiz bulunmaktadır: “Antep Baklavası” ve «Aydın İnciri». </a:t>
            </a:r>
          </a:p>
          <a:p>
            <a:pPr marL="0" indent="4763">
              <a:lnSpc>
                <a:spcPct val="90000"/>
              </a:lnSpc>
              <a:spcBef>
                <a:spcPts val="500"/>
              </a:spcBef>
              <a:buClrTx/>
              <a:buNone/>
              <a:tabLst>
                <a:tab pos="342900" algn="l"/>
                <a:tab pos="909638" algn="l"/>
                <a:tab pos="1824038" algn="l"/>
                <a:tab pos="2738438" algn="l"/>
                <a:tab pos="3652838" algn="l"/>
                <a:tab pos="4567238" algn="l"/>
                <a:tab pos="5481638" algn="l"/>
                <a:tab pos="6396038" algn="l"/>
                <a:tab pos="7310438" algn="l"/>
                <a:tab pos="8224838" algn="l"/>
                <a:tab pos="9139238" algn="l"/>
                <a:tab pos="10053638" algn="l"/>
                <a:tab pos="10329863" algn="l"/>
                <a:tab pos="10779125" algn="l"/>
                <a:tab pos="10780713" algn="l"/>
              </a:tabLst>
            </a:pPr>
            <a:r>
              <a:rPr lang="tr-TR" altLang="tr-TR" b="1" dirty="0" smtClean="0"/>
              <a:t>Bunun yanı sıra “Afyon Pastırması”, “Afyon Sucuğu”, «İnegöl Köfte», «Aydın Kestanesi», «Bayramiç Beyazı», «</a:t>
            </a:r>
            <a:r>
              <a:rPr lang="tr-TR" altLang="tr-TR" b="1" dirty="0" err="1" smtClean="0"/>
              <a:t>Taşköpür</a:t>
            </a:r>
            <a:r>
              <a:rPr lang="tr-TR" altLang="tr-TR" b="1" dirty="0" smtClean="0"/>
              <a:t> Sarımsağı»,  ve “Malatya Kayısısı”, «İnegöl Köfte» ve «Aydın Kestanesi» coğrafî işaretlerinin tescili için başvuru yapılmıştır</a:t>
            </a:r>
            <a:endParaRPr lang="tr-T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4" name="Resim 1"/>
          <p:cNvPicPr>
            <a:picLocks noGrp="1" noChangeAspect="1"/>
          </p:cNvPicPr>
          <p:nvPr>
            <p:ph idx="1"/>
          </p:nvPr>
        </p:nvPicPr>
        <p:blipFill>
          <a:blip r:embed="rId2"/>
          <a:srcRect/>
          <a:stretch>
            <a:fillRect/>
          </a:stretch>
        </p:blipFill>
        <p:spPr bwMode="auto">
          <a:xfrm>
            <a:off x="346943" y="2214554"/>
            <a:ext cx="8727182" cy="3500462"/>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Mahreç İşaret</a:t>
            </a:r>
            <a:endParaRPr lang="tr-TR" dirty="0"/>
          </a:p>
        </p:txBody>
      </p:sp>
      <p:sp>
        <p:nvSpPr>
          <p:cNvPr id="3" name="2 İçerik Yer Tutucusu"/>
          <p:cNvSpPr>
            <a:spLocks noGrp="1"/>
          </p:cNvSpPr>
          <p:nvPr>
            <p:ph idx="1"/>
          </p:nvPr>
        </p:nvSpPr>
        <p:spPr/>
        <p:txBody>
          <a:bodyPr>
            <a:normAutofit fontScale="85000" lnSpcReduction="20000"/>
          </a:bodyPr>
          <a:lstStyle/>
          <a:p>
            <a:r>
              <a:rPr lang="tr-TR" b="1" dirty="0" smtClean="0"/>
              <a:t>Ürünün üretimi, işlenmesi ve diğer işlemlerinden en az biri, sınırları belirlenmiş coğrafi alanda gerçekleşmek zorunda ise bu durumdaki coğrafi işaretlere  "mahreç işareti" denir.  </a:t>
            </a:r>
          </a:p>
          <a:p>
            <a:r>
              <a:rPr lang="tr-TR" b="1" dirty="0" smtClean="0"/>
              <a:t>Mahreç işaretine konu olan ürünün özelliklerinden en az birinin o yöreden kaynaklanması şartıyla, yöre dışında da üretilebilmesi söz konusudur. </a:t>
            </a:r>
          </a:p>
          <a:p>
            <a:r>
              <a:rPr lang="tr-TR" b="1" dirty="0" smtClean="0"/>
              <a:t>Bu üretimde, bulundukları coğrafi bölgeye ait üretim yöntemlerinin aynen kullanılması ve ürünün kalitesinin aynı olması şarttır.</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Paris Sözleşmesi</a:t>
            </a:r>
            <a:endParaRPr lang="tr-TR" dirty="0"/>
          </a:p>
        </p:txBody>
      </p:sp>
      <p:sp>
        <p:nvSpPr>
          <p:cNvPr id="3" name="2 İçerik Yer Tutucusu"/>
          <p:cNvSpPr>
            <a:spLocks noGrp="1"/>
          </p:cNvSpPr>
          <p:nvPr>
            <p:ph idx="1"/>
          </p:nvPr>
        </p:nvSpPr>
        <p:spPr/>
        <p:txBody>
          <a:bodyPr>
            <a:normAutofit/>
          </a:bodyPr>
          <a:lstStyle/>
          <a:p>
            <a:r>
              <a:rPr lang="tr-TR" dirty="0" smtClean="0"/>
              <a:t>Dünya Fikri Mülkiyet Örgütü (WIPO) idaresi altında olan 1883 “Paris Sözleşmesi” (Paris </a:t>
            </a:r>
            <a:r>
              <a:rPr lang="tr-TR" dirty="0" err="1" smtClean="0"/>
              <a:t>Convention</a:t>
            </a:r>
            <a:r>
              <a:rPr lang="tr-TR" dirty="0" smtClean="0"/>
              <a:t> </a:t>
            </a:r>
            <a:r>
              <a:rPr lang="tr-TR" dirty="0" err="1" smtClean="0"/>
              <a:t>for</a:t>
            </a:r>
            <a:r>
              <a:rPr lang="tr-TR" dirty="0" smtClean="0"/>
              <a:t> </a:t>
            </a:r>
            <a:r>
              <a:rPr lang="tr-TR" dirty="0" err="1" smtClean="0"/>
              <a:t>the</a:t>
            </a:r>
            <a:r>
              <a:rPr lang="tr-TR" dirty="0" smtClean="0"/>
              <a:t> </a:t>
            </a:r>
            <a:r>
              <a:rPr lang="tr-TR" dirty="0" err="1" smtClean="0"/>
              <a:t>Protection</a:t>
            </a:r>
            <a:r>
              <a:rPr lang="tr-TR" dirty="0" smtClean="0"/>
              <a:t> of </a:t>
            </a:r>
            <a:r>
              <a:rPr lang="tr-TR" dirty="0" err="1" smtClean="0"/>
              <a:t>Industrial</a:t>
            </a:r>
            <a:r>
              <a:rPr lang="tr-TR" dirty="0" smtClean="0"/>
              <a:t> </a:t>
            </a:r>
            <a:r>
              <a:rPr lang="tr-TR" dirty="0" err="1" smtClean="0"/>
              <a:t>Property</a:t>
            </a:r>
            <a:r>
              <a:rPr lang="tr-TR" dirty="0" smtClean="0"/>
              <a:t>) </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r>
              <a:rPr lang="tr-TR" dirty="0" smtClean="0"/>
              <a:t>Sözleşmenin doğru olmayan kullanımlara ilişkin 10’uncu maddesinde, malların kaynaklarına ilişkin veya üreticinin, imalatçının ya da tüccarın kimliğine ilişkin doğru olmayan işaretlerin dolaylı ya da dolaysız kullanımı söz konusu olduğunda bahse konu ürünlerin işaretlerin hukuki olarak korunduğu Birlik (Sözleşme ile kurulan) üyelerine ithalatında zapt edileceği belirtilmektedir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Birlik üyelerinin diğer ülkelerin vatandaşlarına da haksız rekabete karşı etkin olarak koruma sağlamaya mecbur oldukları vurgulanmaktadır</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Birlik üyelerinin maddelerde söz edilen eylemleri önlemek amacıyla Birlikteki diğer ülke vatandaşlarının uygun hukuki önlemleri almasını temin etmeyi üstlenmesi gerektiği belirtilmektedir</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Lizbon Anlaşması</a:t>
            </a:r>
            <a:endParaRPr lang="tr-TR" dirty="0"/>
          </a:p>
        </p:txBody>
      </p:sp>
      <p:sp>
        <p:nvSpPr>
          <p:cNvPr id="3" name="2 İçerik Yer Tutucusu"/>
          <p:cNvSpPr>
            <a:spLocks noGrp="1"/>
          </p:cNvSpPr>
          <p:nvPr>
            <p:ph idx="1"/>
          </p:nvPr>
        </p:nvSpPr>
        <p:spPr/>
        <p:txBody>
          <a:bodyPr/>
          <a:lstStyle/>
          <a:p>
            <a:r>
              <a:rPr lang="tr-TR" dirty="0" smtClean="0"/>
              <a:t>1958’de imzalanan</a:t>
            </a:r>
            <a:r>
              <a:rPr lang="tr-TR" b="1" dirty="0" smtClean="0"/>
              <a:t> </a:t>
            </a:r>
            <a:r>
              <a:rPr lang="tr-TR" dirty="0" smtClean="0"/>
              <a:t>Menşe Adlarının Korunması ve Uluslararası Tescili İçin Lizbon Anlaşması (</a:t>
            </a:r>
            <a:r>
              <a:rPr lang="tr-TR" dirty="0" err="1" smtClean="0"/>
              <a:t>Lisbon</a:t>
            </a:r>
            <a:r>
              <a:rPr lang="tr-TR" dirty="0" smtClean="0"/>
              <a:t> </a:t>
            </a:r>
            <a:r>
              <a:rPr lang="tr-TR" dirty="0" err="1" smtClean="0"/>
              <a:t>Agreement</a:t>
            </a:r>
            <a:r>
              <a:rPr lang="tr-TR" dirty="0" smtClean="0"/>
              <a:t> </a:t>
            </a:r>
            <a:r>
              <a:rPr lang="tr-TR" dirty="0" err="1" smtClean="0"/>
              <a:t>for</a:t>
            </a:r>
            <a:r>
              <a:rPr lang="tr-TR" dirty="0" smtClean="0"/>
              <a:t> </a:t>
            </a:r>
            <a:r>
              <a:rPr lang="tr-TR" dirty="0" err="1" smtClean="0"/>
              <a:t>the</a:t>
            </a:r>
            <a:r>
              <a:rPr lang="tr-TR" dirty="0" smtClean="0"/>
              <a:t> </a:t>
            </a:r>
            <a:r>
              <a:rPr lang="tr-TR" dirty="0" err="1" smtClean="0"/>
              <a:t>Protection</a:t>
            </a:r>
            <a:r>
              <a:rPr lang="tr-TR" dirty="0" smtClean="0"/>
              <a:t> of </a:t>
            </a:r>
            <a:r>
              <a:rPr lang="tr-TR" dirty="0" err="1" smtClean="0"/>
              <a:t>Appellations</a:t>
            </a:r>
            <a:r>
              <a:rPr lang="tr-TR" dirty="0" smtClean="0"/>
              <a:t> of </a:t>
            </a:r>
            <a:r>
              <a:rPr lang="tr-TR" dirty="0" err="1" smtClean="0"/>
              <a:t>Origin</a:t>
            </a:r>
            <a:r>
              <a:rPr lang="tr-TR" dirty="0" smtClean="0"/>
              <a:t> </a:t>
            </a:r>
            <a:r>
              <a:rPr lang="tr-TR" dirty="0" err="1" smtClean="0"/>
              <a:t>and</a:t>
            </a:r>
            <a:r>
              <a:rPr lang="tr-TR" dirty="0" smtClean="0"/>
              <a:t> </a:t>
            </a:r>
            <a:r>
              <a:rPr lang="tr-TR" dirty="0" err="1" smtClean="0"/>
              <a:t>their</a:t>
            </a:r>
            <a:r>
              <a:rPr lang="tr-TR" dirty="0" smtClean="0"/>
              <a:t> </a:t>
            </a:r>
            <a:r>
              <a:rPr lang="tr-TR" dirty="0" err="1" smtClean="0"/>
              <a:t>International</a:t>
            </a:r>
            <a:r>
              <a:rPr lang="tr-TR" dirty="0" smtClean="0"/>
              <a:t> </a:t>
            </a:r>
            <a:r>
              <a:rPr lang="tr-TR" dirty="0" err="1" smtClean="0"/>
              <a:t>Registration</a:t>
            </a:r>
            <a:r>
              <a:rPr lang="tr-TR" dirty="0" smtClean="0"/>
              <a:t>)</a:t>
            </a:r>
          </a:p>
          <a:p>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öküm">
  <a:themeElements>
    <a:clrScheme name="Döküm">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Döküm">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öküm">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124</TotalTime>
  <Words>1945</Words>
  <Application>Microsoft Office PowerPoint</Application>
  <PresentationFormat>Ekran Gösterisi (4:3)</PresentationFormat>
  <Paragraphs>93</Paragraphs>
  <Slides>36</Slides>
  <Notes>0</Notes>
  <HiddenSlides>0</HiddenSlides>
  <MMClips>0</MMClips>
  <ScaleCrop>false</ScaleCrop>
  <HeadingPairs>
    <vt:vector size="4" baseType="variant">
      <vt:variant>
        <vt:lpstr>Tema</vt:lpstr>
      </vt:variant>
      <vt:variant>
        <vt:i4>1</vt:i4>
      </vt:variant>
      <vt:variant>
        <vt:lpstr>Slayt Başlıkları</vt:lpstr>
      </vt:variant>
      <vt:variant>
        <vt:i4>36</vt:i4>
      </vt:variant>
    </vt:vector>
  </HeadingPairs>
  <TitlesOfParts>
    <vt:vector size="37" baseType="lpstr">
      <vt:lpstr>Döküm</vt:lpstr>
      <vt:lpstr>Coğrafi İşaret Uygulamaları</vt:lpstr>
      <vt:lpstr>Slayt 2</vt:lpstr>
      <vt:lpstr>Menşe İşaret</vt:lpstr>
      <vt:lpstr>Mahreç İşaret</vt:lpstr>
      <vt:lpstr>Paris Sözleşmesi</vt:lpstr>
      <vt:lpstr>Slayt 6</vt:lpstr>
      <vt:lpstr>Slayt 7</vt:lpstr>
      <vt:lpstr>Slayt 8</vt:lpstr>
      <vt:lpstr>Lizbon Anlaşması</vt:lpstr>
      <vt:lpstr>Slayt 10</vt:lpstr>
      <vt:lpstr>Slayt 11</vt:lpstr>
      <vt:lpstr>Slayt 12</vt:lpstr>
      <vt:lpstr>Ticaretle Bağlantılı Fikri Mülkiyet Hakları (TRIPS) Anlaşması</vt:lpstr>
      <vt:lpstr>Slayt 14</vt:lpstr>
      <vt:lpstr>Slayt 15</vt:lpstr>
      <vt:lpstr>Slayt 16</vt:lpstr>
      <vt:lpstr>Slayt 17</vt:lpstr>
      <vt:lpstr>Slayt 18</vt:lpstr>
      <vt:lpstr>Slayt 19</vt:lpstr>
      <vt:lpstr>Slayt 20</vt:lpstr>
      <vt:lpstr>Slayt 21</vt:lpstr>
      <vt:lpstr>Slayt 22</vt:lpstr>
      <vt:lpstr>Hak Sahipleri ve Uygun Kullanıcılar</vt:lpstr>
      <vt:lpstr>Korumadan Faydalanabilmek İçin Gerekli Koşullar</vt:lpstr>
      <vt:lpstr>Coğrafi İşaretlerin Başkaları Tarafından Kullanılmasına Karşı Koruma</vt:lpstr>
      <vt:lpstr>Slayt 26</vt:lpstr>
      <vt:lpstr>Slayt 27</vt:lpstr>
      <vt:lpstr>Slayt 28</vt:lpstr>
      <vt:lpstr>Slayt 29</vt:lpstr>
      <vt:lpstr>Slayt 30</vt:lpstr>
      <vt:lpstr>Slayt 31</vt:lpstr>
      <vt:lpstr>Slayt 32</vt:lpstr>
      <vt:lpstr>Slayt 33</vt:lpstr>
      <vt:lpstr>Slayt 34</vt:lpstr>
      <vt:lpstr>Slayt 35</vt:lpstr>
      <vt:lpstr>Slayt 36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Coğrafi İşaret Uygulamaları</dc:title>
  <dc:creator>Kullanıcı123</dc:creator>
  <cp:lastModifiedBy>Kullanıcı123</cp:lastModifiedBy>
  <cp:revision>4</cp:revision>
  <dcterms:created xsi:type="dcterms:W3CDTF">2017-09-19T08:20:37Z</dcterms:created>
  <dcterms:modified xsi:type="dcterms:W3CDTF">2017-09-21T13:47:32Z</dcterms:modified>
</cp:coreProperties>
</file>