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88" r:id="rId4"/>
    <p:sldId id="310" r:id="rId5"/>
    <p:sldId id="311" r:id="rId6"/>
    <p:sldId id="312" r:id="rId7"/>
    <p:sldId id="313" r:id="rId8"/>
    <p:sldId id="314" r:id="rId9"/>
    <p:sldId id="315" r:id="rId10"/>
    <p:sldId id="316" r:id="rId11"/>
    <p:sldId id="317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16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07B4D-38AE-421B-9CB3-5152FB871987}" type="datetimeFigureOut">
              <a:rPr lang="tr-TR" smtClean="0"/>
              <a:t>16.05.2020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0F169-DB4D-4BBA-9C5B-FA97F85424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150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07B4D-38AE-421B-9CB3-5152FB871987}" type="datetimeFigureOut">
              <a:rPr lang="tr-TR" smtClean="0"/>
              <a:t>16.05.2020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0F169-DB4D-4BBA-9C5B-FA97F85424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92402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07B4D-38AE-421B-9CB3-5152FB871987}" type="datetimeFigureOut">
              <a:rPr lang="tr-TR" smtClean="0"/>
              <a:t>16.05.2020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0F169-DB4D-4BBA-9C5B-FA97F85424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7479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07B4D-38AE-421B-9CB3-5152FB871987}" type="datetimeFigureOut">
              <a:rPr lang="tr-TR" smtClean="0"/>
              <a:t>16.05.2020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0F169-DB4D-4BBA-9C5B-FA97F85424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73473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07B4D-38AE-421B-9CB3-5152FB871987}" type="datetimeFigureOut">
              <a:rPr lang="tr-TR" smtClean="0"/>
              <a:t>16.05.2020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0F169-DB4D-4BBA-9C5B-FA97F85424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09276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07B4D-38AE-421B-9CB3-5152FB871987}" type="datetimeFigureOut">
              <a:rPr lang="tr-TR" smtClean="0"/>
              <a:t>16.05.2020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0F169-DB4D-4BBA-9C5B-FA97F85424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79565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07B4D-38AE-421B-9CB3-5152FB871987}" type="datetimeFigureOut">
              <a:rPr lang="tr-TR" smtClean="0"/>
              <a:t>16.05.2020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0F169-DB4D-4BBA-9C5B-FA97F85424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1638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07B4D-38AE-421B-9CB3-5152FB871987}" type="datetimeFigureOut">
              <a:rPr lang="tr-TR" smtClean="0"/>
              <a:t>16.05.2020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0F169-DB4D-4BBA-9C5B-FA97F85424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2503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07B4D-38AE-421B-9CB3-5152FB871987}" type="datetimeFigureOut">
              <a:rPr lang="tr-TR" smtClean="0"/>
              <a:t>16.05.2020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0F169-DB4D-4BBA-9C5B-FA97F85424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6719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07B4D-38AE-421B-9CB3-5152FB871987}" type="datetimeFigureOut">
              <a:rPr lang="tr-TR" smtClean="0"/>
              <a:t>16.05.2020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0F169-DB4D-4BBA-9C5B-FA97F85424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47395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07B4D-38AE-421B-9CB3-5152FB871987}" type="datetimeFigureOut">
              <a:rPr lang="tr-TR" smtClean="0"/>
              <a:t>16.05.2020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0F169-DB4D-4BBA-9C5B-FA97F85424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7390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807B4D-38AE-421B-9CB3-5152FB871987}" type="datetimeFigureOut">
              <a:rPr lang="tr-TR" smtClean="0"/>
              <a:t>16.05.2020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90F169-DB4D-4BBA-9C5B-FA97F85424B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6592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/>
          <p:cNvSpPr txBox="1"/>
          <p:nvPr/>
        </p:nvSpPr>
        <p:spPr>
          <a:xfrm>
            <a:off x="693683" y="5288222"/>
            <a:ext cx="108151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r-TR" sz="4800" b="1" dirty="0" smtClean="0">
                <a:solidFill>
                  <a:srgbClr val="FF0000"/>
                </a:solidFill>
                <a:latin typeface="Garamond" panose="02020404030301010803" pitchFamily="18" charset="0"/>
              </a:rPr>
              <a:t>Radyasyon ile Sterilizasyon</a:t>
            </a:r>
            <a:endParaRPr lang="tr-TR" sz="4800" b="1" dirty="0">
              <a:solidFill>
                <a:srgbClr val="FF0000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8607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32" y="-297"/>
            <a:ext cx="908383" cy="6858594"/>
          </a:xfrm>
          <a:prstGeom prst="rect">
            <a:avLst/>
          </a:prstGeom>
        </p:spPr>
      </p:pic>
      <p:sp>
        <p:nvSpPr>
          <p:cNvPr id="2" name="Metin kutusu 1"/>
          <p:cNvSpPr txBox="1"/>
          <p:nvPr/>
        </p:nvSpPr>
        <p:spPr>
          <a:xfrm>
            <a:off x="1262743" y="217717"/>
            <a:ext cx="10261600" cy="584775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Radyasyon ile Yapılan Sterilizasyon</a:t>
            </a:r>
            <a:endParaRPr kumimoji="0" lang="tr-TR" sz="32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Garamond" panose="02020404030301010803" pitchFamily="18" charset="0"/>
              <a:ea typeface="+mn-ea"/>
              <a:cs typeface="+mn-cs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1262743" y="2690336"/>
            <a:ext cx="102616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tr-T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UV; havanın, suyun ve ambalaj kâğıtları gibi düzgün yüzeylerin dezenfeksiyonunda kullanılmaktadır. 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tr-T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Kullanım alanı, </a:t>
            </a:r>
            <a:r>
              <a:rPr kumimoji="0" lang="tr-TR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penetrasyon</a:t>
            </a:r>
            <a:r>
              <a:rPr kumimoji="0" lang="tr-T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 gücünün zayıflığı nedeniyle mutlak sterilize sağlayamaması dolayısıyla oldukça sınırlıdır. 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tr-T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Havadaki ve/veya UV lambası üzerindeki tozlar dahi mikroorganizmaları </a:t>
            </a:r>
            <a:r>
              <a:rPr kumimoji="0" lang="tr-TR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UV'den</a:t>
            </a:r>
            <a:r>
              <a:rPr kumimoji="0" lang="tr-T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 koruyabilirler. Benzer şekilde bir mikroorganizma kolonisinde yüzeyin altındaki hücreler </a:t>
            </a:r>
            <a:r>
              <a:rPr kumimoji="0" lang="tr-TR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UV'den</a:t>
            </a:r>
            <a:r>
              <a:rPr kumimoji="0" lang="tr-T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 fazlaca etkilenmezler, merkezdekiler ise önemli ölçüde korunur</a:t>
            </a:r>
            <a:endParaRPr kumimoji="0" lang="tr-TR" sz="1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Garamond" panose="02020404030301010803" pitchFamily="18" charset="0"/>
              <a:ea typeface="+mn-ea"/>
              <a:cs typeface="+mn-cs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262742" y="965591"/>
            <a:ext cx="102616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İyonize Olmayan Radyasyonla Sterilizasyon</a:t>
            </a:r>
            <a:endParaRPr kumimoji="0" lang="tr-TR" sz="24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Garamond" panose="02020404030301010803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80364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32" y="-297"/>
            <a:ext cx="908383" cy="6858594"/>
          </a:xfrm>
          <a:prstGeom prst="rect">
            <a:avLst/>
          </a:prstGeom>
        </p:spPr>
      </p:pic>
      <p:sp>
        <p:nvSpPr>
          <p:cNvPr id="2" name="Metin kutusu 1"/>
          <p:cNvSpPr txBox="1"/>
          <p:nvPr/>
        </p:nvSpPr>
        <p:spPr>
          <a:xfrm>
            <a:off x="1262743" y="217717"/>
            <a:ext cx="10261600" cy="584775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Radyasyon ile Yapılan Sterilizasyon</a:t>
            </a:r>
            <a:endParaRPr kumimoji="0" lang="tr-TR" sz="32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Garamond" panose="02020404030301010803" pitchFamily="18" charset="0"/>
              <a:ea typeface="+mn-ea"/>
              <a:cs typeface="+mn-cs"/>
            </a:endParaRPr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8170" y="1792868"/>
            <a:ext cx="9390744" cy="4056038"/>
          </a:xfrm>
          <a:prstGeom prst="rect">
            <a:avLst/>
          </a:prstGeom>
        </p:spPr>
      </p:pic>
      <p:sp>
        <p:nvSpPr>
          <p:cNvPr id="10" name="Dikdörtgen 9"/>
          <p:cNvSpPr/>
          <p:nvPr/>
        </p:nvSpPr>
        <p:spPr>
          <a:xfrm>
            <a:off x="1262742" y="965591"/>
            <a:ext cx="102616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İyonize Olmayan Radyasyonla Sterilizasyon</a:t>
            </a:r>
            <a:endParaRPr kumimoji="0" lang="tr-TR" sz="24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Garamond" panose="02020404030301010803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82529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32" y="-297"/>
            <a:ext cx="908383" cy="6858594"/>
          </a:xfrm>
          <a:prstGeom prst="rect">
            <a:avLst/>
          </a:prstGeom>
        </p:spPr>
      </p:pic>
      <p:sp>
        <p:nvSpPr>
          <p:cNvPr id="7" name="Dikdörtgen 6"/>
          <p:cNvSpPr/>
          <p:nvPr/>
        </p:nvSpPr>
        <p:spPr>
          <a:xfrm>
            <a:off x="1262743" y="2274838"/>
            <a:ext cx="1027611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b="1" dirty="0">
                <a:solidFill>
                  <a:srgbClr val="C00000"/>
                </a:solidFill>
                <a:latin typeface="Garamond" panose="02020404030301010803" pitchFamily="18" charset="0"/>
              </a:rPr>
              <a:t>Sterilizasyon:</a:t>
            </a:r>
            <a:r>
              <a:rPr lang="tr-TR" sz="2400" b="1" dirty="0">
                <a:solidFill>
                  <a:srgbClr val="002060"/>
                </a:solidFill>
                <a:latin typeface="Garamond" panose="02020404030301010803" pitchFamily="18" charset="0"/>
              </a:rPr>
              <a:t> Bir obje veya materyal üzerinde bulunan canlı mikroorganizmaların (</a:t>
            </a:r>
            <a:r>
              <a:rPr lang="tr-TR" sz="2400" b="1" dirty="0" smtClean="0">
                <a:solidFill>
                  <a:schemeClr val="accent4">
                    <a:lumMod val="50000"/>
                  </a:schemeClr>
                </a:solidFill>
                <a:latin typeface="Garamond" panose="02020404030301010803" pitchFamily="18" charset="0"/>
              </a:rPr>
              <a:t>Virüsler, </a:t>
            </a:r>
            <a:r>
              <a:rPr lang="tr-TR" sz="2400" b="1" dirty="0" err="1" smtClean="0">
                <a:solidFill>
                  <a:schemeClr val="accent4">
                    <a:lumMod val="50000"/>
                  </a:schemeClr>
                </a:solidFill>
                <a:latin typeface="Garamond" panose="02020404030301010803" pitchFamily="18" charset="0"/>
              </a:rPr>
              <a:t>Virionlar</a:t>
            </a:r>
            <a:r>
              <a:rPr lang="tr-TR" sz="2400" b="1" dirty="0">
                <a:solidFill>
                  <a:schemeClr val="accent4">
                    <a:lumMod val="50000"/>
                  </a:schemeClr>
                </a:solidFill>
                <a:latin typeface="Garamond" panose="02020404030301010803" pitchFamily="18" charset="0"/>
              </a:rPr>
              <a:t>, </a:t>
            </a:r>
            <a:r>
              <a:rPr lang="tr-TR" sz="2400" b="1" dirty="0" err="1">
                <a:solidFill>
                  <a:schemeClr val="accent4">
                    <a:lumMod val="50000"/>
                  </a:schemeClr>
                </a:solidFill>
                <a:latin typeface="Garamond" panose="02020404030301010803" pitchFamily="18" charset="0"/>
              </a:rPr>
              <a:t>Viroidler</a:t>
            </a:r>
            <a:r>
              <a:rPr lang="tr-TR" sz="2400" b="1" dirty="0">
                <a:solidFill>
                  <a:schemeClr val="accent4">
                    <a:lumMod val="50000"/>
                  </a:schemeClr>
                </a:solidFill>
                <a:latin typeface="Garamond" panose="02020404030301010803" pitchFamily="18" charset="0"/>
              </a:rPr>
              <a:t>, </a:t>
            </a:r>
            <a:r>
              <a:rPr lang="tr-TR" sz="2400" b="1" dirty="0" err="1">
                <a:solidFill>
                  <a:schemeClr val="accent4">
                    <a:lumMod val="50000"/>
                  </a:schemeClr>
                </a:solidFill>
                <a:latin typeface="Garamond" panose="02020404030301010803" pitchFamily="18" charset="0"/>
              </a:rPr>
              <a:t>Prionlar</a:t>
            </a:r>
            <a:r>
              <a:rPr lang="tr-TR" sz="2400" b="1" dirty="0">
                <a:solidFill>
                  <a:schemeClr val="accent4">
                    <a:lumMod val="50000"/>
                  </a:schemeClr>
                </a:solidFill>
                <a:latin typeface="Garamond" panose="02020404030301010803" pitchFamily="18" charset="0"/>
              </a:rPr>
              <a:t> dahil</a:t>
            </a:r>
            <a:r>
              <a:rPr lang="tr-TR" sz="2400" b="1" dirty="0">
                <a:solidFill>
                  <a:srgbClr val="002060"/>
                </a:solidFill>
                <a:latin typeface="Garamond" panose="02020404030301010803" pitchFamily="18" charset="0"/>
              </a:rPr>
              <a:t>) bütün formlarının </a:t>
            </a:r>
            <a:r>
              <a:rPr lang="tr-TR" sz="2400" b="1" dirty="0" err="1">
                <a:solidFill>
                  <a:srgbClr val="00B050"/>
                </a:solidFill>
                <a:latin typeface="Garamond" panose="02020404030301010803" pitchFamily="18" charset="0"/>
              </a:rPr>
              <a:t>vejetatif</a:t>
            </a:r>
            <a:r>
              <a:rPr lang="tr-TR" sz="2400" b="1" dirty="0">
                <a:solidFill>
                  <a:srgbClr val="002060"/>
                </a:solidFill>
                <a:latin typeface="Garamond" panose="02020404030301010803" pitchFamily="18" charset="0"/>
              </a:rPr>
              <a:t> ve </a:t>
            </a:r>
            <a:r>
              <a:rPr lang="tr-TR" sz="2400" b="1" dirty="0" err="1">
                <a:solidFill>
                  <a:srgbClr val="00B050"/>
                </a:solidFill>
                <a:latin typeface="Garamond" panose="02020404030301010803" pitchFamily="18" charset="0"/>
              </a:rPr>
              <a:t>generatif</a:t>
            </a:r>
            <a:r>
              <a:rPr lang="tr-TR" sz="2400" b="1" dirty="0">
                <a:solidFill>
                  <a:srgbClr val="002060"/>
                </a:solidFill>
                <a:latin typeface="Garamond" panose="02020404030301010803" pitchFamily="18" charset="0"/>
              </a:rPr>
              <a:t> yapılarının (</a:t>
            </a:r>
            <a:r>
              <a:rPr lang="tr-TR" sz="2400" b="1" dirty="0" err="1" smtClean="0">
                <a:solidFill>
                  <a:srgbClr val="00B050"/>
                </a:solidFill>
                <a:latin typeface="Garamond" panose="02020404030301010803" pitchFamily="18" charset="0"/>
              </a:rPr>
              <a:t>endosporlar</a:t>
            </a:r>
            <a:r>
              <a:rPr lang="tr-TR" sz="2400" b="1" dirty="0" smtClean="0">
                <a:solidFill>
                  <a:srgbClr val="00B050"/>
                </a:solidFill>
                <a:latin typeface="Garamond" panose="02020404030301010803" pitchFamily="18" charset="0"/>
              </a:rPr>
              <a:t> dahil</a:t>
            </a:r>
            <a:r>
              <a:rPr lang="tr-TR" sz="2400" b="1" dirty="0">
                <a:solidFill>
                  <a:srgbClr val="002060"/>
                </a:solidFill>
                <a:latin typeface="Garamond" panose="02020404030301010803" pitchFamily="18" charset="0"/>
              </a:rPr>
              <a:t>) öldürülerek yok edilmesi </a:t>
            </a:r>
            <a:r>
              <a:rPr lang="tr-TR" sz="2400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işlemidir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2400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	</a:t>
            </a:r>
            <a:r>
              <a:rPr lang="tr-TR" sz="2400" b="1" dirty="0" smtClean="0">
                <a:solidFill>
                  <a:schemeClr val="accent4">
                    <a:lumMod val="50000"/>
                  </a:schemeClr>
                </a:solidFill>
                <a:latin typeface="Garamond" panose="02020404030301010803" pitchFamily="18" charset="0"/>
              </a:rPr>
              <a:t>Mutlaktır</a:t>
            </a:r>
            <a:r>
              <a:rPr lang="tr-TR" sz="2400" b="1" dirty="0">
                <a:solidFill>
                  <a:schemeClr val="accent4">
                    <a:lumMod val="50000"/>
                  </a:schemeClr>
                </a:solidFill>
                <a:latin typeface="Garamond" panose="02020404030301010803" pitchFamily="18" charset="0"/>
              </a:rPr>
              <a:t>, kesindir </a:t>
            </a:r>
            <a:endParaRPr lang="tr-TR" sz="2400" b="1" dirty="0" smtClean="0">
              <a:solidFill>
                <a:schemeClr val="accent4">
                  <a:lumMod val="50000"/>
                </a:schemeClr>
              </a:solidFill>
              <a:latin typeface="Garamond" panose="02020404030301010803" pitchFamily="18" charset="0"/>
            </a:endParaRP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tr-TR" sz="2400" b="1" dirty="0" smtClean="0">
                <a:solidFill>
                  <a:srgbClr val="002060"/>
                </a:solidFill>
                <a:latin typeface="Garamond" panose="02020404030301010803" pitchFamily="18" charset="0"/>
              </a:rPr>
              <a:t>	</a:t>
            </a:r>
            <a:r>
              <a:rPr lang="tr-TR" sz="2400" b="1" dirty="0" smtClean="0">
                <a:solidFill>
                  <a:schemeClr val="accent4">
                    <a:lumMod val="50000"/>
                  </a:schemeClr>
                </a:solidFill>
                <a:latin typeface="Garamond" panose="02020404030301010803" pitchFamily="18" charset="0"/>
              </a:rPr>
              <a:t>Derecesi yoktur</a:t>
            </a:r>
            <a:endParaRPr lang="tr-TR" sz="2400" b="1" dirty="0">
              <a:solidFill>
                <a:schemeClr val="accent4">
                  <a:lumMod val="50000"/>
                </a:schemeClr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8722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32" y="-297"/>
            <a:ext cx="908383" cy="6858594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2744" y="1347035"/>
            <a:ext cx="10072914" cy="4163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246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32" y="-297"/>
            <a:ext cx="908383" cy="6858594"/>
          </a:xfrm>
          <a:prstGeom prst="rect">
            <a:avLst/>
          </a:prstGeom>
        </p:spPr>
      </p:pic>
      <p:sp>
        <p:nvSpPr>
          <p:cNvPr id="2" name="Metin kutusu 1"/>
          <p:cNvSpPr txBox="1"/>
          <p:nvPr/>
        </p:nvSpPr>
        <p:spPr>
          <a:xfrm>
            <a:off x="1262743" y="217717"/>
            <a:ext cx="10261600" cy="584775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Radyasyon ile Yapılan Sterilizasyon</a:t>
            </a:r>
            <a:endParaRPr kumimoji="0" lang="tr-TR" sz="32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Garamond" panose="02020404030301010803" pitchFamily="18" charset="0"/>
              <a:ea typeface="+mn-ea"/>
              <a:cs typeface="+mn-cs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1262743" y="2828835"/>
            <a:ext cx="1026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Isı ve diğer yöntemlerle sterilize edilemeyen tıbbi ürünler, genellikle ambalajlanmış gıdalar ve ortam sterilizasyonu için kullanılan sterilizasyon yöntemidir.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Garamond" panose="02020404030301010803" pitchFamily="18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Çevreye de etkili olduklarından önlemler gerektirir ve sınırlı alanlarda kullanılır</a:t>
            </a:r>
          </a:p>
        </p:txBody>
      </p:sp>
    </p:spTree>
    <p:extLst>
      <p:ext uri="{BB962C8B-B14F-4D97-AF65-F5344CB8AC3E}">
        <p14:creationId xmlns:p14="http://schemas.microsoft.com/office/powerpoint/2010/main" val="8463466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32" y="-297"/>
            <a:ext cx="908383" cy="6858594"/>
          </a:xfrm>
          <a:prstGeom prst="rect">
            <a:avLst/>
          </a:prstGeom>
        </p:spPr>
      </p:pic>
      <p:sp>
        <p:nvSpPr>
          <p:cNvPr id="2" name="Metin kutusu 1"/>
          <p:cNvSpPr txBox="1"/>
          <p:nvPr/>
        </p:nvSpPr>
        <p:spPr>
          <a:xfrm>
            <a:off x="1262743" y="217717"/>
            <a:ext cx="10261600" cy="584775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Radyasyon ile Yapılan Sterilizasyon</a:t>
            </a:r>
            <a:endParaRPr kumimoji="0" lang="tr-TR" sz="32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Garamond" panose="02020404030301010803" pitchFamily="18" charset="0"/>
              <a:ea typeface="+mn-ea"/>
              <a:cs typeface="+mn-cs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1262743" y="2828835"/>
            <a:ext cx="10261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Radyasyonun; dalga-boyu, yoğunluk ve süreye bağlı olarak hücreler üzerine çeşitli etkileri vardır. Mikroorganizmalar üzerine etkili 2 tip radyasyon vardır: 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tr-T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	iyonize  radyasyon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tr-T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	iyonize olmayan radyasyon</a:t>
            </a:r>
            <a:endParaRPr kumimoji="0" lang="tr-TR" sz="1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Garamond" panose="02020404030301010803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74720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32" y="-297"/>
            <a:ext cx="908383" cy="6858594"/>
          </a:xfrm>
          <a:prstGeom prst="rect">
            <a:avLst/>
          </a:prstGeom>
        </p:spPr>
      </p:pic>
      <p:sp>
        <p:nvSpPr>
          <p:cNvPr id="2" name="Metin kutusu 1"/>
          <p:cNvSpPr txBox="1"/>
          <p:nvPr/>
        </p:nvSpPr>
        <p:spPr>
          <a:xfrm>
            <a:off x="1262743" y="217717"/>
            <a:ext cx="10261600" cy="584775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Radyasyon ile Yapılan Sterilizasyon</a:t>
            </a:r>
            <a:endParaRPr kumimoji="0" lang="tr-TR" sz="32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Garamond" panose="02020404030301010803" pitchFamily="18" charset="0"/>
              <a:ea typeface="+mn-ea"/>
              <a:cs typeface="+mn-cs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1262742" y="965591"/>
            <a:ext cx="102616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İyonize Edici Radyasyonla Sterilizasyon</a:t>
            </a:r>
            <a:endParaRPr kumimoji="0" lang="tr-TR" sz="24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Garamond" panose="02020404030301010803" pitchFamily="18" charset="0"/>
              <a:ea typeface="+mn-ea"/>
              <a:cs typeface="+mn-cs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262741" y="2967335"/>
            <a:ext cx="1026160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Gama ışınları,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yüksek enerjili elektronlar (e-</a:t>
            </a:r>
            <a:r>
              <a:rPr kumimoji="0" lang="tr-TR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beam</a:t>
            </a:r>
            <a:r>
              <a:rPr kumimoji="0" lang="tr-T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) ve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X ışınları bu gruba girer</a:t>
            </a:r>
            <a:endParaRPr kumimoji="0" lang="tr-TR" sz="1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Garamond" panose="02020404030301010803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36913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32" y="-297"/>
            <a:ext cx="908383" cy="6858594"/>
          </a:xfrm>
          <a:prstGeom prst="rect">
            <a:avLst/>
          </a:prstGeom>
        </p:spPr>
      </p:pic>
      <p:sp>
        <p:nvSpPr>
          <p:cNvPr id="2" name="Metin kutusu 1"/>
          <p:cNvSpPr txBox="1"/>
          <p:nvPr/>
        </p:nvSpPr>
        <p:spPr>
          <a:xfrm>
            <a:off x="1262743" y="217717"/>
            <a:ext cx="10261600" cy="584775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Radyasyon ile Yapılan Sterilizasyon</a:t>
            </a:r>
            <a:endParaRPr kumimoji="0" lang="tr-TR" sz="32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Garamond" panose="02020404030301010803" pitchFamily="18" charset="0"/>
              <a:ea typeface="+mn-ea"/>
              <a:cs typeface="+mn-cs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1262742" y="965591"/>
            <a:ext cx="102616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İyonize Edici Radyasyonla Sterilizasyon</a:t>
            </a:r>
            <a:endParaRPr kumimoji="0" lang="tr-TR" sz="24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Garamond" panose="02020404030301010803" pitchFamily="18" charset="0"/>
              <a:ea typeface="+mn-ea"/>
              <a:cs typeface="+mn-cs"/>
            </a:endParaRP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2742" y="1590355"/>
            <a:ext cx="10261601" cy="4791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1265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32" y="-297"/>
            <a:ext cx="908383" cy="6858594"/>
          </a:xfrm>
          <a:prstGeom prst="rect">
            <a:avLst/>
          </a:prstGeom>
        </p:spPr>
      </p:pic>
      <p:sp>
        <p:nvSpPr>
          <p:cNvPr id="2" name="Metin kutusu 1"/>
          <p:cNvSpPr txBox="1"/>
          <p:nvPr/>
        </p:nvSpPr>
        <p:spPr>
          <a:xfrm>
            <a:off x="1262743" y="217717"/>
            <a:ext cx="10261600" cy="584775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Radyasyon ile Yapılan Sterilizasyon</a:t>
            </a:r>
            <a:endParaRPr kumimoji="0" lang="tr-TR" sz="32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Garamond" panose="02020404030301010803" pitchFamily="18" charset="0"/>
              <a:ea typeface="+mn-ea"/>
              <a:cs typeface="+mn-cs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262742" y="965591"/>
            <a:ext cx="102616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İyonize Edici Radyasyonla Sterilizasyon</a:t>
            </a:r>
            <a:endParaRPr kumimoji="0" lang="tr-TR" sz="24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Garamond" panose="02020404030301010803" pitchFamily="18" charset="0"/>
              <a:ea typeface="+mn-ea"/>
              <a:cs typeface="+mn-cs"/>
            </a:endParaRP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2741" y="1590355"/>
            <a:ext cx="10261602" cy="4627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2036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32" y="-297"/>
            <a:ext cx="908383" cy="6858594"/>
          </a:xfrm>
          <a:prstGeom prst="rect">
            <a:avLst/>
          </a:prstGeom>
        </p:spPr>
      </p:pic>
      <p:sp>
        <p:nvSpPr>
          <p:cNvPr id="2" name="Metin kutusu 1"/>
          <p:cNvSpPr txBox="1"/>
          <p:nvPr/>
        </p:nvSpPr>
        <p:spPr>
          <a:xfrm>
            <a:off x="1262743" y="217717"/>
            <a:ext cx="10261600" cy="584775"/>
          </a:xfrm>
          <a:prstGeom prst="rect">
            <a:avLst/>
          </a:prstGeom>
          <a:noFill/>
          <a:ln w="38100"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Radyasyon ile Yapılan Sterilizasyon</a:t>
            </a:r>
            <a:endParaRPr kumimoji="0" lang="tr-TR" sz="32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Garamond" panose="02020404030301010803" pitchFamily="18" charset="0"/>
              <a:ea typeface="+mn-ea"/>
              <a:cs typeface="+mn-cs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1262742" y="965591"/>
            <a:ext cx="102616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İyonize Olmayan Radyasyonla Sterilizasyon</a:t>
            </a:r>
            <a:endParaRPr kumimoji="0" lang="tr-TR" sz="24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/>
              <a:uLnTx/>
              <a:uFillTx/>
              <a:latin typeface="Garamond" panose="02020404030301010803" pitchFamily="18" charset="0"/>
              <a:ea typeface="+mn-ea"/>
              <a:cs typeface="+mn-cs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1262742" y="2274838"/>
            <a:ext cx="1026160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Ultraviyole (UV) Işınlarının kullanımına dayanır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UV Işınları bilinenin aksine sterilizasyon amacıyla her hangi bir alet veya malzeme üzerinde etkili olmaz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Penetrasyon</a:t>
            </a:r>
            <a:r>
              <a:rPr kumimoji="0" lang="tr-T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 özelliği düşük olduğu için malzemelerden ziyade ameliyathane, laboratuvar, </a:t>
            </a:r>
            <a:r>
              <a:rPr kumimoji="0" lang="tr-TR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biyojgüvenlik</a:t>
            </a:r>
            <a:r>
              <a:rPr kumimoji="0" lang="tr-T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 kabinleri gibi alanların sterilizasyonunda kullanılmaz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Temas ettiği mikroorganizmaların DNA yapısında kırıklar meydana getirerek </a:t>
            </a:r>
            <a:r>
              <a:rPr kumimoji="0" lang="tr-TR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replikasyonunu</a:t>
            </a:r>
            <a:r>
              <a:rPr kumimoji="0" lang="tr-T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 </a:t>
            </a:r>
            <a:r>
              <a:rPr kumimoji="0" lang="tr-TR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inhibe</a:t>
            </a:r>
            <a:r>
              <a:rPr kumimoji="0" lang="tr-T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 eder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Onları mutasyona da uğratabilir (</a:t>
            </a:r>
            <a:r>
              <a:rPr kumimoji="0" lang="tr-TR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sterillize</a:t>
            </a:r>
            <a:r>
              <a:rPr kumimoji="0" lang="tr-T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 edelim derken </a:t>
            </a:r>
            <a:r>
              <a:rPr kumimoji="0" lang="tr-TR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mutant</a:t>
            </a:r>
            <a:r>
              <a:rPr kumimoji="0" lang="tr-TR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 tür ürete de biliriz).  </a:t>
            </a:r>
            <a:endParaRPr kumimoji="0" lang="tr-TR" sz="1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Garamond" panose="02020404030301010803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40590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520</TotalTime>
  <Words>281</Words>
  <Application>Microsoft Office PowerPoint</Application>
  <PresentationFormat>Geniş ekran</PresentationFormat>
  <Paragraphs>35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Garamond</vt:lpstr>
      <vt:lpstr>Wingdings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Dilruba Kılıç</dc:creator>
  <cp:lastModifiedBy>Dilruba Kılıç</cp:lastModifiedBy>
  <cp:revision>64</cp:revision>
  <dcterms:created xsi:type="dcterms:W3CDTF">2020-03-22T17:32:17Z</dcterms:created>
  <dcterms:modified xsi:type="dcterms:W3CDTF">2020-05-16T20:34:08Z</dcterms:modified>
</cp:coreProperties>
</file>