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7" r:id="rId2"/>
    <p:sldId id="351" r:id="rId3"/>
    <p:sldId id="347" r:id="rId4"/>
    <p:sldId id="348" r:id="rId5"/>
    <p:sldId id="352" r:id="rId6"/>
    <p:sldId id="353" r:id="rId7"/>
    <p:sldId id="354" r:id="rId8"/>
    <p:sldId id="355" r:id="rId9"/>
    <p:sldId id="356" r:id="rId10"/>
    <p:sldId id="357" r:id="rId11"/>
    <p:sldId id="343" r:id="rId12"/>
    <p:sldId id="344" r:id="rId13"/>
    <p:sldId id="345" r:id="rId14"/>
    <p:sldId id="325"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dirty="0" smtClean="0"/>
              <a:t>Doç. Dr. Tarık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a:t>
            </a:r>
            <a:r>
              <a:rPr lang="tr-TR" sz="2200" b="1" dirty="0" smtClean="0"/>
              <a:t>Sisteminde </a:t>
            </a:r>
            <a:r>
              <a:rPr lang="tr-TR" sz="2200" b="1" smtClean="0"/>
              <a:t>İstihdam </a:t>
            </a:r>
            <a:r>
              <a:rPr lang="tr-TR" sz="2200" b="1" smtClean="0"/>
              <a:t>Dersi </a:t>
            </a:r>
            <a:r>
              <a:rPr lang="tr-TR" sz="2200" b="1" dirty="0" smtClean="0"/>
              <a:t>Notları – </a:t>
            </a:r>
            <a:r>
              <a:rPr lang="tr-TR" sz="2200" b="1" dirty="0" smtClean="0"/>
              <a:t>9</a:t>
            </a:r>
            <a:endParaRPr lang="tr-TR" sz="2200" b="1" dirty="0"/>
          </a:p>
        </p:txBody>
      </p:sp>
    </p:spTree>
    <p:extLst>
      <p:ext uri="{BB962C8B-B14F-4D97-AF65-F5344CB8AC3E}">
        <p14:creationId xmlns:p14="http://schemas.microsoft.com/office/powerpoint/2010/main" val="2255006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err="1">
                <a:solidFill>
                  <a:srgbClr val="FF0000"/>
                </a:solidFill>
              </a:rPr>
              <a:t>Sözleşmesel</a:t>
            </a:r>
            <a:r>
              <a:rPr lang="tr-TR" dirty="0">
                <a:solidFill>
                  <a:srgbClr val="FF0000"/>
                </a:solidFill>
              </a:rPr>
              <a:t> çalışma ilişkisi sistemi</a:t>
            </a:r>
            <a:r>
              <a:rPr lang="tr-TR" dirty="0"/>
              <a:t>, bağımlı çalışanlardan işçi niteliği taşıyanlarla çalıştıran arasındaki ilişkileri düzenleyen  kurallar bütünüdür. Bu sistemin temel ilkesi sözleşme özgürlüğüdür. Sözleşme  özgürlüğü kavramı, tarafların “eşit” olmalarını ve sözleşmenin içeriğini  “özgürce” belirleyebilmelerini anlatır. Bu sistemde işçi ile işveren arasındaki çalışma ilişkisinin  düzenlenmesinde (ilişkinin kurulmasında, içeriğinin belirlenmesinde ve sona erdirilmesinde)tarafların “özgür” iradeleri temel ve en üstün kaynak olduğu kabul edilir.  </a:t>
            </a:r>
          </a:p>
          <a:p>
            <a:endParaRPr lang="tr-TR" dirty="0"/>
          </a:p>
        </p:txBody>
      </p:sp>
    </p:spTree>
    <p:extLst>
      <p:ext uri="{BB962C8B-B14F-4D97-AF65-F5344CB8AC3E}">
        <p14:creationId xmlns:p14="http://schemas.microsoft.com/office/powerpoint/2010/main" val="3920613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smtClean="0">
                <a:solidFill>
                  <a:srgbClr val="FF0000"/>
                </a:solidFill>
              </a:rPr>
              <a:t>Kamu alanında performans değerlendirme sistemine geçilmesi ne tür sonuçlar doğurabilir?</a:t>
            </a:r>
            <a:endParaRPr lang="tr-TR" sz="2000" dirty="0">
              <a:solidFill>
                <a:srgbClr val="FF0000"/>
              </a:solidFill>
            </a:endParaRPr>
          </a:p>
        </p:txBody>
      </p:sp>
      <p:sp>
        <p:nvSpPr>
          <p:cNvPr id="3" name="İçerik Yer Tutucusu 2"/>
          <p:cNvSpPr>
            <a:spLocks noGrp="1"/>
          </p:cNvSpPr>
          <p:nvPr>
            <p:ph sz="quarter" idx="1"/>
          </p:nvPr>
        </p:nvSpPr>
        <p:spPr/>
        <p:txBody>
          <a:bodyPr>
            <a:noAutofit/>
          </a:bodyPr>
          <a:lstStyle/>
          <a:p>
            <a:pPr marL="0" indent="0">
              <a:buNone/>
            </a:pPr>
            <a:r>
              <a:rPr lang="tr-TR" sz="2400" dirty="0">
                <a:solidFill>
                  <a:srgbClr val="FF0000"/>
                </a:solidFill>
              </a:rPr>
              <a:t> </a:t>
            </a:r>
            <a:r>
              <a:rPr lang="tr-TR" sz="2400" dirty="0" smtClean="0">
                <a:solidFill>
                  <a:srgbClr val="FF0000"/>
                </a:solidFill>
              </a:rPr>
              <a:t>   Aşağıda sıralananlar literatürde geçen bazı önermeler ya da yargılardır:</a:t>
            </a:r>
          </a:p>
          <a:p>
            <a:r>
              <a:rPr lang="tr-TR" sz="2400" dirty="0" smtClean="0"/>
              <a:t>Halkın </a:t>
            </a:r>
            <a:r>
              <a:rPr lang="tr-TR" sz="2400" dirty="0"/>
              <a:t>artan ve çeşitlenen ihtiyaçları karşısında kamunun bütçesi yetersiz kalır. Dolayısıyla daha az kaynakla daha fazla iş yapmayı mümkün kılmak üzere performans sistemine geçilmelidir. </a:t>
            </a:r>
            <a:r>
              <a:rPr lang="tr-TR" sz="2400" dirty="0" smtClean="0"/>
              <a:t>Sistem kamuda etkinliği/verimliliği, açıklığı ve </a:t>
            </a:r>
            <a:r>
              <a:rPr lang="tr-TR" sz="2400" dirty="0" err="1" smtClean="0"/>
              <a:t>hesapverebilirliği</a:t>
            </a:r>
            <a:r>
              <a:rPr lang="tr-TR" sz="2400" dirty="0" smtClean="0"/>
              <a:t> artırır. </a:t>
            </a:r>
          </a:p>
          <a:p>
            <a:r>
              <a:rPr lang="tr-TR" sz="2400" dirty="0" smtClean="0"/>
              <a:t>Sistem çalışanları çıktı odaklı olarak güdüler, hak eden hak ettiği ücret, kariyer ve statüyü elde eder. Böylece örgütsel adalet gerçekleşmiş olur.</a:t>
            </a:r>
          </a:p>
          <a:p>
            <a:endParaRPr lang="tr-TR" sz="2400" dirty="0" smtClean="0"/>
          </a:p>
        </p:txBody>
      </p:sp>
    </p:spTree>
    <p:extLst>
      <p:ext uri="{BB962C8B-B14F-4D97-AF65-F5344CB8AC3E}">
        <p14:creationId xmlns:p14="http://schemas.microsoft.com/office/powerpoint/2010/main" val="4238346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smtClean="0"/>
              <a:t>Uygulamadan kaynaklanan/teknik bazı sorunlar ortaya çıkabilir. Mesela sistem, oyun </a:t>
            </a:r>
            <a:r>
              <a:rPr lang="tr-TR" sz="2800" dirty="0"/>
              <a:t>oynamayı teşvik </a:t>
            </a:r>
            <a:r>
              <a:rPr lang="tr-TR" sz="2800" dirty="0" smtClean="0"/>
              <a:t>edebilir, </a:t>
            </a:r>
            <a:r>
              <a:rPr lang="tr-TR" sz="2800" dirty="0"/>
              <a:t>bürokrasiyi </a:t>
            </a:r>
            <a:r>
              <a:rPr lang="tr-TR" sz="2800" dirty="0" smtClean="0"/>
              <a:t>artırabilir, </a:t>
            </a:r>
            <a:r>
              <a:rPr lang="tr-TR" sz="2800" dirty="0"/>
              <a:t>yenilikleri </a:t>
            </a:r>
            <a:r>
              <a:rPr lang="tr-TR" sz="2800" dirty="0" smtClean="0"/>
              <a:t>engelleyebilir, böylece potansiyel </a:t>
            </a:r>
            <a:r>
              <a:rPr lang="tr-TR" sz="2800" dirty="0"/>
              <a:t>girdilerden elde edilecek avantajların önünü </a:t>
            </a:r>
            <a:r>
              <a:rPr lang="tr-TR" sz="2800" dirty="0" smtClean="0"/>
              <a:t>kesebilir.</a:t>
            </a:r>
            <a:endParaRPr lang="tr-TR" sz="2800" dirty="0"/>
          </a:p>
          <a:p>
            <a:pPr algn="just"/>
            <a:r>
              <a:rPr lang="tr-TR" sz="2800" dirty="0"/>
              <a:t>P</a:t>
            </a:r>
            <a:r>
              <a:rPr lang="tr-TR" sz="2800" dirty="0" smtClean="0"/>
              <a:t>erformans değerlendirme </a:t>
            </a:r>
            <a:r>
              <a:rPr lang="tr-TR" sz="2800" dirty="0"/>
              <a:t>bir </a:t>
            </a:r>
            <a:r>
              <a:rPr lang="tr-TR" sz="2800" dirty="0" err="1"/>
              <a:t>standartize</a:t>
            </a:r>
            <a:r>
              <a:rPr lang="tr-TR" sz="2800" dirty="0"/>
              <a:t> etme çabası olduğu için profesyonel bilginin göz ardı edilmesine neden </a:t>
            </a:r>
            <a:r>
              <a:rPr lang="tr-TR" sz="2800" dirty="0" smtClean="0"/>
              <a:t>olabilir. </a:t>
            </a:r>
          </a:p>
          <a:p>
            <a:pPr algn="just"/>
            <a:endParaRPr lang="tr-TR" dirty="0"/>
          </a:p>
        </p:txBody>
      </p:sp>
    </p:spTree>
    <p:extLst>
      <p:ext uri="{BB962C8B-B14F-4D97-AF65-F5344CB8AC3E}">
        <p14:creationId xmlns:p14="http://schemas.microsoft.com/office/powerpoint/2010/main" val="1532719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endParaRPr lang="tr-TR" sz="2400" dirty="0" smtClean="0"/>
          </a:p>
          <a:p>
            <a:pPr algn="just"/>
            <a:r>
              <a:rPr lang="tr-TR" sz="2400" dirty="0"/>
              <a:t>Performans değerlendirme sürecindeki rekabet bazı yıkıcı sonuçlara neden olabilir. Kişiler ve örgütler birbirlerinden bilgi saklayabilir ve daha önemlisi kolektif etkinliğe yabancılaşabilirler. Birbirleriyle rekabet eden çalışanlar arasında anlaşmazlıklar çıkabilir. Ekip çalışmasını gerektiren işlerde uyum, hız ve verimlilik zarar görebilir. </a:t>
            </a:r>
          </a:p>
          <a:p>
            <a:pPr algn="just"/>
            <a:r>
              <a:rPr lang="tr-TR" sz="2400" dirty="0" smtClean="0"/>
              <a:t>Sistemi kurmak ve işletmek çok zordur. Sistemden beklenen adil, rasyonel ve objektif niteliklerle belirlenmesidir. Özellikle </a:t>
            </a:r>
            <a:r>
              <a:rPr lang="tr-TR" sz="2400" dirty="0"/>
              <a:t>k</a:t>
            </a:r>
            <a:r>
              <a:rPr lang="tr-TR" sz="2400" dirty="0" smtClean="0"/>
              <a:t>amu </a:t>
            </a:r>
            <a:r>
              <a:rPr lang="tr-TR" sz="2400" dirty="0"/>
              <a:t>hizmetlerinde </a:t>
            </a:r>
            <a:r>
              <a:rPr lang="tr-TR" sz="2400" dirty="0" smtClean="0"/>
              <a:t>performansa dayalı ücretlendirmenin adil bir şekilde uygulanması zordur.</a:t>
            </a:r>
          </a:p>
        </p:txBody>
      </p:sp>
    </p:spTree>
    <p:extLst>
      <p:ext uri="{BB962C8B-B14F-4D97-AF65-F5344CB8AC3E}">
        <p14:creationId xmlns:p14="http://schemas.microsoft.com/office/powerpoint/2010/main" val="3168413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r>
              <a:rPr lang="tr-TR" dirty="0" smtClean="0"/>
              <a:t>«İdeal </a:t>
            </a:r>
            <a:r>
              <a:rPr lang="tr-TR" dirty="0"/>
              <a:t>bir memur, işleri, sevgi ve nefret gibi duygusallıktan uzak, bütünüyle </a:t>
            </a:r>
            <a:r>
              <a:rPr lang="tr-TR" dirty="0" smtClean="0"/>
              <a:t>gayri-şahsi </a:t>
            </a:r>
            <a:r>
              <a:rPr lang="tr-TR" dirty="0"/>
              <a:t>biçimsel kurallara göre yürütür. Bürokraside memurların vatandaşlara karşı davranışı, kişisel düşüncelere değil, rasyonel bir yönetim anlayışına </a:t>
            </a:r>
            <a:r>
              <a:rPr lang="tr-TR" dirty="0" smtClean="0"/>
              <a:t>dayanır.»</a:t>
            </a:r>
          </a:p>
          <a:p>
            <a:pPr marL="0" indent="0">
              <a:buNone/>
            </a:pPr>
            <a:r>
              <a:rPr lang="tr-TR" dirty="0" smtClean="0"/>
              <a:t>                                                                             </a:t>
            </a:r>
            <a:r>
              <a:rPr lang="tr-TR" dirty="0" err="1" smtClean="0"/>
              <a:t>Max</a:t>
            </a:r>
            <a:r>
              <a:rPr lang="tr-TR" dirty="0" smtClean="0"/>
              <a:t> </a:t>
            </a:r>
            <a:r>
              <a:rPr lang="tr-TR" dirty="0" err="1" smtClean="0"/>
              <a:t>Weber</a:t>
            </a:r>
            <a:endParaRPr lang="tr-TR" dirty="0"/>
          </a:p>
        </p:txBody>
      </p:sp>
    </p:spTree>
    <p:extLst>
      <p:ext uri="{BB962C8B-B14F-4D97-AF65-F5344CB8AC3E}">
        <p14:creationId xmlns:p14="http://schemas.microsoft.com/office/powerpoint/2010/main" val="1561681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lgn="just">
              <a:buNone/>
            </a:pPr>
            <a:endParaRPr lang="tr-TR" dirty="0">
              <a:solidFill>
                <a:srgbClr val="FF0000"/>
              </a:solidFill>
            </a:endParaRPr>
          </a:p>
          <a:p>
            <a:pPr algn="just"/>
            <a:r>
              <a:rPr lang="tr-TR" dirty="0" err="1" smtClean="0"/>
              <a:t>Weber’in</a:t>
            </a:r>
            <a:r>
              <a:rPr lang="tr-TR" dirty="0" smtClean="0"/>
              <a:t> </a:t>
            </a:r>
            <a:r>
              <a:rPr lang="tr-TR" dirty="0"/>
              <a:t>(1864-1920</a:t>
            </a:r>
            <a:r>
              <a:rPr lang="tr-TR" dirty="0" smtClean="0"/>
              <a:t>) </a:t>
            </a:r>
            <a:r>
              <a:rPr lang="tr-TR" dirty="0"/>
              <a:t>çalışmalarının büyük bölümü, modern kapitalizmin </a:t>
            </a:r>
            <a:r>
              <a:rPr lang="tr-TR" dirty="0" smtClean="0"/>
              <a:t>gelişmesine </a:t>
            </a:r>
            <a:r>
              <a:rPr lang="tr-TR" dirty="0"/>
              <a:t>ve modern toplumun daha önceki toplumsal örgütlenme biçimlerinden hangi bakımlardan farklı </a:t>
            </a:r>
            <a:r>
              <a:rPr lang="tr-TR" dirty="0" smtClean="0"/>
              <a:t>olduğuna yöneliktir. </a:t>
            </a:r>
          </a:p>
          <a:p>
            <a:pPr algn="just"/>
            <a:r>
              <a:rPr lang="tr-TR" dirty="0" err="1"/>
              <a:t>Weber</a:t>
            </a:r>
            <a:r>
              <a:rPr lang="tr-TR" dirty="0"/>
              <a:t>, insanların geleneksel inanç ve değerlerden uzaklaştıklarını, etkinliği ve </a:t>
            </a:r>
            <a:r>
              <a:rPr lang="tr-TR" dirty="0" err="1" smtClean="0"/>
              <a:t>araçsalcı</a:t>
            </a:r>
            <a:r>
              <a:rPr lang="tr-TR" dirty="0" smtClean="0"/>
              <a:t> </a:t>
            </a:r>
            <a:r>
              <a:rPr lang="tr-TR" dirty="0" err="1" smtClean="0"/>
              <a:t>ussallaştırmayı</a:t>
            </a:r>
            <a:r>
              <a:rPr lang="tr-TR" dirty="0" smtClean="0"/>
              <a:t> merkeze alan yeni bir toplumsal tarzın giderek egemen hale geldiğini söyler. </a:t>
            </a:r>
          </a:p>
        </p:txBody>
      </p:sp>
    </p:spTree>
    <p:extLst>
      <p:ext uri="{BB962C8B-B14F-4D97-AF65-F5344CB8AC3E}">
        <p14:creationId xmlns:p14="http://schemas.microsoft.com/office/powerpoint/2010/main" val="911855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20000"/>
          </a:bodyPr>
          <a:lstStyle/>
          <a:p>
            <a:endParaRPr lang="tr-TR" dirty="0" smtClean="0"/>
          </a:p>
          <a:p>
            <a:pPr algn="just"/>
            <a:r>
              <a:rPr lang="tr-TR" dirty="0" smtClean="0"/>
              <a:t>Çok </a:t>
            </a:r>
            <a:r>
              <a:rPr lang="tr-TR" dirty="0"/>
              <a:t>sayıda insanın etkin bir biçimde organize edilmesinin yolu olan bürokrasi, ekonomik ve politik gelişme ile birlikte </a:t>
            </a:r>
            <a:r>
              <a:rPr lang="tr-TR" dirty="0" smtClean="0"/>
              <a:t>büyümektedir.</a:t>
            </a:r>
          </a:p>
          <a:p>
            <a:pPr algn="just"/>
            <a:r>
              <a:rPr lang="tr-TR" dirty="0" err="1"/>
              <a:t>Weber’e</a:t>
            </a:r>
            <a:r>
              <a:rPr lang="tr-TR" dirty="0"/>
              <a:t> göre üç otorite tipi vardır: </a:t>
            </a:r>
            <a:r>
              <a:rPr lang="tr-TR" dirty="0" smtClean="0"/>
              <a:t>Ussal, </a:t>
            </a:r>
            <a:r>
              <a:rPr lang="tr-TR" dirty="0"/>
              <a:t>geleneksel ve karizmatik.</a:t>
            </a:r>
          </a:p>
          <a:p>
            <a:pPr algn="just"/>
            <a:r>
              <a:rPr lang="tr-TR" dirty="0" smtClean="0"/>
              <a:t>Ussal </a:t>
            </a:r>
            <a:r>
              <a:rPr lang="tr-TR" dirty="0"/>
              <a:t>otorite, emirlerin ve egemenliği kullananların meşru olduğu inancı üzerine kuruludur. Geleneksel otorite, eski geleneklerin kutsal niteliği ve gelenek tarafından otoriteyi kullanmaya çağrılanların meşru olduğu inancına dayanır. Karizmatik otorite ise, bir kişinin kutsal niteliğine ya da kahramanlık gücüne ve onun tarafından getirilen ya da yaratılan düzene gösterilen olağanüstü bir bağlılık üzerine kuruludur. </a:t>
            </a:r>
          </a:p>
          <a:p>
            <a:pPr algn="just"/>
            <a:endParaRPr lang="tr-TR" dirty="0"/>
          </a:p>
        </p:txBody>
      </p:sp>
    </p:spTree>
    <p:extLst>
      <p:ext uri="{BB962C8B-B14F-4D97-AF65-F5344CB8AC3E}">
        <p14:creationId xmlns:p14="http://schemas.microsoft.com/office/powerpoint/2010/main" val="4222002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b="1" dirty="0" smtClean="0"/>
              <a:t>                    </a:t>
            </a:r>
            <a:r>
              <a:rPr lang="tr-TR" sz="2000" dirty="0" err="1" smtClean="0">
                <a:solidFill>
                  <a:srgbClr val="FF0000"/>
                </a:solidFill>
                <a:latin typeface="+mj-lt"/>
              </a:rPr>
              <a:t>Weberci</a:t>
            </a:r>
            <a:r>
              <a:rPr lang="tr-TR" sz="2000" dirty="0" smtClean="0">
                <a:solidFill>
                  <a:srgbClr val="FF0000"/>
                </a:solidFill>
                <a:latin typeface="+mj-lt"/>
              </a:rPr>
              <a:t> yönetim anlayışına hakim olan ilkeler:</a:t>
            </a:r>
          </a:p>
          <a:p>
            <a:pPr marL="0" indent="0">
              <a:buNone/>
            </a:pPr>
            <a:r>
              <a:rPr lang="tr-TR" sz="2000" dirty="0" smtClean="0"/>
              <a:t>   - </a:t>
            </a:r>
            <a:r>
              <a:rPr lang="tr-TR" sz="2400" dirty="0" smtClean="0"/>
              <a:t>Yasalarla </a:t>
            </a:r>
            <a:r>
              <a:rPr lang="tr-TR" sz="2400" dirty="0"/>
              <a:t>düzenlenmiş yetki alanı</a:t>
            </a:r>
          </a:p>
          <a:p>
            <a:pPr marL="0" indent="0">
              <a:buNone/>
            </a:pPr>
            <a:r>
              <a:rPr lang="tr-TR" sz="2400" dirty="0"/>
              <a:t>   </a:t>
            </a:r>
            <a:r>
              <a:rPr lang="tr-TR" sz="2400" dirty="0" smtClean="0"/>
              <a:t>- Görev </a:t>
            </a:r>
            <a:r>
              <a:rPr lang="tr-TR" sz="2400" dirty="0"/>
              <a:t>hiyerarşisi ve otoritenin kademelenmesi</a:t>
            </a:r>
          </a:p>
          <a:p>
            <a:pPr marL="0" indent="0">
              <a:buNone/>
            </a:pPr>
            <a:r>
              <a:rPr lang="tr-TR" sz="2400" dirty="0" smtClean="0"/>
              <a:t>   - Yönetimin </a:t>
            </a:r>
            <a:r>
              <a:rPr lang="tr-TR" sz="2400" dirty="0"/>
              <a:t>yazılı belgelere dayalı iş görmesi</a:t>
            </a:r>
          </a:p>
          <a:p>
            <a:pPr marL="0" indent="0">
              <a:buNone/>
            </a:pPr>
            <a:r>
              <a:rPr lang="tr-TR" sz="2400" dirty="0" smtClean="0"/>
              <a:t>   - Yetki </a:t>
            </a:r>
            <a:r>
              <a:rPr lang="tr-TR" sz="2400" dirty="0"/>
              <a:t>ve görevlerde uzmanlaşma</a:t>
            </a:r>
          </a:p>
          <a:p>
            <a:pPr marL="0" indent="0">
              <a:buNone/>
            </a:pPr>
            <a:r>
              <a:rPr lang="tr-TR" sz="2400" dirty="0" smtClean="0"/>
              <a:t>   - Kurallara </a:t>
            </a:r>
            <a:r>
              <a:rPr lang="tr-TR" sz="2400" dirty="0"/>
              <a:t>bağlılık ve biçimsellik</a:t>
            </a:r>
          </a:p>
          <a:p>
            <a:pPr marL="0" indent="0">
              <a:buNone/>
            </a:pPr>
            <a:r>
              <a:rPr lang="tr-TR" sz="2400" dirty="0" smtClean="0"/>
              <a:t>   - Gayri </a:t>
            </a:r>
            <a:r>
              <a:rPr lang="tr-TR" sz="2400" dirty="0"/>
              <a:t>şahsilik</a:t>
            </a:r>
          </a:p>
          <a:p>
            <a:pPr marL="0" indent="0">
              <a:buNone/>
            </a:pPr>
            <a:r>
              <a:rPr lang="tr-TR" sz="2400" dirty="0" smtClean="0"/>
              <a:t>   - Kariyer </a:t>
            </a:r>
            <a:r>
              <a:rPr lang="tr-TR" sz="2400" dirty="0"/>
              <a:t>yapısı</a:t>
            </a:r>
          </a:p>
          <a:p>
            <a:pPr marL="0" indent="0">
              <a:buNone/>
            </a:pPr>
            <a:r>
              <a:rPr lang="tr-TR" sz="2400" dirty="0" smtClean="0"/>
              <a:t>   - Kamu </a:t>
            </a:r>
            <a:r>
              <a:rPr lang="tr-TR" sz="2400" dirty="0"/>
              <a:t>ve özel hayatın ayrışması</a:t>
            </a:r>
          </a:p>
          <a:p>
            <a:pPr marL="0" indent="0">
              <a:buNone/>
            </a:pPr>
            <a:endParaRPr lang="tr-TR" sz="2000" dirty="0" smtClean="0">
              <a:solidFill>
                <a:srgbClr val="FF0000"/>
              </a:solidFill>
              <a:latin typeface="+mj-lt"/>
            </a:endParaRPr>
          </a:p>
        </p:txBody>
      </p:sp>
    </p:spTree>
    <p:extLst>
      <p:ext uri="{BB962C8B-B14F-4D97-AF65-F5344CB8AC3E}">
        <p14:creationId xmlns:p14="http://schemas.microsoft.com/office/powerpoint/2010/main" val="4000720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a:solidFill>
                  <a:srgbClr val="FF0000"/>
                </a:solidFill>
              </a:rPr>
              <a:t>Kamu </a:t>
            </a:r>
            <a:r>
              <a:rPr lang="tr-TR" sz="2400" b="1" dirty="0" smtClean="0">
                <a:solidFill>
                  <a:srgbClr val="FF0000"/>
                </a:solidFill>
              </a:rPr>
              <a:t>Hizmeti Kavramı</a:t>
            </a:r>
            <a:endParaRPr lang="tr-TR" sz="2400" dirty="0">
              <a:solidFill>
                <a:srgbClr val="FF0000"/>
              </a:solidFill>
            </a:endParaRPr>
          </a:p>
        </p:txBody>
      </p:sp>
      <p:sp>
        <p:nvSpPr>
          <p:cNvPr id="3" name="İçerik Yer Tutucusu 2"/>
          <p:cNvSpPr>
            <a:spLocks noGrp="1"/>
          </p:cNvSpPr>
          <p:nvPr>
            <p:ph sz="quarter" idx="1"/>
          </p:nvPr>
        </p:nvSpPr>
        <p:spPr/>
        <p:txBody>
          <a:bodyPr/>
          <a:lstStyle/>
          <a:p>
            <a:endParaRPr lang="tr-TR" dirty="0" smtClean="0"/>
          </a:p>
          <a:p>
            <a:pPr algn="just"/>
            <a:r>
              <a:rPr lang="tr-TR" dirty="0" smtClean="0"/>
              <a:t>Kamu </a:t>
            </a:r>
            <a:r>
              <a:rPr lang="tr-TR" dirty="0"/>
              <a:t>hizmeti, devlet ve diğer kamu tüzel kişilikleri tarafından ya da bunların gözetim ve denetimleri altında ilgili kuruluşlarca, </a:t>
            </a:r>
            <a:r>
              <a:rPr lang="tr-TR" u="sng" dirty="0"/>
              <a:t>toplumun genel ve ortak gereksinimlerini karşılamak, kamu yararını sağlamak </a:t>
            </a:r>
            <a:r>
              <a:rPr lang="tr-TR" dirty="0"/>
              <a:t>üzere topluma sunulan sürekli ve düzenli hizmetlerdir. </a:t>
            </a:r>
            <a:r>
              <a:rPr lang="tr-TR" u="sng" dirty="0"/>
              <a:t>Kamu yararı gözetme, piyasa koşullarından bir ölçüde bağışık tutulma, kamusal usul ve esaslara tabi olma</a:t>
            </a:r>
            <a:r>
              <a:rPr lang="tr-TR" dirty="0"/>
              <a:t>, kamu hizmetinin başlıca özelliklerini oluşturmaktadır.</a:t>
            </a:r>
          </a:p>
          <a:p>
            <a:pPr marL="0" indent="0">
              <a:buNone/>
            </a:pPr>
            <a:endParaRPr lang="tr-TR" dirty="0"/>
          </a:p>
        </p:txBody>
      </p:sp>
    </p:spTree>
    <p:extLst>
      <p:ext uri="{BB962C8B-B14F-4D97-AF65-F5344CB8AC3E}">
        <p14:creationId xmlns:p14="http://schemas.microsoft.com/office/powerpoint/2010/main" val="165542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err="1" smtClean="0"/>
              <a:t>Karahanoğulları’nın</a:t>
            </a:r>
            <a:r>
              <a:rPr lang="tr-TR" dirty="0" smtClean="0"/>
              <a:t> </a:t>
            </a:r>
            <a:r>
              <a:rPr lang="tr-TR" dirty="0"/>
              <a:t>(2003, </a:t>
            </a:r>
            <a:r>
              <a:rPr lang="tr-TR" dirty="0" smtClean="0"/>
              <a:t>66)</a:t>
            </a:r>
            <a:r>
              <a:rPr lang="tr-TR" dirty="0"/>
              <a:t> </a:t>
            </a:r>
            <a:r>
              <a:rPr lang="tr-TR" dirty="0" smtClean="0"/>
              <a:t>yaptığı </a:t>
            </a:r>
            <a:r>
              <a:rPr lang="tr-TR" dirty="0"/>
              <a:t>tanıma </a:t>
            </a:r>
            <a:r>
              <a:rPr lang="tr-TR" dirty="0" smtClean="0"/>
              <a:t>göre kamu hizmeti: </a:t>
            </a:r>
            <a:endParaRPr lang="tr-TR" dirty="0"/>
          </a:p>
          <a:p>
            <a:pPr marL="0" indent="0" algn="just">
              <a:buNone/>
            </a:pPr>
            <a:r>
              <a:rPr lang="tr-TR" dirty="0" smtClean="0"/>
              <a:t>“Siyasal </a:t>
            </a:r>
            <a:r>
              <a:rPr lang="tr-TR" dirty="0"/>
              <a:t>alanın örgütünce (devletçe) kısmen veya tamamen üretim ilişkileri alanının kurallarından bağışık kılınarak üstlenilen, kamusal (siyasal) alana dahil edilen, toplumsal ihtiyaçlarının karşılanmasına yönelik faaliyetlerdir.” </a:t>
            </a:r>
          </a:p>
          <a:p>
            <a:endParaRPr lang="tr-TR" dirty="0"/>
          </a:p>
        </p:txBody>
      </p:sp>
    </p:spTree>
    <p:extLst>
      <p:ext uri="{BB962C8B-B14F-4D97-AF65-F5344CB8AC3E}">
        <p14:creationId xmlns:p14="http://schemas.microsoft.com/office/powerpoint/2010/main" val="2449050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dirty="0" smtClean="0">
                <a:solidFill>
                  <a:srgbClr val="FF0000"/>
                </a:solidFill>
              </a:rPr>
              <a:t>Kamuyu belirleyen nitelikler (Karahanoğlu,2003, 58,59):</a:t>
            </a:r>
          </a:p>
          <a:p>
            <a:r>
              <a:rPr lang="tr-TR" dirty="0"/>
              <a:t> Kamu, sermayesini hiçbir piyasa aktörünün sahip olamadığı bir ayrıcalıkla yani vergiyle kurabilir. </a:t>
            </a:r>
            <a:endParaRPr lang="tr-TR" dirty="0" smtClean="0"/>
          </a:p>
          <a:p>
            <a:r>
              <a:rPr lang="tr-TR" dirty="0" smtClean="0"/>
              <a:t>Kamu </a:t>
            </a:r>
            <a:r>
              <a:rPr lang="tr-TR" dirty="0"/>
              <a:t>hizmetlerinin etkinliğinden ziyade etkililiğinden söz edilebilir. </a:t>
            </a:r>
            <a:endParaRPr lang="tr-TR" dirty="0" smtClean="0"/>
          </a:p>
          <a:p>
            <a:r>
              <a:rPr lang="tr-TR" dirty="0" smtClean="0"/>
              <a:t>Kamu </a:t>
            </a:r>
            <a:r>
              <a:rPr lang="tr-TR" dirty="0"/>
              <a:t>malları üzerinde </a:t>
            </a:r>
            <a:r>
              <a:rPr lang="tr-TR" dirty="0" smtClean="0"/>
              <a:t>(özel) mülkiyet </a:t>
            </a:r>
            <a:r>
              <a:rPr lang="tr-TR" dirty="0"/>
              <a:t>rejimi yoktur ve bu mallar kamu yararı amacına uygun olarak kullanılır</a:t>
            </a:r>
            <a:r>
              <a:rPr lang="tr-TR" dirty="0" smtClean="0"/>
              <a:t>. </a:t>
            </a:r>
          </a:p>
          <a:p>
            <a:r>
              <a:rPr lang="tr-TR" dirty="0"/>
              <a:t>K</a:t>
            </a:r>
            <a:r>
              <a:rPr lang="tr-TR" dirty="0" smtClean="0"/>
              <a:t>amu </a:t>
            </a:r>
            <a:r>
              <a:rPr lang="tr-TR" dirty="0"/>
              <a:t>hizmetlerini ifa eden kişi, kamu görevlisi, statü hukuku ile </a:t>
            </a:r>
            <a:r>
              <a:rPr lang="tr-TR" dirty="0" smtClean="0"/>
              <a:t>çalışır. Bir </a:t>
            </a:r>
            <a:r>
              <a:rPr lang="tr-TR" dirty="0"/>
              <a:t>sözleşme ile bağlanmış  değildir. </a:t>
            </a:r>
            <a:r>
              <a:rPr lang="tr-TR" dirty="0" smtClean="0"/>
              <a:t>Yani ilke olarak kamuda </a:t>
            </a:r>
            <a:r>
              <a:rPr lang="tr-TR" dirty="0"/>
              <a:t>tarafların iradesinden bağımsız olarak önceden belirlenmiş yasal kurallara göre istihdam söz </a:t>
            </a:r>
            <a:r>
              <a:rPr lang="tr-TR" dirty="0" smtClean="0"/>
              <a:t>konusudur.</a:t>
            </a:r>
            <a:endParaRPr lang="tr-TR" dirty="0"/>
          </a:p>
        </p:txBody>
      </p:sp>
    </p:spTree>
    <p:extLst>
      <p:ext uri="{BB962C8B-B14F-4D97-AF65-F5344CB8AC3E}">
        <p14:creationId xmlns:p14="http://schemas.microsoft.com/office/powerpoint/2010/main" val="4284180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err="1" smtClean="0">
                <a:solidFill>
                  <a:srgbClr val="FF0000"/>
                </a:solidFill>
              </a:rPr>
              <a:t>Statüsel</a:t>
            </a:r>
            <a:r>
              <a:rPr lang="tr-TR" dirty="0" smtClean="0">
                <a:solidFill>
                  <a:srgbClr val="FF0000"/>
                </a:solidFill>
              </a:rPr>
              <a:t> Çalışma İlişkileri Sistemi – </a:t>
            </a:r>
            <a:r>
              <a:rPr lang="tr-TR" dirty="0" err="1" smtClean="0">
                <a:solidFill>
                  <a:srgbClr val="FF0000"/>
                </a:solidFill>
              </a:rPr>
              <a:t>Sözleşmesel</a:t>
            </a:r>
            <a:r>
              <a:rPr lang="tr-TR" dirty="0" smtClean="0">
                <a:solidFill>
                  <a:srgbClr val="FF0000"/>
                </a:solidFill>
              </a:rPr>
              <a:t> Çalışma İlişkileri Sistemi (Gülmez, 1990):</a:t>
            </a:r>
          </a:p>
          <a:p>
            <a:pPr algn="just"/>
            <a:r>
              <a:rPr lang="tr-TR" dirty="0" err="1"/>
              <a:t>Statüsel</a:t>
            </a:r>
            <a:r>
              <a:rPr lang="tr-TR" dirty="0"/>
              <a:t> çalışma ilişkisi sistemi, devlet memurlarının ortak iş hukuku kurallarından ayrı, özerk bir hukuksal rejime bağlı tutuldukları bir sistemdir. Memurluğa ayrı bir alan gözüyle bakılmasının sonucudur.  </a:t>
            </a:r>
            <a:r>
              <a:rPr lang="tr-TR" dirty="0" smtClean="0"/>
              <a:t>Bu </a:t>
            </a:r>
            <a:r>
              <a:rPr lang="tr-TR" dirty="0"/>
              <a:t>sistem “eşitsizlik” temeli üzerine kurulmuştur</a:t>
            </a:r>
            <a:r>
              <a:rPr lang="tr-TR" dirty="0" smtClean="0"/>
              <a:t>. Bu sistemde  </a:t>
            </a:r>
            <a:r>
              <a:rPr lang="tr-TR" dirty="0"/>
              <a:t>gerek memur ve yönetim arasındaki ilişkiler, gerekse memurlara tanınan hak ve güvenceler ile memurlardan beklenen ödev ve sorumluluklar arasında nesnel bir denge </a:t>
            </a:r>
            <a:r>
              <a:rPr lang="tr-TR" dirty="0" smtClean="0"/>
              <a:t>kurulmuştur.</a:t>
            </a:r>
          </a:p>
          <a:p>
            <a:pPr algn="just"/>
            <a:endParaRPr lang="tr-TR" dirty="0" smtClean="0"/>
          </a:p>
          <a:p>
            <a:pPr algn="just"/>
            <a:endParaRPr lang="tr-TR" dirty="0"/>
          </a:p>
        </p:txBody>
      </p:sp>
    </p:spTree>
    <p:extLst>
      <p:ext uri="{BB962C8B-B14F-4D97-AF65-F5344CB8AC3E}">
        <p14:creationId xmlns:p14="http://schemas.microsoft.com/office/powerpoint/2010/main" val="1140927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1525</TotalTime>
  <Words>813</Words>
  <Application>Microsoft Office PowerPoint</Application>
  <PresentationFormat>Ekran Gösterisi (4:3)</PresentationFormat>
  <Paragraphs>51</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Franklin Gothic Book</vt:lpstr>
      <vt:lpstr>Perpetua</vt:lpstr>
      <vt:lpstr>Wingdings 2</vt:lpstr>
      <vt:lpstr>Hisse Senedi</vt:lpstr>
      <vt:lpstr>Eğitim Sisteminde İstihdam Dersi Notları – 9</vt:lpstr>
      <vt:lpstr>PowerPoint Sunusu</vt:lpstr>
      <vt:lpstr>PowerPoint Sunusu</vt:lpstr>
      <vt:lpstr>PowerPoint Sunusu</vt:lpstr>
      <vt:lpstr>PowerPoint Sunusu</vt:lpstr>
      <vt:lpstr>Kamu Hizmeti Kavramı</vt:lpstr>
      <vt:lpstr>PowerPoint Sunusu</vt:lpstr>
      <vt:lpstr>PowerPoint Sunusu</vt:lpstr>
      <vt:lpstr>PowerPoint Sunusu</vt:lpstr>
      <vt:lpstr>PowerPoint Sunusu</vt:lpstr>
      <vt:lpstr>Kamu alanında performans değerlendirme sistemine geçilmesi ne tür sonuçlar doğurabilir?</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359</cp:revision>
  <dcterms:created xsi:type="dcterms:W3CDTF">2014-05-05T08:01:07Z</dcterms:created>
  <dcterms:modified xsi:type="dcterms:W3CDTF">2019-11-21T06:56:01Z</dcterms:modified>
</cp:coreProperties>
</file>