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1" r:id="rId4"/>
    <p:sldId id="282" r:id="rId5"/>
    <p:sldId id="307" r:id="rId6"/>
    <p:sldId id="305" r:id="rId7"/>
    <p:sldId id="283" r:id="rId8"/>
    <p:sldId id="285" r:id="rId9"/>
    <p:sldId id="284" r:id="rId10"/>
    <p:sldId id="286" r:id="rId11"/>
    <p:sldId id="299" r:id="rId12"/>
    <p:sldId id="300" r:id="rId13"/>
    <p:sldId id="301" r:id="rId14"/>
    <p:sldId id="302" r:id="rId15"/>
    <p:sldId id="279" r:id="rId16"/>
    <p:sldId id="303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7" r:id="rId27"/>
    <p:sldId id="308" r:id="rId28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32B1-F03C-1643-B545-8CF605B76939}" type="datetimeFigureOut">
              <a:rPr lang="tr-TR" smtClean="0"/>
              <a:t>17.10.2021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DBC9-FD45-5143-9CFB-ABF5037A3D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4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44ED-5025-D742-9287-257AFBB7F85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26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1242-3C79-0C41-B029-59DB13009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BE14A-CB96-C949-9BEC-1887FC67B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0F2B-0416-314B-BE59-1CC7B982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E687-9852-944C-BE0D-FCB728B8A24D}" type="datetime1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631B-B6A4-C546-864F-5AE025B0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4859A-FA61-0C41-9C58-9F357F6F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01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3D12-75AE-6948-BFE6-F5FCD0DD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287A6-2CD1-CA4A-9F52-3D3BAC44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56AE-167A-6744-ABE8-E7C628BF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6125-8EE6-794E-881E-AD4DA02BC11D}" type="datetime1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49417-E12D-4348-B4FA-34E8BE39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EB0E-7D09-F441-BF1E-0FCDC9E8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71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3DCA4-84AB-9940-BAD5-4A03EC533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5FA42-97C1-9F45-AEB7-A15061D67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BE357-B3B1-6649-83E3-180FB3AE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7D70-AD22-0C4A-8961-CA6E17F8F25F}" type="datetime1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70BF-151C-1343-80C4-4816ADE3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81C9-157D-0849-BD98-8F906439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3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DF1D-3226-FA42-A40F-C6DE6094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C29B-CEE1-8649-87B6-BFD6B912A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86CC-9CCB-C447-BAEF-6327D287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65F-F911-914B-B9EA-826B2A7C979C}" type="datetime1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3EFB3-5077-F142-AB28-B267B426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B29CA-365B-3C48-AC73-EB258934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4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5900-D7FA-B64E-AFF9-9BCED181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1918-37A5-D144-B793-08945E26F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02A7-B6DE-8744-B61E-7B6D6672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B9C5-F590-534C-94BF-E59708C3B67F}" type="datetime1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D5D9A-4AAC-C24D-821A-417BC63C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C529-7FD9-D243-A547-3E1D6027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17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04BE-218E-2846-886E-543391FC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7B75-1E0B-5B4A-8D77-C598E5787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9D013-D49C-ED4D-88C9-EB063AE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77FA2-3093-7845-9716-8371EC8F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9567-49CA-7A47-B307-65C794887BE4}" type="datetime1">
              <a:rPr lang="tr-TR" smtClean="0"/>
              <a:t>17.10.2021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7BBBE-7221-9642-858A-7A72F159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ABF47-4870-554E-91CC-F2FE33B6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4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6284-5714-5543-9281-FD5B308B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3F362-541C-7E44-BAE9-B95F61E3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CF10F-D04A-1C43-92D0-E47FB6A6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EB326-5BC9-DF49-9676-95E507B84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2EE90-6ED8-064D-88A7-E52E71A05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585FE-1A3E-754B-AB11-AC31651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652-E152-1C45-9887-06BBE8D883D1}" type="datetime1">
              <a:rPr lang="tr-TR" smtClean="0"/>
              <a:t>17.10.2021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9FCE3-9A82-1F45-8D84-CF8BC093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653B3-67E5-D649-9665-F8058C6F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86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44A0-1A43-5C4A-A908-CA5182EC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25989-499A-9043-B30B-4BB50079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27C5-F403-654E-846E-719E93A8229C}" type="datetime1">
              <a:rPr lang="tr-TR" smtClean="0"/>
              <a:t>17.10.2021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17F4-15AB-F44E-9DF6-6BCE7C65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BF9C0-12BB-FC48-AE2D-74334354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28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46047-F6BD-0C4D-BE85-5AF20BA0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642B-F0A8-164A-9A6D-0B3BE43F4F31}" type="datetime1">
              <a:rPr lang="tr-TR" smtClean="0"/>
              <a:t>17.10.2021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BBE9E-F91B-2345-B0B7-1E047663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7DE47-03A3-C940-A0BE-D6031F09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20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AE3D-D0F1-6A47-9E75-69166C04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8B9A-82E1-454D-8DBB-B5D965CC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97C4-B655-6744-BEDB-8D7E1B30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3770-4D57-6F4E-96B0-058E302F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5E90-4426-DD43-8962-14A0088A5F13}" type="datetime1">
              <a:rPr lang="tr-TR" smtClean="0"/>
              <a:t>17.10.2021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96E5-6C72-2141-9400-AD7AAC30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AE4AD-145C-BA41-83FD-236FACDF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48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CF57-7ACD-3443-B051-1A76935A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FA1AE-40EA-5843-83E6-7761BCD6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AFD09-BD90-5544-A9B2-348931B80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21C13-4EA7-BA4B-8377-5C7FAE59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D67A-0275-A64C-BECE-1DD82AC4D74D}" type="datetime1">
              <a:rPr lang="tr-TR" smtClean="0"/>
              <a:t>17.10.2021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7706C-FDD1-5148-AA81-1AF18E6D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64460-FE1F-3E4A-9EE6-486FB499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85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CFAAF-1069-B940-A27D-B8B561E7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05C4-55F1-7840-9D23-8BA7703D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29285-74CA-D64E-BD74-5145536AE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6BCB-9251-614D-9A26-B54CAD085247}" type="datetime1">
              <a:rPr lang="tr-TR" smtClean="0"/>
              <a:t>17.10.2021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4BF4-253A-164D-B4BF-EDCE03293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Doç.Dr. İdil BAŞTAN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61AD-4691-854C-A809-FC62B88B5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B0D1-EF23-A24A-9D71-0A8080896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2D34-0099-6B48-900C-A61E7D16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249"/>
            <a:ext cx="9144000" cy="2387600"/>
          </a:xfrm>
        </p:spPr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Sodyum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Metabolizması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03619-8EBE-7644-A0A8-30789F8E0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Doç.Dr</a:t>
            </a:r>
            <a:r>
              <a:rPr lang="tr-TR" b="1" dirty="0">
                <a:solidFill>
                  <a:srgbClr val="FF0000"/>
                </a:solidFill>
              </a:rPr>
              <a:t>. İdil BAŞTAN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1839F-2AE2-4A46-93CD-F736D1CF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112213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B37C-E781-CF4D-8D74-B9514782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8"/>
            <a:ext cx="10515600" cy="77787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HİPONATREMİ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913F-D714-4047-A9CB-F947B3EEC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6" y="1117559"/>
            <a:ext cx="3712029" cy="103731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Hipotonik</a:t>
            </a:r>
            <a:r>
              <a:rPr lang="en-US" sz="1800" b="1" dirty="0"/>
              <a:t> </a:t>
            </a:r>
            <a:r>
              <a:rPr lang="en-US" sz="1800" b="1" dirty="0" err="1"/>
              <a:t>hiponatremi</a:t>
            </a:r>
            <a:r>
              <a:rPr lang="en-US" sz="1800" b="1" dirty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Plazma</a:t>
            </a:r>
            <a:r>
              <a:rPr lang="en-US" sz="1800" dirty="0"/>
              <a:t> </a:t>
            </a:r>
            <a:r>
              <a:rPr lang="en-US" sz="1800" dirty="0" err="1"/>
              <a:t>osmolalitesi</a:t>
            </a:r>
            <a:r>
              <a:rPr lang="en-US" sz="1800" dirty="0"/>
              <a:t> &lt;275 </a:t>
            </a:r>
            <a:r>
              <a:rPr lang="en-US" sz="1800" dirty="0" err="1"/>
              <a:t>mosm</a:t>
            </a:r>
            <a:r>
              <a:rPr lang="en-US" sz="1800" dirty="0"/>
              <a:t>. </a:t>
            </a:r>
            <a:r>
              <a:rPr lang="en-US" sz="1800" dirty="0" err="1"/>
              <a:t>ise</a:t>
            </a:r>
            <a:r>
              <a:rPr lang="en-US" sz="1800" dirty="0"/>
              <a:t> </a:t>
            </a:r>
            <a:r>
              <a:rPr lang="en-US" sz="1800" dirty="0" err="1"/>
              <a:t>gerçek</a:t>
            </a:r>
            <a:r>
              <a:rPr lang="en-US" sz="1800" dirty="0"/>
              <a:t> </a:t>
            </a:r>
            <a:r>
              <a:rPr lang="en-US" sz="1800" dirty="0" err="1"/>
              <a:t>hiponatremi</a:t>
            </a:r>
            <a:r>
              <a:rPr lang="en-US" sz="1800" dirty="0"/>
              <a:t> </a:t>
            </a:r>
          </a:p>
          <a:p>
            <a:endParaRPr lang="tr-TR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3F1CCB-779A-F541-9D37-1FFC1ABA9E88}"/>
              </a:ext>
            </a:extLst>
          </p:cNvPr>
          <p:cNvSpPr txBox="1">
            <a:spLocks/>
          </p:cNvSpPr>
          <p:nvPr/>
        </p:nvSpPr>
        <p:spPr>
          <a:xfrm>
            <a:off x="4079422" y="1117559"/>
            <a:ext cx="3712029" cy="1037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İzotonik</a:t>
            </a:r>
            <a:r>
              <a:rPr lang="en-US" b="1" dirty="0"/>
              <a:t> </a:t>
            </a:r>
            <a:r>
              <a:rPr lang="en-US" b="1" dirty="0" err="1"/>
              <a:t>hiponatremi</a:t>
            </a:r>
            <a:r>
              <a:rPr lang="en-US" b="1" dirty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osmolalitesi</a:t>
            </a:r>
            <a:r>
              <a:rPr lang="en-US" dirty="0"/>
              <a:t> 275-295 </a:t>
            </a:r>
            <a:r>
              <a:rPr lang="en-US" dirty="0" err="1"/>
              <a:t>mosm</a:t>
            </a:r>
            <a:r>
              <a:rPr lang="en-US" dirty="0"/>
              <a:t>.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psödohiponatremi</a:t>
            </a:r>
            <a:r>
              <a:rPr lang="en-US" dirty="0"/>
              <a:t> (</a:t>
            </a:r>
            <a:r>
              <a:rPr lang="en-US" dirty="0" err="1"/>
              <a:t>hiperlipidemi</a:t>
            </a:r>
            <a:r>
              <a:rPr lang="en-US" dirty="0"/>
              <a:t>, </a:t>
            </a:r>
            <a:r>
              <a:rPr lang="en-US" dirty="0" err="1"/>
              <a:t>hiperproteinemi</a:t>
            </a:r>
            <a:r>
              <a:rPr lang="en-US" dirty="0"/>
              <a:t>) </a:t>
            </a:r>
            <a:endParaRPr lang="en-US" sz="1800" dirty="0"/>
          </a:p>
          <a:p>
            <a:endParaRPr lang="tr-TR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22D7D2-31CE-324B-A116-4FBD5C56C412}"/>
              </a:ext>
            </a:extLst>
          </p:cNvPr>
          <p:cNvSpPr txBox="1">
            <a:spLocks/>
          </p:cNvSpPr>
          <p:nvPr/>
        </p:nvSpPr>
        <p:spPr>
          <a:xfrm>
            <a:off x="8278585" y="1099580"/>
            <a:ext cx="3712029" cy="1037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Hipertonik</a:t>
            </a:r>
            <a:r>
              <a:rPr lang="en-US" b="1" dirty="0"/>
              <a:t> </a:t>
            </a:r>
            <a:r>
              <a:rPr lang="en-US" b="1" dirty="0" err="1"/>
              <a:t>hiponatremi</a:t>
            </a:r>
            <a:r>
              <a:rPr lang="en-US" b="1" dirty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osmolalitesi</a:t>
            </a:r>
            <a:r>
              <a:rPr lang="en-US" dirty="0"/>
              <a:t> &gt;295 </a:t>
            </a:r>
            <a:r>
              <a:rPr lang="en-US" dirty="0" err="1"/>
              <a:t>mosm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dehidratasyonla</a:t>
            </a:r>
            <a:r>
              <a:rPr lang="en-US" dirty="0"/>
              <a:t> </a:t>
            </a:r>
            <a:r>
              <a:rPr lang="en-US" dirty="0" err="1"/>
              <a:t>seyreden</a:t>
            </a:r>
            <a:r>
              <a:rPr lang="en-US" dirty="0"/>
              <a:t> </a:t>
            </a:r>
            <a:r>
              <a:rPr lang="en-US" dirty="0" err="1"/>
              <a:t>şiddetli</a:t>
            </a:r>
            <a:r>
              <a:rPr lang="en-US" dirty="0"/>
              <a:t> </a:t>
            </a:r>
            <a:r>
              <a:rPr lang="en-US" dirty="0" err="1"/>
              <a:t>hiperglisemi</a:t>
            </a:r>
            <a:r>
              <a:rPr lang="en-US" dirty="0"/>
              <a:t>, mannitol </a:t>
            </a:r>
            <a:endParaRPr lang="en-US" sz="1800" dirty="0"/>
          </a:p>
          <a:p>
            <a:endParaRPr lang="tr-TR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E28D2A-0CBB-B541-87BB-0443BCE5FFCA}"/>
              </a:ext>
            </a:extLst>
          </p:cNvPr>
          <p:cNvSpPr/>
          <p:nvPr/>
        </p:nvSpPr>
        <p:spPr>
          <a:xfrm>
            <a:off x="952500" y="2657680"/>
            <a:ext cx="219891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NewRomanPS"/>
              </a:rPr>
              <a:t>Idrar</a:t>
            </a:r>
            <a:r>
              <a:rPr lang="en-US" b="1" dirty="0">
                <a:latin typeface="TimesNewRomanPS"/>
              </a:rPr>
              <a:t> </a:t>
            </a:r>
            <a:r>
              <a:rPr lang="en-US" b="1" dirty="0" err="1">
                <a:latin typeface="TimesNewRomanPS"/>
              </a:rPr>
              <a:t>osmalaritesi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DFC482-F982-6440-87FE-6283BC1F0B14}"/>
              </a:ext>
            </a:extLst>
          </p:cNvPr>
          <p:cNvSpPr/>
          <p:nvPr/>
        </p:nvSpPr>
        <p:spPr>
          <a:xfrm>
            <a:off x="59653" y="3419682"/>
            <a:ext cx="219891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≤100 </a:t>
            </a:r>
            <a:r>
              <a:rPr lang="en-US" dirty="0" err="1"/>
              <a:t>mosm</a:t>
            </a:r>
            <a:r>
              <a:rPr lang="en-US" dirty="0"/>
              <a:t>/kg </a:t>
            </a:r>
            <a:r>
              <a:rPr lang="en-US" dirty="0" err="1"/>
              <a:t>ise</a:t>
            </a: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F920A5-1841-7040-818A-4DC71CC253CF}"/>
              </a:ext>
            </a:extLst>
          </p:cNvPr>
          <p:cNvSpPr/>
          <p:nvPr/>
        </p:nvSpPr>
        <p:spPr>
          <a:xfrm>
            <a:off x="2721430" y="3461657"/>
            <a:ext cx="219891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&gt;100 </a:t>
            </a:r>
            <a:r>
              <a:rPr lang="en-US" dirty="0" err="1"/>
              <a:t>mosm</a:t>
            </a:r>
            <a:r>
              <a:rPr lang="en-US" dirty="0"/>
              <a:t>/kg </a:t>
            </a:r>
            <a:r>
              <a:rPr lang="en-US" dirty="0" err="1"/>
              <a:t>ise</a:t>
            </a:r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AABFF-A5DC-794B-9F64-27E5397B37A8}"/>
              </a:ext>
            </a:extLst>
          </p:cNvPr>
          <p:cNvSpPr/>
          <p:nvPr/>
        </p:nvSpPr>
        <p:spPr>
          <a:xfrm>
            <a:off x="0" y="4119502"/>
            <a:ext cx="219891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Primer </a:t>
            </a:r>
            <a:r>
              <a:rPr lang="en-US" dirty="0" err="1"/>
              <a:t>polidipsi</a:t>
            </a:r>
            <a:r>
              <a:rPr lang="en-US" dirty="0"/>
              <a:t> </a:t>
            </a:r>
            <a:r>
              <a:rPr lang="en-US" dirty="0" err="1"/>
              <a:t>Düşük</a:t>
            </a:r>
            <a:r>
              <a:rPr lang="en-US" dirty="0"/>
              <a:t> </a:t>
            </a:r>
            <a:r>
              <a:rPr lang="en-US" dirty="0" err="1"/>
              <a:t>solüt</a:t>
            </a:r>
            <a:r>
              <a:rPr lang="en-US" dirty="0"/>
              <a:t> </a:t>
            </a:r>
            <a:r>
              <a:rPr lang="en-US" dirty="0" err="1"/>
              <a:t>alımı</a:t>
            </a:r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5F2F9-3196-3C45-AA95-52D2E86F561B}"/>
              </a:ext>
            </a:extLst>
          </p:cNvPr>
          <p:cNvSpPr/>
          <p:nvPr/>
        </p:nvSpPr>
        <p:spPr>
          <a:xfrm>
            <a:off x="5935436" y="3425882"/>
            <a:ext cx="355418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konsantrasyonuna</a:t>
            </a:r>
            <a:r>
              <a:rPr lang="en-US" dirty="0"/>
              <a:t> </a:t>
            </a:r>
            <a:r>
              <a:rPr lang="en-US" dirty="0" err="1"/>
              <a:t>bak</a:t>
            </a:r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7030E47-E05B-A649-BB4C-DC49FECDF89A}"/>
              </a:ext>
            </a:extLst>
          </p:cNvPr>
          <p:cNvSpPr/>
          <p:nvPr/>
        </p:nvSpPr>
        <p:spPr>
          <a:xfrm>
            <a:off x="1893896" y="2141874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82FB0D6-B7F0-3045-B653-88893196CA36}"/>
              </a:ext>
            </a:extLst>
          </p:cNvPr>
          <p:cNvSpPr/>
          <p:nvPr/>
        </p:nvSpPr>
        <p:spPr>
          <a:xfrm>
            <a:off x="916794" y="3080723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5942D85A-4A28-DE41-82AD-1727AA66CF2B}"/>
              </a:ext>
            </a:extLst>
          </p:cNvPr>
          <p:cNvSpPr/>
          <p:nvPr/>
        </p:nvSpPr>
        <p:spPr>
          <a:xfrm>
            <a:off x="9361496" y="675355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ADF655B5-EDA7-7249-9BB5-A0B759D6C4CA}"/>
              </a:ext>
            </a:extLst>
          </p:cNvPr>
          <p:cNvSpPr/>
          <p:nvPr/>
        </p:nvSpPr>
        <p:spPr>
          <a:xfrm>
            <a:off x="5369052" y="793886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6E2AC1D3-11CC-3345-835C-311C877A755F}"/>
              </a:ext>
            </a:extLst>
          </p:cNvPr>
          <p:cNvSpPr/>
          <p:nvPr/>
        </p:nvSpPr>
        <p:spPr>
          <a:xfrm>
            <a:off x="1956380" y="780109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1C1458C7-C1F8-F846-A0CD-642E32BCBAC5}"/>
              </a:ext>
            </a:extLst>
          </p:cNvPr>
          <p:cNvSpPr/>
          <p:nvPr/>
        </p:nvSpPr>
        <p:spPr>
          <a:xfrm rot="16200000" flipH="1">
            <a:off x="5140099" y="3380162"/>
            <a:ext cx="368136" cy="498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8B69614-08BD-E84D-971F-045B4FFDD9A9}"/>
              </a:ext>
            </a:extLst>
          </p:cNvPr>
          <p:cNvSpPr/>
          <p:nvPr/>
        </p:nvSpPr>
        <p:spPr>
          <a:xfrm>
            <a:off x="857141" y="3802249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B405288-D666-F44F-94D3-94C937BCF1B4}"/>
              </a:ext>
            </a:extLst>
          </p:cNvPr>
          <p:cNvSpPr/>
          <p:nvPr/>
        </p:nvSpPr>
        <p:spPr>
          <a:xfrm>
            <a:off x="5815369" y="3804733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6DECB8-7419-2342-8C9B-2256055FD517}"/>
              </a:ext>
            </a:extLst>
          </p:cNvPr>
          <p:cNvSpPr/>
          <p:nvPr/>
        </p:nvSpPr>
        <p:spPr>
          <a:xfrm>
            <a:off x="4920344" y="4209365"/>
            <a:ext cx="219891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≤30 mmol/l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B93B20-618E-B34A-AA84-F5B708F9B86D}"/>
              </a:ext>
            </a:extLst>
          </p:cNvPr>
          <p:cNvSpPr/>
          <p:nvPr/>
        </p:nvSpPr>
        <p:spPr>
          <a:xfrm>
            <a:off x="8504355" y="4209365"/>
            <a:ext cx="219891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&gt;30 mmol/l 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9E24A4D8-07FF-3548-A860-27FC6C7F608B}"/>
              </a:ext>
            </a:extLst>
          </p:cNvPr>
          <p:cNvSpPr/>
          <p:nvPr/>
        </p:nvSpPr>
        <p:spPr>
          <a:xfrm>
            <a:off x="9135292" y="3812470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B8EE1F-1C3F-AC46-9DF3-CDDA03036602}"/>
              </a:ext>
            </a:extLst>
          </p:cNvPr>
          <p:cNvSpPr/>
          <p:nvPr/>
        </p:nvSpPr>
        <p:spPr>
          <a:xfrm>
            <a:off x="8445789" y="4863278"/>
            <a:ext cx="3377619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Böbrek</a:t>
            </a:r>
            <a:r>
              <a:rPr lang="en-US" dirty="0"/>
              <a:t> </a:t>
            </a:r>
            <a:r>
              <a:rPr lang="en-US" dirty="0" err="1"/>
              <a:t>yetmezlikleri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r>
              <a:rPr lang="en-US" dirty="0"/>
              <a:t>-  </a:t>
            </a:r>
            <a:r>
              <a:rPr lang="en-US" dirty="0" err="1"/>
              <a:t>Diüretik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r>
              <a:rPr lang="en-US" dirty="0"/>
              <a:t>-  Primer adrenal  </a:t>
            </a:r>
            <a:r>
              <a:rPr lang="en-US" dirty="0" err="1"/>
              <a:t>yetmezlik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r>
              <a:rPr lang="en-US" dirty="0"/>
              <a:t>-  </a:t>
            </a:r>
            <a:r>
              <a:rPr lang="en-US" dirty="0" err="1"/>
              <a:t>Serebral</a:t>
            </a:r>
            <a:r>
              <a:rPr lang="en-US" dirty="0"/>
              <a:t>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kaybı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r>
              <a:rPr lang="en-US" dirty="0"/>
              <a:t>-  Renal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kaybı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r>
              <a:rPr lang="en-US" dirty="0"/>
              <a:t>-  </a:t>
            </a:r>
            <a:r>
              <a:rPr lang="en-US" dirty="0" err="1"/>
              <a:t>Hipotiroidi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A11EC7-DB26-4549-89D6-38EC4B2EF2B1}"/>
              </a:ext>
            </a:extLst>
          </p:cNvPr>
          <p:cNvSpPr/>
          <p:nvPr/>
        </p:nvSpPr>
        <p:spPr>
          <a:xfrm>
            <a:off x="2617906" y="4863278"/>
            <a:ext cx="4476750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Hypoadrenocorticism </a:t>
            </a:r>
            <a:endParaRPr lang="en-US" dirty="0"/>
          </a:p>
          <a:p>
            <a:r>
              <a:rPr lang="en-US" dirty="0" err="1"/>
              <a:t>Eğer</a:t>
            </a:r>
            <a:r>
              <a:rPr lang="en-US" dirty="0"/>
              <a:t> </a:t>
            </a:r>
            <a:r>
              <a:rPr lang="en-US" dirty="0" err="1"/>
              <a:t>ekstrasellüler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volümu</a:t>
            </a:r>
            <a:r>
              <a:rPr lang="en-US" dirty="0"/>
              <a:t>̈ </a:t>
            </a:r>
            <a:r>
              <a:rPr lang="en-US" dirty="0" err="1"/>
              <a:t>artmışsa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yetmezliği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karaciğer</a:t>
            </a:r>
            <a:r>
              <a:rPr lang="en-US" dirty="0"/>
              <a:t> </a:t>
            </a:r>
            <a:r>
              <a:rPr lang="en-US" dirty="0" err="1"/>
              <a:t>sirozu</a:t>
            </a:r>
            <a:r>
              <a:rPr lang="en-US" dirty="0"/>
              <a:t> - </a:t>
            </a:r>
            <a:r>
              <a:rPr lang="en-US" dirty="0" err="1"/>
              <a:t>nefrotik</a:t>
            </a:r>
            <a:r>
              <a:rPr lang="en-US" dirty="0"/>
              <a:t> </a:t>
            </a:r>
            <a:r>
              <a:rPr lang="en-US" dirty="0" err="1"/>
              <a:t>sendrom</a:t>
            </a:r>
            <a:r>
              <a:rPr lang="en-US" dirty="0"/>
              <a:t> </a:t>
            </a:r>
          </a:p>
          <a:p>
            <a:r>
              <a:rPr lang="en-US" dirty="0" err="1"/>
              <a:t>Eğer</a:t>
            </a:r>
            <a:r>
              <a:rPr lang="en-US" dirty="0"/>
              <a:t> </a:t>
            </a:r>
            <a:r>
              <a:rPr lang="en-US" dirty="0" err="1"/>
              <a:t>ekstraselüler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volümu</a:t>
            </a:r>
            <a:r>
              <a:rPr lang="en-US" dirty="0"/>
              <a:t>̈ </a:t>
            </a:r>
            <a:r>
              <a:rPr lang="en-US" dirty="0" err="1"/>
              <a:t>azalmışsa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diare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kusma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927D66AF-AF6D-5245-B106-B694599AA552}"/>
              </a:ext>
            </a:extLst>
          </p:cNvPr>
          <p:cNvSpPr/>
          <p:nvPr/>
        </p:nvSpPr>
        <p:spPr>
          <a:xfrm>
            <a:off x="5815369" y="4578697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2E061150-1C71-734B-95C1-EFF7DC9BD96D}"/>
              </a:ext>
            </a:extLst>
          </p:cNvPr>
          <p:cNvSpPr/>
          <p:nvPr/>
        </p:nvSpPr>
        <p:spPr>
          <a:xfrm>
            <a:off x="9119180" y="4578696"/>
            <a:ext cx="484632" cy="319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5" name="Picture 1" descr="page152image2883584">
            <a:extLst>
              <a:ext uri="{FF2B5EF4-FFF2-40B4-BE49-F238E27FC236}">
                <a16:creationId xmlns:a16="http://schemas.microsoft.com/office/drawing/2014/main" id="{B8351782-364C-144F-AC2C-8A1352B2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1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52image2883584">
            <a:extLst>
              <a:ext uri="{FF2B5EF4-FFF2-40B4-BE49-F238E27FC236}">
                <a16:creationId xmlns:a16="http://schemas.microsoft.com/office/drawing/2014/main" id="{04E829A1-62A2-4F48-897C-AE71CE6E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1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52image7112160">
            <a:extLst>
              <a:ext uri="{FF2B5EF4-FFF2-40B4-BE49-F238E27FC236}">
                <a16:creationId xmlns:a16="http://schemas.microsoft.com/office/drawing/2014/main" id="{40FC6F11-A3C8-0944-BE69-3B9A37C2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52image7112160">
            <a:extLst>
              <a:ext uri="{FF2B5EF4-FFF2-40B4-BE49-F238E27FC236}">
                <a16:creationId xmlns:a16="http://schemas.microsoft.com/office/drawing/2014/main" id="{47734E4F-2FAD-3741-BA53-7C34F117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51D25-49F7-E14C-9DDB-C81CC384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35607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E5252-EF4B-2644-9703-C72666239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085" y="449276"/>
            <a:ext cx="8418189" cy="595944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28382-DB21-3643-87BA-F9CAD3CB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51234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C550A-0117-F74F-8B0E-548A1D73B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278" y="365125"/>
            <a:ext cx="8445408" cy="576432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9DE0DC-C3B7-2840-8D54-845D596C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370624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6E636-3E62-3C46-A4D2-8BE4D80F2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8" y="233656"/>
            <a:ext cx="8169778" cy="639068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73435-7E7F-A349-9DAF-FAE1E0BB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66513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6F6F5-3E2C-4541-946A-9617A4428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858" y="446557"/>
            <a:ext cx="8124656" cy="616583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0C371-CF44-ED48-A58B-12EF26A6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419766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5C88-934C-074D-81FF-6A03A496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Konjestif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kalp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yetmezliğinde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hiponatremi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mekanizması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5BE1-9B56-C645-8706-E2EB9E64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230"/>
            <a:ext cx="10515600" cy="551905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/>
              <a:t>Kardiyak</a:t>
            </a:r>
            <a:r>
              <a:rPr lang="en-US" sz="2400" dirty="0"/>
              <a:t> output </a:t>
            </a:r>
            <a:r>
              <a:rPr lang="en-US" sz="2400" dirty="0" err="1"/>
              <a:t>azalma</a:t>
            </a:r>
            <a:r>
              <a:rPr lang="en-US" sz="2400" dirty="0"/>
              <a:t>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/>
              <a:t>Kardiyopulmoner</a:t>
            </a:r>
            <a:r>
              <a:rPr lang="en-US" sz="2400" dirty="0"/>
              <a:t> </a:t>
            </a:r>
            <a:r>
              <a:rPr lang="en-US" sz="2400" dirty="0" err="1"/>
              <a:t>reseptörler</a:t>
            </a:r>
            <a:r>
              <a:rPr lang="en-US" sz="2400" dirty="0"/>
              <a:t> </a:t>
            </a:r>
            <a:r>
              <a:rPr lang="en-US" sz="2400" dirty="0" err="1"/>
              <a:t>sanki</a:t>
            </a:r>
            <a:r>
              <a:rPr lang="en-US" sz="2400" dirty="0"/>
              <a:t> atrial </a:t>
            </a:r>
            <a:r>
              <a:rPr lang="en-US" sz="2400" dirty="0" err="1"/>
              <a:t>basınçları</a:t>
            </a:r>
            <a:r>
              <a:rPr lang="en-US" sz="2400" dirty="0"/>
              <a:t> </a:t>
            </a:r>
            <a:r>
              <a:rPr lang="en-US" sz="2400" dirty="0" err="1"/>
              <a:t>düşükmüs</a:t>
            </a:r>
            <a:r>
              <a:rPr lang="en-US" sz="2400" dirty="0"/>
              <a:t>̧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algılar</a:t>
            </a:r>
            <a:r>
              <a:rPr lang="en-US" sz="2400" dirty="0"/>
              <a:t>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/>
              <a:t>ADH </a:t>
            </a:r>
            <a:r>
              <a:rPr lang="en-US" sz="2400" dirty="0" err="1"/>
              <a:t>artma</a:t>
            </a:r>
            <a:endParaRPr lang="en-US" sz="2400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/>
              <a:t>Kollektör</a:t>
            </a:r>
            <a:r>
              <a:rPr lang="en-US" sz="2400" dirty="0"/>
              <a:t> </a:t>
            </a:r>
            <a:r>
              <a:rPr lang="en-US" sz="2400" dirty="0" err="1"/>
              <a:t>tübüllerden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tutulumunu</a:t>
            </a:r>
            <a:r>
              <a:rPr lang="en-US" sz="2400" dirty="0"/>
              <a:t> </a:t>
            </a:r>
            <a:r>
              <a:rPr lang="en-US" sz="2400" dirty="0" err="1"/>
              <a:t>arttırır</a:t>
            </a:r>
            <a:endParaRPr lang="en-US" sz="2400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/>
              <a:t>Artmıs</a:t>
            </a:r>
            <a:r>
              <a:rPr lang="en-US" sz="2400" dirty="0"/>
              <a:t>̧ </a:t>
            </a:r>
            <a:r>
              <a:rPr lang="en-US" sz="2400" dirty="0" err="1"/>
              <a:t>volüm</a:t>
            </a:r>
            <a:r>
              <a:rPr lang="en-US" sz="2400" dirty="0"/>
              <a:t> </a:t>
            </a:r>
            <a:r>
              <a:rPr lang="en-US" sz="2400" dirty="0" err="1"/>
              <a:t>yükünün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da </a:t>
            </a:r>
            <a:r>
              <a:rPr lang="en-US" sz="2400" dirty="0" err="1"/>
              <a:t>artar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Buna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artmıs</a:t>
            </a:r>
            <a:r>
              <a:rPr lang="en-US" sz="2400" dirty="0"/>
              <a:t>̧ atrial </a:t>
            </a:r>
            <a:r>
              <a:rPr lang="en-US" sz="2400" dirty="0" err="1"/>
              <a:t>basınçlardan</a:t>
            </a:r>
            <a:r>
              <a:rPr lang="en-US" sz="2400" dirty="0"/>
              <a:t> </a:t>
            </a:r>
            <a:r>
              <a:rPr lang="en-US" sz="2400" dirty="0" err="1"/>
              <a:t>dolayı</a:t>
            </a:r>
            <a:r>
              <a:rPr lang="en-US" sz="2400" dirty="0"/>
              <a:t> </a:t>
            </a:r>
            <a:r>
              <a:rPr lang="en-US" sz="2400" dirty="0" err="1"/>
              <a:t>salgılanan</a:t>
            </a:r>
            <a:r>
              <a:rPr lang="en-US" sz="2400" dirty="0"/>
              <a:t> ANP </a:t>
            </a:r>
            <a:r>
              <a:rPr lang="en-US" sz="2400" dirty="0" err="1"/>
              <a:t>ve</a:t>
            </a:r>
            <a:r>
              <a:rPr lang="en-US" sz="2400" dirty="0"/>
              <a:t> BNP </a:t>
            </a:r>
            <a:r>
              <a:rPr lang="en-US" sz="2400" dirty="0" err="1"/>
              <a:t>böbrekten</a:t>
            </a:r>
            <a:r>
              <a:rPr lang="en-US" sz="2400" dirty="0"/>
              <a:t> Na+’</a:t>
            </a:r>
            <a:r>
              <a:rPr lang="en-US" sz="2400" dirty="0" err="1"/>
              <a:t>nın</a:t>
            </a:r>
            <a:r>
              <a:rPr lang="en-US" sz="2400" dirty="0"/>
              <a:t> </a:t>
            </a:r>
            <a:r>
              <a:rPr lang="en-US" sz="2400" dirty="0" err="1"/>
              <a:t>atılmasına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artmıs</a:t>
            </a:r>
            <a:r>
              <a:rPr lang="en-US" sz="2400" dirty="0"/>
              <a:t>̧ ADH </a:t>
            </a:r>
            <a:r>
              <a:rPr lang="en-US" sz="2400" dirty="0" err="1"/>
              <a:t>düzeyi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hiponatremiye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E929BE4A-BF1E-3E41-96C4-DB7FA3E314C1}"/>
              </a:ext>
            </a:extLst>
          </p:cNvPr>
          <p:cNvSpPr/>
          <p:nvPr/>
        </p:nvSpPr>
        <p:spPr>
          <a:xfrm>
            <a:off x="5853684" y="1771878"/>
            <a:ext cx="484632" cy="425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463BB7E-64CE-BC4D-8B60-A47874C5EC0D}"/>
              </a:ext>
            </a:extLst>
          </p:cNvPr>
          <p:cNvSpPr/>
          <p:nvPr/>
        </p:nvSpPr>
        <p:spPr>
          <a:xfrm>
            <a:off x="5834743" y="2643922"/>
            <a:ext cx="484632" cy="425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124B203-533E-304C-8321-5FBDE714DCD2}"/>
              </a:ext>
            </a:extLst>
          </p:cNvPr>
          <p:cNvSpPr/>
          <p:nvPr/>
        </p:nvSpPr>
        <p:spPr>
          <a:xfrm>
            <a:off x="5834743" y="3429000"/>
            <a:ext cx="484632" cy="425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64BE23A-E6F4-A243-8197-2B0B8720B49B}"/>
              </a:ext>
            </a:extLst>
          </p:cNvPr>
          <p:cNvSpPr/>
          <p:nvPr/>
        </p:nvSpPr>
        <p:spPr>
          <a:xfrm>
            <a:off x="5853684" y="4214078"/>
            <a:ext cx="484632" cy="425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EE226-8D8F-E140-8905-F79A9EDF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30134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3086D8-12F9-5A49-8D35-2858FBCD3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239" y="435680"/>
            <a:ext cx="9147521" cy="6229189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6E18-E5C9-2B4B-8356-FE6283C9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43558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801E-E123-8745-BBEA-274F48E7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Hiponatremi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Tedavisi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F490-892B-304B-8F31-F181FE423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458764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Hiponatreminin</a:t>
            </a:r>
            <a:r>
              <a:rPr lang="en-US" dirty="0"/>
              <a:t>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hatası</a:t>
            </a:r>
            <a:r>
              <a:rPr lang="en-US" dirty="0"/>
              <a:t> </a:t>
            </a:r>
            <a:r>
              <a:rPr lang="en-US" dirty="0" err="1"/>
              <a:t>olmadığını</a:t>
            </a:r>
            <a:r>
              <a:rPr lang="en-US" dirty="0"/>
              <a:t> </a:t>
            </a:r>
            <a:r>
              <a:rPr lang="en-US" dirty="0" err="1"/>
              <a:t>doğrula</a:t>
            </a:r>
            <a:r>
              <a:rPr lang="en-US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Altta</a:t>
            </a:r>
            <a:r>
              <a:rPr lang="en-US" dirty="0"/>
              <a:t> </a:t>
            </a:r>
            <a:r>
              <a:rPr lang="en-US" dirty="0" err="1"/>
              <a:t>yatan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mümkünse</a:t>
            </a:r>
            <a:r>
              <a:rPr lang="en-US" dirty="0"/>
              <a:t> </a:t>
            </a:r>
            <a:r>
              <a:rPr lang="en-US" dirty="0" err="1"/>
              <a:t>ortadan</a:t>
            </a:r>
            <a:r>
              <a:rPr lang="en-US" dirty="0"/>
              <a:t> </a:t>
            </a:r>
            <a:r>
              <a:rPr lang="en-US" dirty="0" err="1"/>
              <a:t>kaldır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Hiponatremi</a:t>
            </a:r>
            <a:r>
              <a:rPr lang="en-US" dirty="0"/>
              <a:t> …………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ödemi</a:t>
            </a:r>
            <a:r>
              <a:rPr lang="en-US" dirty="0"/>
              <a:t> …..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düzeltme</a:t>
            </a:r>
            <a:r>
              <a:rPr lang="en-US" dirty="0"/>
              <a:t> </a:t>
            </a:r>
            <a:r>
              <a:rPr lang="en-US" dirty="0" err="1"/>
              <a:t>gerekli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düzeltme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ozmotik</a:t>
            </a:r>
            <a:r>
              <a:rPr lang="en-US" dirty="0"/>
              <a:t> </a:t>
            </a:r>
            <a:r>
              <a:rPr lang="en-US" dirty="0" err="1"/>
              <a:t>demiyelinizasyon</a:t>
            </a:r>
            <a:r>
              <a:rPr lang="en-US" dirty="0"/>
              <a:t> </a:t>
            </a:r>
            <a:r>
              <a:rPr lang="en-US" dirty="0" err="1"/>
              <a:t>engellenebilir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Hiponatreminin</a:t>
            </a:r>
            <a:r>
              <a:rPr lang="en-US" dirty="0"/>
              <a:t> </a:t>
            </a:r>
            <a:r>
              <a:rPr lang="en-US" dirty="0" err="1"/>
              <a:t>gelişme</a:t>
            </a:r>
            <a:r>
              <a:rPr lang="en-US" dirty="0"/>
              <a:t> </a:t>
            </a:r>
            <a:r>
              <a:rPr lang="en-US" dirty="0" err="1"/>
              <a:t>süresi</a:t>
            </a:r>
            <a:r>
              <a:rPr lang="en-US" dirty="0"/>
              <a:t> </a:t>
            </a:r>
            <a:r>
              <a:rPr lang="en-US" dirty="0" err="1"/>
              <a:t>bilinmiyor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&gt;48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sürede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gelmişse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şiddetli</a:t>
            </a:r>
            <a:r>
              <a:rPr lang="en-US" dirty="0"/>
              <a:t> </a:t>
            </a:r>
            <a:r>
              <a:rPr lang="en-US" dirty="0" err="1"/>
              <a:t>belirtiler</a:t>
            </a:r>
            <a:r>
              <a:rPr lang="en-US" dirty="0"/>
              <a:t> var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osmotik</a:t>
            </a:r>
            <a:r>
              <a:rPr lang="en-US" dirty="0"/>
              <a:t> </a:t>
            </a:r>
            <a:r>
              <a:rPr lang="en-US" dirty="0" err="1"/>
              <a:t>demiyelinizasyon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düzeltmeden</a:t>
            </a:r>
            <a:r>
              <a:rPr lang="en-US" dirty="0"/>
              <a:t> </a:t>
            </a:r>
            <a:r>
              <a:rPr lang="en-US" dirty="0" err="1"/>
              <a:t>kaçınılmalıdır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2400D-3E92-6249-9DF4-089231C0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3839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FFB3-5A3D-BA45-919E-C4FD90BF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56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Hypo-osmolar hyponatremia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3C55-6CD4-934A-B09B-E0BAD116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ODS </a:t>
            </a:r>
            <a:r>
              <a:rPr lang="en-US" sz="2000" dirty="0" err="1"/>
              <a:t>geliştirmekten</a:t>
            </a:r>
            <a:r>
              <a:rPr lang="en-US" sz="2000" dirty="0"/>
              <a:t> </a:t>
            </a:r>
            <a:r>
              <a:rPr lang="en-US" sz="2000" dirty="0" err="1"/>
              <a:t>kaçının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2 mL / kg IV,% 3 </a:t>
            </a:r>
            <a:r>
              <a:rPr lang="en-US" sz="2000" dirty="0" err="1"/>
              <a:t>hipertonik</a:t>
            </a:r>
            <a:r>
              <a:rPr lang="en-US" sz="2000" dirty="0"/>
              <a:t> </a:t>
            </a:r>
            <a:r>
              <a:rPr lang="en-US" sz="2000" dirty="0" err="1"/>
              <a:t>salin</a:t>
            </a:r>
            <a:r>
              <a:rPr lang="en-US" sz="2000" dirty="0"/>
              <a:t> </a:t>
            </a:r>
            <a:r>
              <a:rPr lang="en-US" sz="2000" dirty="0" err="1"/>
              <a:t>dozu</a:t>
            </a:r>
            <a:r>
              <a:rPr lang="en-US" sz="2000" dirty="0"/>
              <a:t>, serum </a:t>
            </a:r>
            <a:r>
              <a:rPr lang="en-US" sz="2000" dirty="0" err="1"/>
              <a:t>sodyumunu</a:t>
            </a:r>
            <a:r>
              <a:rPr lang="en-US" sz="2000" dirty="0"/>
              <a:t> </a:t>
            </a:r>
            <a:r>
              <a:rPr lang="en-US" sz="2000" dirty="0" err="1"/>
              <a:t>yaklaşık</a:t>
            </a:r>
            <a:r>
              <a:rPr lang="en-US" sz="2000" dirty="0"/>
              <a:t> 2 mmol / L </a:t>
            </a:r>
            <a:r>
              <a:rPr lang="en-US" sz="2000" dirty="0" err="1"/>
              <a:t>artıracaktır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Bu </a:t>
            </a:r>
            <a:r>
              <a:rPr lang="en-US" sz="2000" dirty="0" err="1"/>
              <a:t>doz</a:t>
            </a:r>
            <a:r>
              <a:rPr lang="en-US" sz="2000" dirty="0"/>
              <a:t>,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senaryonun</a:t>
            </a:r>
            <a:r>
              <a:rPr lang="en-US" sz="2000" dirty="0"/>
              <a:t> </a:t>
            </a:r>
            <a:r>
              <a:rPr lang="en-US" sz="2000" dirty="0" err="1"/>
              <a:t>aciliyetine</a:t>
            </a:r>
            <a:r>
              <a:rPr lang="en-US" sz="2000" dirty="0"/>
              <a:t> </a:t>
            </a:r>
            <a:r>
              <a:rPr lang="en-US" sz="2000" dirty="0" err="1"/>
              <a:t>bağlı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10-60 </a:t>
            </a:r>
            <a:r>
              <a:rPr lang="en-US" sz="2000" dirty="0" err="1"/>
              <a:t>dakika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verilebilir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belirtiler</a:t>
            </a:r>
            <a:r>
              <a:rPr lang="en-US" sz="2000" dirty="0"/>
              <a:t> </a:t>
            </a:r>
            <a:r>
              <a:rPr lang="en-US" sz="2000" dirty="0" err="1"/>
              <a:t>çözülene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serum </a:t>
            </a:r>
            <a:r>
              <a:rPr lang="en-US" sz="2000" dirty="0" err="1"/>
              <a:t>sodyumu</a:t>
            </a:r>
            <a:r>
              <a:rPr lang="en-US" sz="2000" dirty="0"/>
              <a:t> 4-6 mmol / L </a:t>
            </a:r>
            <a:r>
              <a:rPr lang="en-US" sz="2000" dirty="0" err="1"/>
              <a:t>artırılana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tekrar</a:t>
            </a:r>
            <a:r>
              <a:rPr lang="en-US" sz="2000" dirty="0"/>
              <a:t> </a:t>
            </a:r>
            <a:r>
              <a:rPr lang="en-US" sz="2000" dirty="0" err="1"/>
              <a:t>edilmelidir</a:t>
            </a:r>
            <a:endParaRPr lang="tr-TR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CBEA6-7DF1-2F4E-9FD7-7457D22F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60428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7C5EA-5816-DF4F-842E-024B1901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5" y="611106"/>
            <a:ext cx="10722429" cy="563578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7030A0"/>
                </a:solidFill>
              </a:rPr>
              <a:t>Equation 2: </a:t>
            </a:r>
            <a:r>
              <a:rPr lang="en-US" sz="2000" dirty="0">
                <a:solidFill>
                  <a:srgbClr val="FF0000"/>
                </a:solidFill>
              </a:rPr>
              <a:t>Sodium deficit = TBW × (Normal [Na] − patient [Na]) (2)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where TBW = 0.6 × lean body weight in kilograms.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err="1"/>
              <a:t>Örneğin</a:t>
            </a:r>
            <a:r>
              <a:rPr lang="en-US" sz="2000" dirty="0"/>
              <a:t>, 20 </a:t>
            </a:r>
            <a:r>
              <a:rPr lang="en-US" sz="2000" dirty="0" err="1"/>
              <a:t>kg'lık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köpeğin</a:t>
            </a:r>
            <a:r>
              <a:rPr lang="en-US" sz="2000" dirty="0"/>
              <a:t> serum [Na +] 120 mmol / L </a:t>
            </a:r>
            <a:r>
              <a:rPr lang="en-US" sz="2000" dirty="0" err="1"/>
              <a:t>olması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normal [Na +] </a:t>
            </a:r>
            <a:r>
              <a:rPr lang="en-US" sz="2000" dirty="0" err="1"/>
              <a:t>değerinin</a:t>
            </a:r>
            <a:r>
              <a:rPr lang="en-US" sz="2000" dirty="0"/>
              <a:t> 145 mmol / L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varsayılırsa</a:t>
            </a:r>
            <a:r>
              <a:rPr lang="en-US" sz="2000" dirty="0"/>
              <a:t>,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/>
              <a:t>Na + </a:t>
            </a:r>
            <a:r>
              <a:rPr lang="en-US" sz="2000" dirty="0" err="1"/>
              <a:t>açığı</a:t>
            </a:r>
            <a:r>
              <a:rPr lang="en-US" sz="2000" dirty="0"/>
              <a:t> 300 mmol </a:t>
            </a:r>
            <a:r>
              <a:rPr lang="en-US" sz="2000" dirty="0" err="1"/>
              <a:t>olacaktır</a:t>
            </a:r>
            <a:r>
              <a:rPr lang="en-US" sz="2000" dirty="0"/>
              <a:t>. Bunun, </a:t>
            </a:r>
            <a:r>
              <a:rPr lang="en-US" sz="2000" dirty="0" err="1"/>
              <a:t>ilişkili</a:t>
            </a:r>
            <a:r>
              <a:rPr lang="en-US" sz="2000" dirty="0"/>
              <a:t>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nörolojik</a:t>
            </a:r>
            <a:r>
              <a:rPr lang="en-US" sz="2000" dirty="0"/>
              <a:t> </a:t>
            </a:r>
            <a:r>
              <a:rPr lang="en-US" sz="2000" dirty="0" err="1"/>
              <a:t>etkilerle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akut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hiponatremi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düşünülürse</a:t>
            </a:r>
            <a:r>
              <a:rPr lang="en-US" sz="2000" dirty="0"/>
              <a:t>, </a:t>
            </a:r>
            <a:r>
              <a:rPr lang="en-US" sz="2000" dirty="0" err="1"/>
              <a:t>nispeten</a:t>
            </a:r>
            <a:r>
              <a:rPr lang="en-US" sz="2000" dirty="0"/>
              <a:t> </a:t>
            </a:r>
            <a:r>
              <a:rPr lang="en-US" sz="2000" dirty="0" err="1"/>
              <a:t>kısa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süre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(6 </a:t>
            </a:r>
            <a:r>
              <a:rPr lang="en-US" sz="2000" dirty="0" err="1"/>
              <a:t>ila</a:t>
            </a:r>
            <a:r>
              <a:rPr lang="en-US" sz="2000" dirty="0"/>
              <a:t> 12 </a:t>
            </a:r>
            <a:r>
              <a:rPr lang="en-US" sz="2000" dirty="0" err="1"/>
              <a:t>saat</a:t>
            </a:r>
            <a:r>
              <a:rPr lang="en-US" sz="2000" dirty="0"/>
              <a:t>) serum [Na +] '</a:t>
            </a:r>
            <a:r>
              <a:rPr lang="en-US" sz="2000" dirty="0" err="1"/>
              <a:t>nın</a:t>
            </a:r>
            <a:r>
              <a:rPr lang="en-US" sz="2000" dirty="0"/>
              <a:t> </a:t>
            </a:r>
            <a:r>
              <a:rPr lang="en-US" sz="2000" dirty="0" err="1"/>
              <a:t>normale</a:t>
            </a:r>
            <a:r>
              <a:rPr lang="en-US" sz="2000" dirty="0"/>
              <a:t> </a:t>
            </a:r>
            <a:r>
              <a:rPr lang="en-US" sz="2000" dirty="0" err="1"/>
              <a:t>döndürülmesi</a:t>
            </a:r>
            <a:r>
              <a:rPr lang="en-US" sz="2000" dirty="0"/>
              <a:t> </a:t>
            </a:r>
            <a:r>
              <a:rPr lang="en-US" sz="2000" dirty="0" err="1"/>
              <a:t>uygun</a:t>
            </a:r>
            <a:r>
              <a:rPr lang="en-US" sz="2000" dirty="0"/>
              <a:t> </a:t>
            </a:r>
            <a:r>
              <a:rPr lang="en-US" sz="2000" dirty="0" err="1"/>
              <a:t>olabilir</a:t>
            </a:r>
            <a:r>
              <a:rPr lang="en-US" sz="2000" dirty="0"/>
              <a:t>. </a:t>
            </a:r>
            <a:r>
              <a:rPr lang="en-US" sz="2000" dirty="0" err="1"/>
              <a:t>Klinisyen</a:t>
            </a:r>
            <a:r>
              <a:rPr lang="en-US" sz="2000" dirty="0"/>
              <a:t> 300 mmol </a:t>
            </a:r>
            <a:r>
              <a:rPr lang="en-US" sz="2000" dirty="0" err="1"/>
              <a:t>sodyumu</a:t>
            </a:r>
            <a:r>
              <a:rPr lang="en-US" sz="2000" dirty="0"/>
              <a:t> 10 </a:t>
            </a:r>
            <a:r>
              <a:rPr lang="en-US" sz="2000" dirty="0" err="1"/>
              <a:t>saatte</a:t>
            </a:r>
            <a:r>
              <a:rPr lang="en-US" sz="2000" dirty="0"/>
              <a:t> </a:t>
            </a:r>
            <a:r>
              <a:rPr lang="en-US" sz="2000" dirty="0" err="1"/>
              <a:t>uygulayacak</a:t>
            </a:r>
            <a:r>
              <a:rPr lang="en-US" sz="2000" dirty="0"/>
              <a:t> </a:t>
            </a:r>
            <a:r>
              <a:rPr lang="en-US" sz="2000" dirty="0" err="1"/>
              <a:t>olsaydı</a:t>
            </a:r>
            <a:r>
              <a:rPr lang="en-US" sz="2000" dirty="0"/>
              <a:t>, </a:t>
            </a:r>
            <a:r>
              <a:rPr lang="en-US" sz="2000" dirty="0" err="1"/>
              <a:t>hız</a:t>
            </a:r>
            <a:r>
              <a:rPr lang="en-US" sz="2000" dirty="0"/>
              <a:t> 30 mmol /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olurdu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err="1"/>
              <a:t>Hipertonik</a:t>
            </a:r>
            <a:r>
              <a:rPr lang="en-US" sz="2000" dirty="0"/>
              <a:t> </a:t>
            </a:r>
            <a:r>
              <a:rPr lang="en-US" sz="2000" dirty="0" err="1"/>
              <a:t>salin</a:t>
            </a:r>
            <a:r>
              <a:rPr lang="en-US" sz="2000" dirty="0"/>
              <a:t>% 3'lük </a:t>
            </a:r>
            <a:r>
              <a:rPr lang="en-US" sz="2000" dirty="0" err="1"/>
              <a:t>bir</a:t>
            </a:r>
            <a:r>
              <a:rPr lang="en-US" sz="2000" dirty="0"/>
              <a:t> [Na +] 0.513 mmol / </a:t>
            </a:r>
            <a:r>
              <a:rPr lang="en-US" sz="2000" dirty="0" err="1"/>
              <a:t>mL'ye</a:t>
            </a:r>
            <a:r>
              <a:rPr lang="en-US" sz="2000" dirty="0"/>
              <a:t> </a:t>
            </a:r>
            <a:r>
              <a:rPr lang="en-US" sz="2000" dirty="0" err="1"/>
              <a:t>sahiptir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nedenle</a:t>
            </a:r>
            <a:r>
              <a:rPr lang="en-US" sz="2000" dirty="0"/>
              <a:t> </a:t>
            </a:r>
            <a:r>
              <a:rPr lang="en-US" sz="2000" dirty="0" err="1"/>
              <a:t>yaklaşık</a:t>
            </a:r>
            <a:r>
              <a:rPr lang="en-US" sz="2000" dirty="0"/>
              <a:t> 58 mL / </a:t>
            </a:r>
            <a:r>
              <a:rPr lang="en-US" sz="2000" dirty="0" err="1"/>
              <a:t>saatlik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hız</a:t>
            </a:r>
            <a:r>
              <a:rPr lang="en-US" sz="2000" dirty="0"/>
              <a:t>, </a:t>
            </a:r>
            <a:r>
              <a:rPr lang="en-US" sz="2000" dirty="0" err="1"/>
              <a:t>saatte</a:t>
            </a:r>
            <a:r>
              <a:rPr lang="en-US" sz="2000" dirty="0"/>
              <a:t> 30 mmol Na + </a:t>
            </a:r>
            <a:r>
              <a:rPr lang="en-US" sz="2000" dirty="0" err="1"/>
              <a:t>verecektir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err="1"/>
              <a:t>Serumun</a:t>
            </a:r>
            <a:r>
              <a:rPr lang="en-US" sz="2000" dirty="0"/>
              <a:t> [Na +]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sık</a:t>
            </a:r>
            <a:r>
              <a:rPr lang="en-US" sz="2000" dirty="0"/>
              <a:t> (her 4-6 </a:t>
            </a:r>
            <a:r>
              <a:rPr lang="en-US" sz="2000" dirty="0" err="1"/>
              <a:t>saatte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) </a:t>
            </a:r>
            <a:r>
              <a:rPr lang="en-US" sz="2000" dirty="0" err="1"/>
              <a:t>izlenmesi</a:t>
            </a:r>
            <a:r>
              <a:rPr lang="en-US" sz="2000" dirty="0"/>
              <a:t>, </a:t>
            </a:r>
            <a:r>
              <a:rPr lang="en-US" sz="2000" dirty="0" err="1"/>
              <a:t>uygun</a:t>
            </a:r>
            <a:r>
              <a:rPr lang="en-US" sz="2000" dirty="0"/>
              <a:t> </a:t>
            </a:r>
            <a:r>
              <a:rPr lang="en-US" sz="2000" dirty="0" err="1"/>
              <a:t>çözünürlüğün</a:t>
            </a:r>
            <a:r>
              <a:rPr lang="en-US" sz="2000" dirty="0"/>
              <a:t> </a:t>
            </a: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edildiğinden</a:t>
            </a:r>
            <a:r>
              <a:rPr lang="en-US" sz="2000" dirty="0"/>
              <a:t> </a:t>
            </a:r>
            <a:r>
              <a:rPr lang="en-US" sz="2000" dirty="0" err="1"/>
              <a:t>emin</a:t>
            </a:r>
            <a:r>
              <a:rPr lang="en-US" sz="2000" dirty="0"/>
              <a:t> </a:t>
            </a:r>
            <a:r>
              <a:rPr lang="en-US" sz="2000" dirty="0" err="1"/>
              <a:t>olmak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önemlidir</a:t>
            </a:r>
            <a:r>
              <a:rPr lang="en-US" sz="2000" dirty="0"/>
              <a:t>. </a:t>
            </a:r>
            <a:r>
              <a:rPr lang="en-US" sz="2000" dirty="0" err="1"/>
              <a:t>Hipertonik</a:t>
            </a:r>
            <a:r>
              <a:rPr lang="en-US" sz="2000" dirty="0"/>
              <a:t> </a:t>
            </a:r>
            <a:r>
              <a:rPr lang="en-US" sz="2000" dirty="0" err="1"/>
              <a:t>salin</a:t>
            </a:r>
            <a:r>
              <a:rPr lang="en-US" sz="2000" dirty="0"/>
              <a:t> </a:t>
            </a:r>
            <a:r>
              <a:rPr lang="en-US" sz="2000" dirty="0" err="1"/>
              <a:t>oranı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sonra</a:t>
            </a:r>
            <a:r>
              <a:rPr lang="en-US" sz="2000" dirty="0"/>
              <a:t> </a:t>
            </a:r>
            <a:r>
              <a:rPr lang="en-US" sz="2000" dirty="0" err="1"/>
              <a:t>etki</a:t>
            </a:r>
            <a:r>
              <a:rPr lang="en-US" sz="2000" dirty="0"/>
              <a:t> </a:t>
            </a:r>
            <a:r>
              <a:rPr lang="en-US" sz="2000" dirty="0" err="1"/>
              <a:t>edecek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titre</a:t>
            </a:r>
            <a:r>
              <a:rPr lang="en-US" sz="2000" dirty="0"/>
              <a:t> </a:t>
            </a:r>
            <a:r>
              <a:rPr lang="en-US" sz="2000" dirty="0" err="1"/>
              <a:t>edilebilir</a:t>
            </a:r>
            <a:r>
              <a:rPr lang="en-US" sz="20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FED924-DAAB-0D45-9E68-ED2DA291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1258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E1D4-5042-B546-A136-127D6353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HİPONATREMİ 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D358-6C11-B243-9228-A8133D74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Serum Na+ &lt;135 </a:t>
            </a:r>
            <a:r>
              <a:rPr lang="en-US" sz="2400" dirty="0" err="1"/>
              <a:t>mEq</a:t>
            </a:r>
            <a:r>
              <a:rPr lang="en-US" sz="2400" dirty="0"/>
              <a:t>/L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130-135 mmol/L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hafif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125-129 mmol/l </a:t>
            </a:r>
            <a:r>
              <a:rPr lang="en-US" sz="2400" dirty="0" err="1"/>
              <a:t>orta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&lt;125 mmol/l </a:t>
            </a:r>
            <a:r>
              <a:rPr lang="en-US" sz="2400" dirty="0" err="1"/>
              <a:t>derin</a:t>
            </a:r>
            <a:r>
              <a:rPr lang="en-US" sz="2400" dirty="0"/>
              <a:t> </a:t>
            </a:r>
            <a:r>
              <a:rPr lang="en-US" sz="2400" dirty="0" err="1"/>
              <a:t>hiponatremi</a:t>
            </a:r>
            <a:r>
              <a:rPr lang="en-US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plazma</a:t>
            </a:r>
            <a:r>
              <a:rPr lang="en-US" sz="2400" dirty="0"/>
              <a:t> </a:t>
            </a:r>
            <a:r>
              <a:rPr lang="en-US" sz="2400" dirty="0" err="1"/>
              <a:t>osmolaritesine</a:t>
            </a:r>
            <a:r>
              <a:rPr lang="en-US" sz="2400" dirty="0"/>
              <a:t> </a:t>
            </a:r>
            <a:r>
              <a:rPr lang="en-US" sz="2400" dirty="0" err="1"/>
              <a:t>göre</a:t>
            </a:r>
            <a:r>
              <a:rPr lang="en-US" sz="2400" dirty="0"/>
              <a:t> </a:t>
            </a:r>
            <a:r>
              <a:rPr lang="en-US" sz="2400" dirty="0" err="1"/>
              <a:t>izotonik</a:t>
            </a:r>
            <a:r>
              <a:rPr lang="en-US" sz="2400" dirty="0"/>
              <a:t> (275-295 </a:t>
            </a:r>
            <a:r>
              <a:rPr lang="en-US" sz="2400" dirty="0" err="1"/>
              <a:t>mosm</a:t>
            </a:r>
            <a:r>
              <a:rPr lang="en-US" sz="2400" dirty="0"/>
              <a:t>/kg)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hipertonik</a:t>
            </a:r>
            <a:r>
              <a:rPr lang="en-US" sz="2400" dirty="0"/>
              <a:t> (&gt;295 </a:t>
            </a:r>
            <a:r>
              <a:rPr lang="en-US" sz="2400" dirty="0" err="1"/>
              <a:t>mosmol</a:t>
            </a:r>
            <a:r>
              <a:rPr lang="en-US" sz="2400" dirty="0"/>
              <a:t>/ kg)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hipotonik</a:t>
            </a:r>
            <a:r>
              <a:rPr lang="en-US" sz="2400" dirty="0"/>
              <a:t> (&lt;275 </a:t>
            </a:r>
            <a:r>
              <a:rPr lang="en-US" sz="2400" dirty="0" err="1"/>
              <a:t>mosmol</a:t>
            </a:r>
            <a:r>
              <a:rPr lang="en-US" sz="2400" dirty="0"/>
              <a:t>/kg)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sınıflandırılı</a:t>
            </a:r>
            <a:r>
              <a:rPr lang="en-US" sz="2400" dirty="0"/>
              <a:t> 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82357-A791-2B44-999B-7A934FBD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22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01CB-35C4-BE4C-8177-73A0CD66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Chronic hypo-osmolar hyponatremia 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CED0-72EF-6B4B-992A-EDEEECC0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3171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000" dirty="0" err="1"/>
              <a:t>Kronik</a:t>
            </a:r>
            <a:r>
              <a:rPr lang="en-US" sz="2000" dirty="0"/>
              <a:t> </a:t>
            </a:r>
            <a:r>
              <a:rPr lang="en-US" sz="2000" dirty="0" err="1"/>
              <a:t>hiponatremi</a:t>
            </a:r>
            <a:r>
              <a:rPr lang="en-US" sz="2000" dirty="0"/>
              <a:t>, </a:t>
            </a:r>
            <a:r>
              <a:rPr lang="en-US" sz="2000" dirty="0" err="1"/>
              <a:t>süresi</a:t>
            </a:r>
            <a:r>
              <a:rPr lang="en-US" sz="2000" dirty="0"/>
              <a:t>&gt; 48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süresi</a:t>
            </a:r>
            <a:r>
              <a:rPr lang="en-US" sz="2000" dirty="0"/>
              <a:t> </a:t>
            </a:r>
            <a:r>
              <a:rPr lang="en-US" sz="2000" dirty="0" err="1"/>
              <a:t>bilinmeyen</a:t>
            </a:r>
            <a:r>
              <a:rPr lang="en-US" sz="2000" dirty="0"/>
              <a:t> </a:t>
            </a:r>
            <a:r>
              <a:rPr lang="en-US" sz="2000" dirty="0" err="1"/>
              <a:t>hiponatremi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kabul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000" dirty="0"/>
              <a:t>Hasta </a:t>
            </a:r>
            <a:r>
              <a:rPr lang="en-US" sz="2000" dirty="0" err="1"/>
              <a:t>semptomatik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, </a:t>
            </a:r>
            <a:r>
              <a:rPr lang="en-US" sz="2000" dirty="0" err="1"/>
              <a:t>tedavi</a:t>
            </a:r>
            <a:r>
              <a:rPr lang="en-US" sz="2000" dirty="0"/>
              <a:t>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belirtiler</a:t>
            </a:r>
            <a:r>
              <a:rPr lang="en-US" sz="2000" dirty="0"/>
              <a:t> </a:t>
            </a:r>
            <a:r>
              <a:rPr lang="en-US" sz="2000" dirty="0" err="1"/>
              <a:t>ortadan</a:t>
            </a:r>
            <a:r>
              <a:rPr lang="en-US" sz="2000" dirty="0"/>
              <a:t> </a:t>
            </a:r>
            <a:r>
              <a:rPr lang="en-US" sz="2000" dirty="0" err="1"/>
              <a:t>kalkana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sürdürülmelidir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000" dirty="0"/>
              <a:t>Serum </a:t>
            </a:r>
            <a:r>
              <a:rPr lang="en-US" sz="2000" dirty="0" err="1"/>
              <a:t>sodyum</a:t>
            </a:r>
            <a:r>
              <a:rPr lang="en-US" sz="2000" dirty="0"/>
              <a:t>, ODS </a:t>
            </a:r>
            <a:r>
              <a:rPr lang="en-US" sz="2000" dirty="0" err="1"/>
              <a:t>gelişimini</a:t>
            </a:r>
            <a:r>
              <a:rPr lang="en-US" sz="2000" dirty="0"/>
              <a:t> </a:t>
            </a:r>
            <a:r>
              <a:rPr lang="en-US" sz="2000" dirty="0" err="1"/>
              <a:t>önlemek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yavaşça</a:t>
            </a:r>
            <a:r>
              <a:rPr lang="en-US" sz="2000" dirty="0"/>
              <a:t> </a:t>
            </a:r>
            <a:r>
              <a:rPr lang="en-US" sz="2000" dirty="0" err="1"/>
              <a:t>yükselir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000" dirty="0"/>
              <a:t>24 </a:t>
            </a:r>
            <a:r>
              <a:rPr lang="en-US" sz="2000" dirty="0" err="1"/>
              <a:t>saatlik</a:t>
            </a:r>
            <a:r>
              <a:rPr lang="en-US" sz="2000" dirty="0"/>
              <a:t> </a:t>
            </a:r>
            <a:r>
              <a:rPr lang="en-US" sz="2000" dirty="0" err="1"/>
              <a:t>periyotta</a:t>
            </a:r>
            <a:r>
              <a:rPr lang="en-US" sz="2000" dirty="0"/>
              <a:t> serum </a:t>
            </a:r>
            <a:r>
              <a:rPr lang="en-US" sz="2000" dirty="0" err="1"/>
              <a:t>sodyumunun</a:t>
            </a:r>
            <a:r>
              <a:rPr lang="en-US" sz="2000" dirty="0"/>
              <a:t> 10 mmol / </a:t>
            </a:r>
            <a:r>
              <a:rPr lang="en-US" sz="2000" dirty="0" err="1"/>
              <a:t>L'den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artmaması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v"/>
            </a:pPr>
            <a:r>
              <a:rPr lang="en-US" sz="2000" dirty="0"/>
              <a:t>Bir </a:t>
            </a:r>
            <a:r>
              <a:rPr lang="en-US" sz="2000" dirty="0" err="1"/>
              <a:t>hayvan</a:t>
            </a:r>
            <a:r>
              <a:rPr lang="en-US" sz="2000" dirty="0"/>
              <a:t> </a:t>
            </a:r>
            <a:r>
              <a:rPr lang="en-US" sz="2000" dirty="0" err="1"/>
              <a:t>semptomatik</a:t>
            </a:r>
            <a:r>
              <a:rPr lang="en-US" sz="2000" dirty="0"/>
              <a:t> </a:t>
            </a:r>
            <a:r>
              <a:rPr lang="en-US" sz="2000" dirty="0" err="1"/>
              <a:t>hiponatreminin</a:t>
            </a:r>
            <a:r>
              <a:rPr lang="en-US" sz="2000" dirty="0"/>
              <a:t> </a:t>
            </a:r>
            <a:r>
              <a:rPr lang="en-US" sz="2000" dirty="0" err="1"/>
              <a:t>akut</a:t>
            </a:r>
            <a:r>
              <a:rPr lang="en-US" sz="2000" dirty="0"/>
              <a:t> </a:t>
            </a:r>
            <a:r>
              <a:rPr lang="en-US" sz="2000" dirty="0" err="1"/>
              <a:t>tedavisine</a:t>
            </a:r>
            <a:r>
              <a:rPr lang="en-US" sz="2000" dirty="0"/>
              <a:t> </a:t>
            </a:r>
            <a:r>
              <a:rPr lang="en-US" sz="2000" dirty="0" err="1"/>
              <a:t>ihtiyaç</a:t>
            </a:r>
            <a:r>
              <a:rPr lang="en-US" sz="2000" dirty="0"/>
              <a:t> </a:t>
            </a:r>
            <a:r>
              <a:rPr lang="en-US" sz="2000" dirty="0" err="1"/>
              <a:t>duymuşsa</a:t>
            </a:r>
            <a:r>
              <a:rPr lang="en-US" sz="2000" dirty="0"/>
              <a:t>, </a:t>
            </a:r>
            <a:r>
              <a:rPr lang="en-US" sz="2000" dirty="0" err="1"/>
              <a:t>başvurudan</a:t>
            </a:r>
            <a:r>
              <a:rPr lang="en-US" sz="2000" dirty="0"/>
              <a:t> </a:t>
            </a:r>
            <a:r>
              <a:rPr lang="en-US" sz="2000" dirty="0" err="1"/>
              <a:t>sonraki</a:t>
            </a:r>
            <a:r>
              <a:rPr lang="en-US" sz="2000" dirty="0"/>
              <a:t> 24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serumdaki</a:t>
            </a:r>
            <a:r>
              <a:rPr lang="en-US" sz="2000" dirty="0"/>
              <a:t> [Na]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değişiklik</a:t>
            </a:r>
            <a:r>
              <a:rPr lang="en-US" sz="2000" dirty="0"/>
              <a:t> 10 mmol / </a:t>
            </a:r>
            <a:r>
              <a:rPr lang="en-US" sz="2000" dirty="0" err="1"/>
              <a:t>L'yi</a:t>
            </a:r>
            <a:r>
              <a:rPr lang="en-US" sz="2000" dirty="0"/>
              <a:t> </a:t>
            </a:r>
            <a:r>
              <a:rPr lang="en-US" sz="2000" dirty="0" err="1"/>
              <a:t>geçmemelidir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v"/>
            </a:pPr>
            <a:endParaRPr lang="tr-TR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3EB5F-F916-7F4C-A263-1BD131B8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408859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77AE-F237-3548-A9FB-2D9FB844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000" dirty="0" err="1"/>
              <a:t>Kronik</a:t>
            </a:r>
            <a:r>
              <a:rPr lang="en-US" sz="2000" dirty="0"/>
              <a:t> </a:t>
            </a:r>
            <a:r>
              <a:rPr lang="en-US" sz="2000" dirty="0" err="1"/>
              <a:t>hiponatremi</a:t>
            </a:r>
            <a:r>
              <a:rPr lang="en-US" sz="2000" dirty="0"/>
              <a:t> </a:t>
            </a:r>
            <a:r>
              <a:rPr lang="en-US" sz="2000" dirty="0" err="1"/>
              <a:t>tedavi</a:t>
            </a:r>
            <a:r>
              <a:rPr lang="en-US" sz="2000" dirty="0"/>
              <a:t> </a:t>
            </a:r>
            <a:r>
              <a:rPr lang="en-US" sz="2000" dirty="0" err="1"/>
              <a:t>edilirken</a:t>
            </a:r>
            <a:r>
              <a:rPr lang="en-US" sz="2000" dirty="0"/>
              <a:t>, </a:t>
            </a:r>
            <a:r>
              <a:rPr lang="en-US" sz="2000" dirty="0" err="1"/>
              <a:t>hiponatreminin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düzelmesini</a:t>
            </a:r>
            <a:r>
              <a:rPr lang="en-US" sz="2000" dirty="0"/>
              <a:t> </a:t>
            </a:r>
            <a:r>
              <a:rPr lang="en-US" sz="2000" dirty="0" err="1"/>
              <a:t>önlemek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serum [Na +] '</a:t>
            </a:r>
            <a:r>
              <a:rPr lang="en-US" sz="2000" dirty="0" err="1"/>
              <a:t>nın</a:t>
            </a:r>
            <a:r>
              <a:rPr lang="en-US" sz="2000" dirty="0"/>
              <a:t> (her 4 </a:t>
            </a:r>
            <a:r>
              <a:rPr lang="en-US" sz="2000" dirty="0" err="1"/>
              <a:t>ila</a:t>
            </a:r>
            <a:r>
              <a:rPr lang="en-US" sz="2000" dirty="0"/>
              <a:t> 6 </a:t>
            </a:r>
            <a:r>
              <a:rPr lang="en-US" sz="2000" dirty="0" err="1"/>
              <a:t>saatte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)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izlenmesi</a:t>
            </a:r>
            <a:r>
              <a:rPr lang="en-US" sz="2000" dirty="0"/>
              <a:t> </a:t>
            </a:r>
            <a:r>
              <a:rPr lang="en-US" sz="2000" dirty="0" err="1"/>
              <a:t>gerekir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000" dirty="0"/>
              <a:t>  24 </a:t>
            </a:r>
            <a:r>
              <a:rPr lang="en-US" sz="2000" dirty="0" err="1"/>
              <a:t>saatlik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süre</a:t>
            </a:r>
            <a:r>
              <a:rPr lang="en-US" sz="2000" dirty="0"/>
              <a:t> </a:t>
            </a:r>
            <a:r>
              <a:rPr lang="en-US" sz="2000" dirty="0" err="1"/>
              <a:t>boyunca</a:t>
            </a:r>
            <a:r>
              <a:rPr lang="en-US" sz="2000" dirty="0"/>
              <a:t> </a:t>
            </a:r>
            <a:r>
              <a:rPr lang="en-US" sz="2000" dirty="0" err="1"/>
              <a:t>serumdaki</a:t>
            </a:r>
            <a:r>
              <a:rPr lang="en-US" sz="2000" dirty="0"/>
              <a:t> [Na +] </a:t>
            </a:r>
            <a:r>
              <a:rPr lang="en-US" sz="2000" dirty="0" err="1"/>
              <a:t>değişim</a:t>
            </a:r>
            <a:r>
              <a:rPr lang="en-US" sz="2000" dirty="0"/>
              <a:t> </a:t>
            </a:r>
            <a:r>
              <a:rPr lang="en-US" sz="2000" dirty="0" err="1"/>
              <a:t>derecesi</a:t>
            </a:r>
            <a:r>
              <a:rPr lang="en-US" sz="2000" dirty="0"/>
              <a:t>, </a:t>
            </a:r>
            <a:r>
              <a:rPr lang="en-US" sz="2000" dirty="0" err="1"/>
              <a:t>saatlik</a:t>
            </a:r>
            <a:r>
              <a:rPr lang="en-US" sz="2000" dirty="0"/>
              <a:t> </a:t>
            </a:r>
            <a:r>
              <a:rPr lang="en-US" sz="2000" dirty="0" err="1"/>
              <a:t>bazdaki</a:t>
            </a:r>
            <a:r>
              <a:rPr lang="en-US" sz="2000" dirty="0"/>
              <a:t> </a:t>
            </a:r>
            <a:r>
              <a:rPr lang="en-US" sz="2000" dirty="0" err="1"/>
              <a:t>değişim</a:t>
            </a:r>
            <a:r>
              <a:rPr lang="en-US" sz="2000" dirty="0"/>
              <a:t> </a:t>
            </a:r>
            <a:r>
              <a:rPr lang="en-US" sz="2000" dirty="0" err="1"/>
              <a:t>oranından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/>
              <a:t>görünmektedir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000" dirty="0" err="1"/>
              <a:t>Sonuç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, serum [Na +] </a:t>
            </a:r>
            <a:r>
              <a:rPr lang="en-US" sz="2000" dirty="0" err="1"/>
              <a:t>istenenden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değişirse</a:t>
            </a:r>
            <a:r>
              <a:rPr lang="en-US" sz="2000" dirty="0"/>
              <a:t>, 24 </a:t>
            </a:r>
            <a:r>
              <a:rPr lang="en-US" sz="2000" dirty="0" err="1"/>
              <a:t>saatlik</a:t>
            </a:r>
            <a:r>
              <a:rPr lang="en-US" sz="2000" dirty="0"/>
              <a:t> </a:t>
            </a:r>
            <a:r>
              <a:rPr lang="en-US" sz="2000" dirty="0" err="1"/>
              <a:t>periyotta</a:t>
            </a:r>
            <a:r>
              <a:rPr lang="en-US" sz="2000" dirty="0"/>
              <a:t> 10 mmol / </a:t>
            </a:r>
            <a:r>
              <a:rPr lang="en-US" sz="2000" dirty="0" err="1"/>
              <a:t>L'lik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değişikliği</a:t>
            </a:r>
            <a:r>
              <a:rPr lang="en-US" sz="2000" dirty="0"/>
              <a:t> </a:t>
            </a:r>
            <a:r>
              <a:rPr lang="en-US" sz="2000" dirty="0" err="1"/>
              <a:t>aşmamak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tedavi</a:t>
            </a:r>
            <a:r>
              <a:rPr lang="en-US" sz="2000" dirty="0"/>
              <a:t> </a:t>
            </a:r>
            <a:r>
              <a:rPr lang="en-US" sz="2000" dirty="0" err="1"/>
              <a:t>yavaşlatılmalı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durdurulmalıdır</a:t>
            </a:r>
            <a:r>
              <a:rPr lang="en-US" sz="2000" dirty="0"/>
              <a:t>.</a:t>
            </a:r>
            <a:endParaRPr lang="tr-TR" sz="2000" dirty="0"/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q"/>
            </a:pPr>
            <a:endParaRPr lang="tr-TR" sz="2000" dirty="0"/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q"/>
            </a:pPr>
            <a:endParaRPr lang="tr-TR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44852C-1DDC-194E-A3FB-590CFDE9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71747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58E0-8F1D-1B4C-8E28-40678B243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Loop diuretic administration can be of benefit if urine osmolality or urine specific gravity is elevated or hypervolemia is evident.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 common cause of hypervolemic hyponatremia in cats and dogs is CHF.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Treatment of these patients includes loop diuretic therapy and efforts to improve cardiac function.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When there is not a clear underlying cause to target, or serum [Na+ ] is not responding to therapy, hype tonic saline administration is indicated.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A4D4A1-D366-8843-9AC9-B332FD14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68872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09B9-86D3-A54A-9CCA-7F734574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02" y="1253331"/>
            <a:ext cx="11017898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appropriate rate of hypertonic saline can be based on the sodium deficit formula (Equation 2) described above.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7030A0"/>
                </a:solidFill>
              </a:rPr>
              <a:t>Equation 2: </a:t>
            </a:r>
            <a:r>
              <a:rPr lang="en-US" sz="2000" dirty="0">
                <a:solidFill>
                  <a:srgbClr val="FF0000"/>
                </a:solidFill>
              </a:rPr>
              <a:t>Sodium deficit = TBW × (Normal [Na] − patient [Na]) (2)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where TBW = 0.6 × lean body weight in kilograms.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Alternatively, the </a:t>
            </a:r>
            <a:r>
              <a:rPr lang="en-US" sz="2000" dirty="0" err="1"/>
              <a:t>Adrogue</a:t>
            </a:r>
            <a:r>
              <a:rPr lang="en-US" sz="2000" dirty="0"/>
              <a:t>́–</a:t>
            </a:r>
            <a:r>
              <a:rPr lang="en-US" sz="2000" dirty="0" err="1"/>
              <a:t>Madias</a:t>
            </a:r>
            <a:r>
              <a:rPr lang="en-US" sz="2000" dirty="0"/>
              <a:t> formula (Equation 3) can be used to estimate the effect of 1 L of any fluid containing sodium ± potassium.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</a:rPr>
              <a:t>Equation 3</a:t>
            </a:r>
            <a:r>
              <a:rPr lang="en-US" sz="2000" dirty="0">
                <a:solidFill>
                  <a:srgbClr val="FF0000"/>
                </a:solidFill>
              </a:rPr>
              <a:t>: Change in serum[Na] = </a:t>
            </a:r>
            <a:r>
              <a:rPr lang="en-US" sz="2000" dirty="0" err="1">
                <a:solidFill>
                  <a:srgbClr val="FF0000"/>
                </a:solidFill>
              </a:rPr>
              <a:t>infusate</a:t>
            </a:r>
            <a:r>
              <a:rPr lang="en-US" sz="2000" dirty="0">
                <a:solidFill>
                  <a:srgbClr val="FF0000"/>
                </a:solidFill>
              </a:rPr>
              <a:t>[Na] + </a:t>
            </a:r>
            <a:r>
              <a:rPr lang="en-US" sz="2000" dirty="0" err="1">
                <a:solidFill>
                  <a:srgbClr val="FF0000"/>
                </a:solidFill>
              </a:rPr>
              <a:t>infusate</a:t>
            </a:r>
            <a:r>
              <a:rPr lang="en-US" sz="2000" dirty="0">
                <a:solidFill>
                  <a:srgbClr val="FF0000"/>
                </a:solidFill>
              </a:rPr>
              <a:t>[K] − serum[Na]∕TBW + 1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where TBW = 0.6 × body weight in kilogram</a:t>
            </a:r>
            <a:br>
              <a:rPr lang="en-US" sz="2000" dirty="0"/>
            </a:br>
            <a:endParaRPr lang="en-US" sz="2000" dirty="0"/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9ADD46-ED00-104C-8175-BA4FB839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01390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19BF6-061B-8C41-A6F2-AB391B29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For example, if a liter of 3% hypertonic saline was </a:t>
            </a:r>
            <a:r>
              <a:rPr lang="en-US" sz="2000" dirty="0" err="1"/>
              <a:t>adminisered</a:t>
            </a:r>
            <a:r>
              <a:rPr lang="en-US" sz="2000" dirty="0"/>
              <a:t> to a 20 kg dog with serum [Na+] of 120 mmol/L,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Change in serum[Na] = </a:t>
            </a:r>
            <a:r>
              <a:rPr lang="en-US" sz="2000" dirty="0" err="1">
                <a:solidFill>
                  <a:srgbClr val="FF0000"/>
                </a:solidFill>
              </a:rPr>
              <a:t>infusate</a:t>
            </a:r>
            <a:r>
              <a:rPr lang="en-US" sz="2000" dirty="0">
                <a:solidFill>
                  <a:srgbClr val="FF0000"/>
                </a:solidFill>
              </a:rPr>
              <a:t>[Na] + </a:t>
            </a:r>
            <a:r>
              <a:rPr lang="en-US" sz="2000" dirty="0" err="1">
                <a:solidFill>
                  <a:srgbClr val="FF0000"/>
                </a:solidFill>
              </a:rPr>
              <a:t>infusate</a:t>
            </a:r>
            <a:r>
              <a:rPr lang="en-US" sz="2000" dirty="0">
                <a:solidFill>
                  <a:srgbClr val="FF0000"/>
                </a:solidFill>
              </a:rPr>
              <a:t>[K] − serum[Na]∕TBW + 1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</a:rPr>
              <a:t>Equaion</a:t>
            </a:r>
            <a:r>
              <a:rPr lang="en-US" sz="2000" b="1" dirty="0">
                <a:solidFill>
                  <a:srgbClr val="7030A0"/>
                </a:solidFill>
              </a:rPr>
              <a:t> 3 </a:t>
            </a:r>
            <a:r>
              <a:rPr lang="en-US" sz="2000" dirty="0"/>
              <a:t>would predict it would change the serum [Na+] by </a:t>
            </a:r>
            <a:r>
              <a:rPr lang="en-US" sz="2000" dirty="0">
                <a:solidFill>
                  <a:srgbClr val="C00000"/>
                </a:solidFill>
              </a:rPr>
              <a:t>([513]−[120])/12 + 1 = 393/13 = 30 mmol/L.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If this animal has chronic hyponatremia then a rise of serum [Na+] of no more than 10 mmol per 24 hours is desired.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Administration of 330 mL of 3% hypertonic saline over 24 hours would be appropriate. An advantage of the </a:t>
            </a:r>
            <a:r>
              <a:rPr lang="en-US" sz="2000" dirty="0" err="1"/>
              <a:t>Adrogue</a:t>
            </a:r>
            <a:r>
              <a:rPr lang="en-US" sz="2000" dirty="0"/>
              <a:t>́–</a:t>
            </a:r>
            <a:r>
              <a:rPr lang="en-US" sz="2000" dirty="0" err="1"/>
              <a:t>Madias</a:t>
            </a:r>
            <a:r>
              <a:rPr lang="en-US" sz="2000" dirty="0"/>
              <a:t> formula is that it allows consideration of the influence of potassium supplementation as well as the use of crystalloid fluids other than hypertonic saline.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2CFB8E-D18B-D942-A782-364EE973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96472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8854-08AB-A64D-9FAA-26149468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Hipervolemik</a:t>
            </a:r>
            <a:r>
              <a:rPr lang="en-US" b="1" dirty="0"/>
              <a:t> </a:t>
            </a:r>
            <a:r>
              <a:rPr lang="en-US" b="1" dirty="0" err="1"/>
              <a:t>Hiponatremi</a:t>
            </a:r>
            <a:r>
              <a:rPr lang="en-US" b="1" dirty="0"/>
              <a:t> </a:t>
            </a:r>
            <a:r>
              <a:rPr lang="en-US" b="1" dirty="0" err="1"/>
              <a:t>Tedavisi</a:t>
            </a:r>
            <a:r>
              <a:rPr lang="en-US" b="1" dirty="0"/>
              <a:t>: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BF45-F4E5-3845-82AB-8E275AC3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Hipervolemik</a:t>
            </a:r>
            <a:r>
              <a:rPr lang="en-US" sz="2400" dirty="0"/>
              <a:t> </a:t>
            </a:r>
            <a:r>
              <a:rPr lang="en-US" sz="2400" dirty="0" err="1"/>
              <a:t>hastalarda</a:t>
            </a:r>
            <a:r>
              <a:rPr lang="en-US" sz="2400" dirty="0"/>
              <a:t> hem Na+ hem </a:t>
            </a:r>
            <a:r>
              <a:rPr lang="en-US" sz="2400" dirty="0" err="1"/>
              <a:t>sıvı</a:t>
            </a:r>
            <a:r>
              <a:rPr lang="en-US" sz="2400" dirty="0"/>
              <a:t> </a:t>
            </a:r>
            <a:r>
              <a:rPr lang="en-US" sz="2400" dirty="0" err="1"/>
              <a:t>kısıtlaması</a:t>
            </a:r>
            <a:r>
              <a:rPr lang="en-US" sz="2400" dirty="0"/>
              <a:t> </a:t>
            </a:r>
            <a:r>
              <a:rPr lang="en-US" sz="2400" dirty="0" err="1"/>
              <a:t>yapılmalıdır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Na+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atılımını</a:t>
            </a:r>
            <a:r>
              <a:rPr lang="en-US" sz="2400" dirty="0"/>
              <a:t> </a:t>
            </a:r>
            <a:r>
              <a:rPr lang="en-US" sz="2400" dirty="0" err="1"/>
              <a:t>artırmak</a:t>
            </a:r>
            <a:r>
              <a:rPr lang="en-US" sz="2400" dirty="0"/>
              <a:t> </a:t>
            </a:r>
            <a:r>
              <a:rPr lang="en-US" sz="2400" dirty="0" err="1"/>
              <a:t>için</a:t>
            </a:r>
            <a:r>
              <a:rPr lang="en-US" sz="2400" dirty="0"/>
              <a:t> loop </a:t>
            </a:r>
            <a:r>
              <a:rPr lang="en-US" sz="2400" dirty="0" err="1"/>
              <a:t>diüretikler</a:t>
            </a:r>
            <a:r>
              <a:rPr lang="en-US" sz="2400" dirty="0"/>
              <a:t> </a:t>
            </a:r>
            <a:r>
              <a:rPr lang="en-US" sz="2400" dirty="0" err="1"/>
              <a:t>verilebilir</a:t>
            </a:r>
            <a:r>
              <a:rPr lang="en-US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Hem </a:t>
            </a:r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yetersizliğinde</a:t>
            </a:r>
            <a:r>
              <a:rPr lang="en-US" sz="2400" dirty="0"/>
              <a:t> hem de </a:t>
            </a:r>
            <a:r>
              <a:rPr lang="en-US" sz="2400" dirty="0" err="1"/>
              <a:t>sirozda</a:t>
            </a:r>
            <a:r>
              <a:rPr lang="en-US" sz="2400" dirty="0"/>
              <a:t> loop </a:t>
            </a:r>
            <a:r>
              <a:rPr lang="en-US" sz="2400" dirty="0" err="1"/>
              <a:t>diüretiklerine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potasyum</a:t>
            </a:r>
            <a:r>
              <a:rPr lang="en-US" sz="2400" dirty="0"/>
              <a:t> </a:t>
            </a:r>
            <a:r>
              <a:rPr lang="en-US" sz="2400" dirty="0" err="1"/>
              <a:t>tutucu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diüretik</a:t>
            </a:r>
            <a:r>
              <a:rPr lang="en-US" sz="2400" dirty="0"/>
              <a:t> </a:t>
            </a:r>
            <a:r>
              <a:rPr lang="en-US" sz="2400" dirty="0" err="1"/>
              <a:t>kullanımı</a:t>
            </a:r>
            <a:r>
              <a:rPr lang="en-US" sz="2400" dirty="0"/>
              <a:t> </a:t>
            </a:r>
            <a:r>
              <a:rPr lang="en-US" sz="2400" dirty="0" err="1"/>
              <a:t>hipokalemi</a:t>
            </a:r>
            <a:r>
              <a:rPr lang="en-US" sz="2400" dirty="0"/>
              <a:t> </a:t>
            </a:r>
            <a:r>
              <a:rPr lang="en-US" sz="2400" dirty="0" err="1"/>
              <a:t>gelişimini</a:t>
            </a:r>
            <a:r>
              <a:rPr lang="en-US" sz="2400" dirty="0"/>
              <a:t> </a:t>
            </a:r>
            <a:r>
              <a:rPr lang="en-US" sz="2400" dirty="0" err="1"/>
              <a:t>engelleyerek</a:t>
            </a:r>
            <a:r>
              <a:rPr lang="en-US" sz="2400" dirty="0"/>
              <a:t> </a:t>
            </a:r>
            <a:r>
              <a:rPr lang="en-US" sz="2400" dirty="0" err="1"/>
              <a:t>ödemi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asiti</a:t>
            </a:r>
            <a:r>
              <a:rPr lang="en-US" sz="2400" dirty="0"/>
              <a:t> </a:t>
            </a:r>
            <a:r>
              <a:rPr lang="en-US" sz="2400" dirty="0" err="1"/>
              <a:t>azaltır</a:t>
            </a:r>
            <a:r>
              <a:rPr lang="en-US" sz="2400" dirty="0"/>
              <a:t>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32F92-F722-9542-968F-912EBCCD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036430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2DFD-DD95-4248-BCA8-C63F8A2A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Övolemik</a:t>
            </a:r>
            <a:r>
              <a:rPr lang="en-US" b="1" dirty="0"/>
              <a:t> </a:t>
            </a:r>
            <a:r>
              <a:rPr lang="en-US" b="1" dirty="0" err="1"/>
              <a:t>Hiponatremi</a:t>
            </a:r>
            <a:r>
              <a:rPr lang="en-US" b="1" dirty="0"/>
              <a:t> </a:t>
            </a:r>
            <a:r>
              <a:rPr lang="en-US" b="1" dirty="0" err="1"/>
              <a:t>Tedavisi</a:t>
            </a:r>
            <a:r>
              <a:rPr lang="en-US" b="1" dirty="0"/>
              <a:t>: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D168-122B-CE4A-A927-5CC9F837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Bu </a:t>
            </a:r>
            <a:r>
              <a:rPr lang="en-US" sz="2000" dirty="0" err="1"/>
              <a:t>hastalarda</a:t>
            </a:r>
            <a:r>
              <a:rPr lang="en-US" sz="2000" dirty="0"/>
              <a:t> </a:t>
            </a:r>
            <a:r>
              <a:rPr lang="en-US" sz="2000" dirty="0" err="1"/>
              <a:t>sıvı</a:t>
            </a:r>
            <a:r>
              <a:rPr lang="en-US" sz="2000" dirty="0"/>
              <a:t> </a:t>
            </a:r>
            <a:r>
              <a:rPr lang="en-US" sz="2000" dirty="0" err="1"/>
              <a:t>kısıtlaması</a:t>
            </a: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Hipertonik</a:t>
            </a:r>
            <a:r>
              <a:rPr lang="en-US" sz="2000" dirty="0"/>
              <a:t> </a:t>
            </a:r>
            <a:r>
              <a:rPr lang="en-US" sz="2000" dirty="0" err="1"/>
              <a:t>solüsyon</a:t>
            </a:r>
            <a:r>
              <a:rPr lang="en-US" sz="2000" dirty="0"/>
              <a:t> </a:t>
            </a:r>
            <a:r>
              <a:rPr lang="en-US" sz="2000" dirty="0" err="1"/>
              <a:t>infüzyonu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5B5EA-050F-C34F-AC06-F3A3B145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384422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551E-66CB-8E41-A431-F9D76D73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Hypovolemic hyponatremia </a:t>
            </a:r>
            <a:br>
              <a:rPr lang="en-US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BC92-650F-484B-8540-CD541AAB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Hipovolemi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ortaya</a:t>
            </a:r>
            <a:r>
              <a:rPr lang="en-US" sz="2000" dirty="0"/>
              <a:t> </a:t>
            </a:r>
            <a:r>
              <a:rPr lang="en-US" sz="2000" dirty="0" err="1"/>
              <a:t>çıkan</a:t>
            </a:r>
            <a:r>
              <a:rPr lang="en-US" sz="2000" dirty="0"/>
              <a:t> </a:t>
            </a:r>
            <a:r>
              <a:rPr lang="en-US" sz="2000" dirty="0" err="1"/>
              <a:t>hiponatremi</a:t>
            </a:r>
            <a:r>
              <a:rPr lang="en-US" sz="2000" dirty="0"/>
              <a:t>, </a:t>
            </a:r>
            <a:r>
              <a:rPr lang="en-US" sz="2000" dirty="0" err="1"/>
              <a:t>hastanın</a:t>
            </a:r>
            <a:r>
              <a:rPr lang="en-US" sz="2000" dirty="0"/>
              <a:t> </a:t>
            </a:r>
            <a:r>
              <a:rPr lang="en-US" sz="2000" dirty="0" err="1"/>
              <a:t>hacim</a:t>
            </a:r>
            <a:r>
              <a:rPr lang="en-US" sz="2000" dirty="0"/>
              <a:t> </a:t>
            </a:r>
            <a:r>
              <a:rPr lang="en-US" sz="2000" dirty="0" err="1"/>
              <a:t>durumunu</a:t>
            </a:r>
            <a:r>
              <a:rPr lang="en-US" sz="2000" dirty="0"/>
              <a:t> </a:t>
            </a:r>
            <a:r>
              <a:rPr lang="en-US" sz="2000" dirty="0" err="1"/>
              <a:t>eski</a:t>
            </a:r>
            <a:r>
              <a:rPr lang="en-US" sz="2000" dirty="0"/>
              <a:t> </a:t>
            </a:r>
            <a:r>
              <a:rPr lang="en-US" sz="2000" dirty="0" err="1"/>
              <a:t>haline</a:t>
            </a:r>
            <a:r>
              <a:rPr lang="en-US" sz="2000" dirty="0"/>
              <a:t> </a:t>
            </a:r>
            <a:r>
              <a:rPr lang="en-US" sz="2000" dirty="0" err="1"/>
              <a:t>getirmek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sıvı</a:t>
            </a:r>
            <a:r>
              <a:rPr lang="en-US" sz="2000" dirty="0"/>
              <a:t> </a:t>
            </a:r>
            <a:r>
              <a:rPr lang="en-US" sz="2000" dirty="0" err="1"/>
              <a:t>tedavisi</a:t>
            </a:r>
            <a:r>
              <a:rPr lang="en-US" sz="2000" dirty="0"/>
              <a:t> </a:t>
            </a:r>
            <a:r>
              <a:rPr lang="en-US" sz="2000" dirty="0" err="1"/>
              <a:t>gerektirir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bu</a:t>
            </a:r>
            <a:r>
              <a:rPr lang="en-US" sz="2000" dirty="0"/>
              <a:t>, ADH </a:t>
            </a:r>
            <a:r>
              <a:rPr lang="en-US" sz="2000" dirty="0" err="1"/>
              <a:t>salımı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devam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uyarıyı</a:t>
            </a:r>
            <a:r>
              <a:rPr lang="en-US" sz="2000" dirty="0"/>
              <a:t> </a:t>
            </a:r>
            <a:r>
              <a:rPr lang="en-US" sz="2000" dirty="0" err="1"/>
              <a:t>ortadan</a:t>
            </a:r>
            <a:r>
              <a:rPr lang="en-US" sz="2000" dirty="0"/>
              <a:t> </a:t>
            </a:r>
            <a:r>
              <a:rPr lang="en-US" sz="2000" dirty="0" err="1"/>
              <a:t>kaldıracak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birincil</a:t>
            </a:r>
            <a:r>
              <a:rPr lang="en-US" sz="2000" dirty="0"/>
              <a:t> </a:t>
            </a:r>
            <a:r>
              <a:rPr lang="en-US" sz="2000" dirty="0" err="1"/>
              <a:t>hastalık</a:t>
            </a:r>
            <a:r>
              <a:rPr lang="en-US" sz="2000" dirty="0"/>
              <a:t> da </a:t>
            </a:r>
            <a:r>
              <a:rPr lang="en-US" sz="2000" dirty="0" err="1"/>
              <a:t>çözüldüğü</a:t>
            </a:r>
            <a:r>
              <a:rPr lang="en-US" sz="2000" dirty="0"/>
              <a:t> </a:t>
            </a:r>
            <a:r>
              <a:rPr lang="en-US" sz="2000" dirty="0" err="1"/>
              <a:t>sürece</a:t>
            </a:r>
            <a:r>
              <a:rPr lang="en-US" sz="2000" dirty="0"/>
              <a:t> </a:t>
            </a:r>
            <a:r>
              <a:rPr lang="en-US" sz="2000" dirty="0" err="1"/>
              <a:t>böbreklerin</a:t>
            </a:r>
            <a:r>
              <a:rPr lang="en-US" sz="2000" dirty="0"/>
              <a:t> </a:t>
            </a:r>
            <a:r>
              <a:rPr lang="en-US" sz="2000" dirty="0" err="1"/>
              <a:t>hiponatremiyi</a:t>
            </a:r>
            <a:r>
              <a:rPr lang="en-US" sz="2000" dirty="0"/>
              <a:t> </a:t>
            </a:r>
            <a:r>
              <a:rPr lang="en-US" sz="2000" dirty="0" err="1"/>
              <a:t>çözmesine</a:t>
            </a:r>
            <a:r>
              <a:rPr lang="en-US" sz="2000" dirty="0"/>
              <a:t> </a:t>
            </a:r>
            <a:r>
              <a:rPr lang="en-US" sz="2000" dirty="0" err="1"/>
              <a:t>izin</a:t>
            </a:r>
            <a:r>
              <a:rPr lang="en-US" sz="2000" dirty="0"/>
              <a:t> </a:t>
            </a:r>
            <a:r>
              <a:rPr lang="en-US" sz="2000" dirty="0" err="1"/>
              <a:t>verecektir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hiponatremi</a:t>
            </a:r>
            <a:r>
              <a:rPr lang="en-US" sz="2000" dirty="0"/>
              <a:t> </a:t>
            </a:r>
            <a:r>
              <a:rPr lang="en-US" sz="2000" dirty="0" err="1"/>
              <a:t>vakalarında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, </a:t>
            </a:r>
            <a:r>
              <a:rPr lang="en-US" sz="2000" dirty="0" err="1"/>
              <a:t>serumda</a:t>
            </a:r>
            <a:r>
              <a:rPr lang="en-US" sz="2000" dirty="0"/>
              <a:t> [Na +]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değişikliklerden</a:t>
            </a:r>
            <a:r>
              <a:rPr lang="en-US" sz="2000" dirty="0"/>
              <a:t> </a:t>
            </a:r>
            <a:r>
              <a:rPr lang="en-US" sz="2000" dirty="0" err="1"/>
              <a:t>kaçınmak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çaba</a:t>
            </a:r>
            <a:r>
              <a:rPr lang="en-US" sz="2000" dirty="0"/>
              <a:t> </a:t>
            </a:r>
            <a:r>
              <a:rPr lang="en-US" sz="2000" dirty="0" err="1"/>
              <a:t>gösterilmelidir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İdeal </a:t>
            </a:r>
            <a:r>
              <a:rPr lang="en-US" sz="2000" dirty="0" err="1"/>
              <a:t>olarak</a:t>
            </a:r>
            <a:r>
              <a:rPr lang="en-US" sz="2000" dirty="0"/>
              <a:t>, </a:t>
            </a:r>
            <a:r>
              <a:rPr lang="en-US" sz="2000" dirty="0" err="1"/>
              <a:t>hacim</a:t>
            </a:r>
            <a:r>
              <a:rPr lang="en-US" sz="2000" dirty="0"/>
              <a:t> </a:t>
            </a:r>
            <a:r>
              <a:rPr lang="en-US" sz="2000" dirty="0" err="1"/>
              <a:t>resüsitasyonu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seçilen</a:t>
            </a:r>
            <a:r>
              <a:rPr lang="en-US" sz="2000" dirty="0"/>
              <a:t> </a:t>
            </a:r>
            <a:r>
              <a:rPr lang="en-US" sz="2000" dirty="0" err="1"/>
              <a:t>sıvı</a:t>
            </a:r>
            <a:r>
              <a:rPr lang="en-US" sz="2000" dirty="0"/>
              <a:t> </a:t>
            </a:r>
            <a:r>
              <a:rPr lang="en-US" sz="2000" dirty="0" err="1"/>
              <a:t>türünün</a:t>
            </a:r>
            <a:r>
              <a:rPr lang="en-US" sz="2000" dirty="0"/>
              <a:t>, </a:t>
            </a:r>
            <a:r>
              <a:rPr lang="en-US" sz="2000" dirty="0" err="1"/>
              <a:t>hastanınkinden</a:t>
            </a:r>
            <a:r>
              <a:rPr lang="en-US" sz="2000" dirty="0"/>
              <a:t> 10 mmol / L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sodyum</a:t>
            </a:r>
            <a:r>
              <a:rPr lang="en-US" sz="2000" dirty="0"/>
              <a:t> </a:t>
            </a:r>
            <a:r>
              <a:rPr lang="en-US" sz="2000" dirty="0" err="1"/>
              <a:t>konsantrasyonuna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olması</a:t>
            </a:r>
            <a:r>
              <a:rPr lang="en-US" sz="2000" dirty="0"/>
              <a:t> </a:t>
            </a:r>
            <a:r>
              <a:rPr lang="en-US" sz="2000" dirty="0" err="1"/>
              <a:t>gerekir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Laktatlı</a:t>
            </a:r>
            <a:r>
              <a:rPr lang="en-US" sz="2000" dirty="0"/>
              <a:t> Ringer </a:t>
            </a:r>
            <a:r>
              <a:rPr lang="en-US" sz="2000" dirty="0" err="1"/>
              <a:t>solüsyonu</a:t>
            </a:r>
            <a:r>
              <a:rPr lang="en-US" sz="2000" dirty="0"/>
              <a:t> (130 mmol / L [Na +] </a:t>
            </a:r>
            <a:r>
              <a:rPr lang="en-US" sz="2000" dirty="0" err="1"/>
              <a:t>ile</a:t>
            </a:r>
            <a:r>
              <a:rPr lang="en-US" sz="2000" dirty="0"/>
              <a:t>) </a:t>
            </a:r>
            <a:r>
              <a:rPr lang="en-US" sz="2000" dirty="0" err="1"/>
              <a:t>genellikle</a:t>
            </a:r>
            <a:r>
              <a:rPr lang="en-US" sz="2000" dirty="0"/>
              <a:t> </a:t>
            </a:r>
            <a:r>
              <a:rPr lang="en-US" sz="2000" dirty="0" err="1"/>
              <a:t>hiponatremik</a:t>
            </a:r>
            <a:r>
              <a:rPr lang="en-US" sz="2000" dirty="0"/>
              <a:t> </a:t>
            </a:r>
            <a:r>
              <a:rPr lang="en-US" sz="2000" dirty="0" err="1"/>
              <a:t>hastaların</a:t>
            </a:r>
            <a:r>
              <a:rPr lang="en-US" sz="2000" dirty="0"/>
              <a:t> </a:t>
            </a:r>
            <a:r>
              <a:rPr lang="en-US" sz="2000" dirty="0" err="1"/>
              <a:t>çoğunun</a:t>
            </a:r>
            <a:r>
              <a:rPr lang="en-US" sz="2000" dirty="0"/>
              <a:t> </a:t>
            </a:r>
            <a:r>
              <a:rPr lang="en-US" sz="2000" dirty="0" err="1"/>
              <a:t>resüsitasyonu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uygundur</a:t>
            </a:r>
            <a:r>
              <a:rPr lang="en-US" sz="2000" dirty="0"/>
              <a:t>. % 0.9 </a:t>
            </a:r>
            <a:r>
              <a:rPr lang="en-US" sz="2000" dirty="0" err="1"/>
              <a:t>salin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hipertonik</a:t>
            </a:r>
            <a:r>
              <a:rPr lang="en-US" sz="2000" dirty="0"/>
              <a:t> </a:t>
            </a:r>
            <a:r>
              <a:rPr lang="en-US" sz="2000" dirty="0" err="1"/>
              <a:t>salin</a:t>
            </a:r>
            <a:r>
              <a:rPr lang="en-US" sz="2000" dirty="0"/>
              <a:t> </a:t>
            </a:r>
            <a:r>
              <a:rPr lang="en-US" sz="2000" dirty="0" err="1"/>
              <a:t>kullanımı</a:t>
            </a:r>
            <a:r>
              <a:rPr lang="en-US" sz="2000" dirty="0"/>
              <a:t> </a:t>
            </a:r>
            <a:r>
              <a:rPr lang="en-US" sz="2000" dirty="0" err="1"/>
              <a:t>genellikle</a:t>
            </a:r>
            <a:r>
              <a:rPr lang="en-US" sz="2000" dirty="0"/>
              <a:t> </a:t>
            </a:r>
            <a:r>
              <a:rPr lang="en-US" sz="2000" dirty="0" err="1"/>
              <a:t>tavsiye</a:t>
            </a:r>
            <a:r>
              <a:rPr lang="en-US" sz="2000" dirty="0"/>
              <a:t> </a:t>
            </a:r>
            <a:r>
              <a:rPr lang="en-US" sz="2000" dirty="0" err="1"/>
              <a:t>edilmez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7507B-E9E0-0D42-A927-AE12ACB8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86260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F76A-52F2-1843-9026-6CE098A9D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</a:rPr>
              <a:t>Izotonik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hiponatremi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…….</a:t>
            </a:r>
            <a:r>
              <a:rPr lang="en-US" sz="2400" dirty="0" err="1"/>
              <a:t>hipertrigliseridemi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</a:rPr>
              <a:t>Hipertonik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hiponatremi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…….</a:t>
            </a:r>
            <a:r>
              <a:rPr lang="en-US" sz="2400" dirty="0" err="1"/>
              <a:t>hiperglisemi</a:t>
            </a:r>
            <a:r>
              <a:rPr lang="en-US" sz="2400" dirty="0"/>
              <a:t>, </a:t>
            </a:r>
            <a:r>
              <a:rPr lang="en-US" sz="2400" dirty="0" err="1"/>
              <a:t>glisin</a:t>
            </a:r>
            <a:r>
              <a:rPr lang="en-US" sz="2400" dirty="0"/>
              <a:t>, mannitol </a:t>
            </a:r>
            <a:r>
              <a:rPr lang="en-US" sz="2400" dirty="0" err="1"/>
              <a:t>veya</a:t>
            </a:r>
            <a:r>
              <a:rPr lang="en-US" sz="2400" dirty="0"/>
              <a:t> sorbitol </a:t>
            </a:r>
            <a:r>
              <a:rPr lang="en-US" sz="2400" dirty="0" err="1"/>
              <a:t>içeren</a:t>
            </a:r>
            <a:r>
              <a:rPr lang="en-US" sz="2400" dirty="0"/>
              <a:t> </a:t>
            </a:r>
            <a:r>
              <a:rPr lang="en-US" sz="2400" dirty="0" err="1"/>
              <a:t>irrigasyon</a:t>
            </a:r>
            <a:r>
              <a:rPr lang="en-US" sz="2400" dirty="0"/>
              <a:t> </a:t>
            </a:r>
            <a:r>
              <a:rPr lang="en-US" sz="2400" dirty="0" err="1"/>
              <a:t>solüsyonlarının</a:t>
            </a:r>
            <a:r>
              <a:rPr lang="en-US" sz="2400" dirty="0"/>
              <a:t> </a:t>
            </a:r>
            <a:r>
              <a:rPr lang="en-US" sz="2400" dirty="0" err="1"/>
              <a:t>sistemik</a:t>
            </a:r>
            <a:r>
              <a:rPr lang="en-US" sz="2400" dirty="0"/>
              <a:t> </a:t>
            </a:r>
            <a:r>
              <a:rPr lang="en-US" sz="2400" dirty="0" err="1"/>
              <a:t>emilimine</a:t>
            </a:r>
            <a:r>
              <a:rPr lang="en-US" sz="2400" dirty="0"/>
              <a:t> </a:t>
            </a:r>
            <a:r>
              <a:rPr lang="en-US" sz="2400" dirty="0" err="1"/>
              <a:t>bağlı</a:t>
            </a:r>
            <a:r>
              <a:rPr lang="en-US" sz="2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Izotonik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hipertonik</a:t>
            </a:r>
            <a:r>
              <a:rPr lang="en-US" sz="2400" dirty="0"/>
              <a:t> </a:t>
            </a:r>
            <a:r>
              <a:rPr lang="en-US" sz="2400" dirty="0" err="1"/>
              <a:t>hiponatremi</a:t>
            </a:r>
            <a:r>
              <a:rPr lang="en-US" sz="2400" dirty="0"/>
              <a:t> </a:t>
            </a:r>
            <a:r>
              <a:rPr lang="en-US" sz="2400" dirty="0" err="1"/>
              <a:t>psödo-hiponatremi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adlandırılır</a:t>
            </a:r>
            <a:r>
              <a:rPr lang="en-US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Serum lipid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proteinlerinin</a:t>
            </a:r>
            <a:r>
              <a:rPr lang="en-US" sz="2400" dirty="0"/>
              <a:t> </a:t>
            </a:r>
            <a:r>
              <a:rPr lang="en-US" sz="2400" dirty="0" err="1"/>
              <a:t>yüksek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laboratuvarda</a:t>
            </a:r>
            <a:r>
              <a:rPr lang="en-US" sz="2400" dirty="0"/>
              <a:t> serum Na+ </a:t>
            </a:r>
            <a:r>
              <a:rPr lang="en-US" sz="2400" dirty="0" err="1"/>
              <a:t>değeri</a:t>
            </a:r>
            <a:r>
              <a:rPr lang="en-US" sz="2400" dirty="0"/>
              <a:t> </a:t>
            </a:r>
            <a:r>
              <a:rPr lang="en-US" sz="2400" dirty="0" err="1"/>
              <a:t>yanlıs</a:t>
            </a:r>
            <a:r>
              <a:rPr lang="en-US" sz="2400" dirty="0"/>
              <a:t>̧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düşük</a:t>
            </a:r>
            <a:r>
              <a:rPr lang="en-US" sz="2400" dirty="0"/>
              <a:t> </a:t>
            </a:r>
            <a:r>
              <a:rPr lang="en-US" sz="2400" dirty="0" err="1"/>
              <a:t>bulunur</a:t>
            </a:r>
            <a:r>
              <a:rPr lang="en-US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PLAZMA OSM&lt;275 MOSMOL/KG ISE OLARAK ADLANDIRILIR.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5B8C4E-3497-764E-816E-3D5E35C6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36843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119E-EDD5-F74D-96F2-A2599AE6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05"/>
            <a:ext cx="10515600" cy="56500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GERÇEK HIPONATREMI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4A14-5A5D-E744-8AB1-9B4C742E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5563798"/>
            <a:ext cx="10515600" cy="114617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7030A0"/>
                </a:solidFill>
              </a:rPr>
              <a:t>OZMOLARITE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2x[Na+]serum+[Kan </a:t>
            </a:r>
            <a:r>
              <a:rPr lang="en-US" sz="3200" dirty="0" err="1">
                <a:solidFill>
                  <a:srgbClr val="FF0000"/>
                </a:solidFill>
              </a:rPr>
              <a:t>üre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azotu</a:t>
            </a:r>
            <a:r>
              <a:rPr lang="en-US" sz="3200" dirty="0">
                <a:solidFill>
                  <a:srgbClr val="FF0000"/>
                </a:solidFill>
              </a:rPr>
              <a:t>]serum/2.8+[</a:t>
            </a:r>
            <a:r>
              <a:rPr lang="en-US" sz="3200" dirty="0" err="1">
                <a:solidFill>
                  <a:srgbClr val="FF0000"/>
                </a:solidFill>
              </a:rPr>
              <a:t>Glukoz</a:t>
            </a:r>
            <a:r>
              <a:rPr lang="en-US" sz="3200" dirty="0">
                <a:solidFill>
                  <a:srgbClr val="FF0000"/>
                </a:solidFill>
              </a:rPr>
              <a:t>]serum/18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28C62-F75A-5F4E-8942-8E7D5986D267}"/>
              </a:ext>
            </a:extLst>
          </p:cNvPr>
          <p:cNvSpPr/>
          <p:nvPr/>
        </p:nvSpPr>
        <p:spPr>
          <a:xfrm>
            <a:off x="1551433" y="1249911"/>
            <a:ext cx="201208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HIPOVOLEMIK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B0066D-987D-174A-AD28-43EB01BF5A53}"/>
              </a:ext>
            </a:extLst>
          </p:cNvPr>
          <p:cNvSpPr/>
          <p:nvPr/>
        </p:nvSpPr>
        <p:spPr>
          <a:xfrm>
            <a:off x="5342698" y="1212779"/>
            <a:ext cx="1572866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ÖVOLEMIK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15B82-8030-F043-AC6B-F72322ADEC2D}"/>
              </a:ext>
            </a:extLst>
          </p:cNvPr>
          <p:cNvSpPr/>
          <p:nvPr/>
        </p:nvSpPr>
        <p:spPr>
          <a:xfrm>
            <a:off x="8922863" y="1222719"/>
            <a:ext cx="2129109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HIPERVOLEMIK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719BA8F-10C3-F049-9E9B-860CD815C6A9}"/>
              </a:ext>
            </a:extLst>
          </p:cNvPr>
          <p:cNvSpPr/>
          <p:nvPr/>
        </p:nvSpPr>
        <p:spPr>
          <a:xfrm>
            <a:off x="2421407" y="751114"/>
            <a:ext cx="272143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D0BE10F2-23C3-6547-BE8D-A96921EC3385}"/>
              </a:ext>
            </a:extLst>
          </p:cNvPr>
          <p:cNvSpPr/>
          <p:nvPr/>
        </p:nvSpPr>
        <p:spPr>
          <a:xfrm>
            <a:off x="9851347" y="788246"/>
            <a:ext cx="272143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1CBD5E8-D2E2-F24B-A3BA-87B985304075}"/>
              </a:ext>
            </a:extLst>
          </p:cNvPr>
          <p:cNvSpPr/>
          <p:nvPr/>
        </p:nvSpPr>
        <p:spPr>
          <a:xfrm>
            <a:off x="5949041" y="751114"/>
            <a:ext cx="272143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5FD9A-FFFD-A244-B010-C9C49FD7AC14}"/>
              </a:ext>
            </a:extLst>
          </p:cNvPr>
          <p:cNvSpPr/>
          <p:nvPr/>
        </p:nvSpPr>
        <p:spPr>
          <a:xfrm>
            <a:off x="21949" y="1803616"/>
            <a:ext cx="4058648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Hem </a:t>
            </a:r>
            <a:r>
              <a:rPr lang="en-US" dirty="0" err="1"/>
              <a:t>su</a:t>
            </a:r>
            <a:r>
              <a:rPr lang="en-US" dirty="0"/>
              <a:t> hem de Na+ </a:t>
            </a:r>
            <a:r>
              <a:rPr lang="en-US" dirty="0" err="1"/>
              <a:t>kaybı</a:t>
            </a:r>
            <a:r>
              <a:rPr lang="en-US" dirty="0"/>
              <a:t> </a:t>
            </a:r>
            <a:r>
              <a:rPr lang="en-US" dirty="0" err="1"/>
              <a:t>olmakla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Na+ </a:t>
            </a:r>
            <a:r>
              <a:rPr lang="en-US" dirty="0" err="1"/>
              <a:t>kaybı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kaybına</a:t>
            </a:r>
            <a:r>
              <a:rPr lang="en-US" dirty="0"/>
              <a:t> </a:t>
            </a:r>
            <a:r>
              <a:rPr lang="en-US" dirty="0" err="1"/>
              <a:t>göre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miktardadır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AB0E5-E4D7-DF4A-BDAE-098383B0B411}"/>
              </a:ext>
            </a:extLst>
          </p:cNvPr>
          <p:cNvSpPr/>
          <p:nvPr/>
        </p:nvSpPr>
        <p:spPr>
          <a:xfrm>
            <a:off x="21949" y="2819585"/>
            <a:ext cx="4058648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Diüretik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endParaRPr lang="en-US" dirty="0"/>
          </a:p>
          <a:p>
            <a:r>
              <a:rPr lang="en-US" dirty="0" err="1"/>
              <a:t>Mineralokortikoid</a:t>
            </a:r>
            <a:r>
              <a:rPr lang="en-US" dirty="0"/>
              <a:t> </a:t>
            </a:r>
            <a:r>
              <a:rPr lang="en-US" dirty="0" err="1"/>
              <a:t>eksikliği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kaybettiren</a:t>
            </a:r>
            <a:r>
              <a:rPr lang="en-US" dirty="0"/>
              <a:t> </a:t>
            </a:r>
            <a:r>
              <a:rPr lang="en-US" dirty="0" err="1"/>
              <a:t>nefropati</a:t>
            </a:r>
            <a:endParaRPr lang="en-US" dirty="0"/>
          </a:p>
          <a:p>
            <a:r>
              <a:rPr lang="en-US" dirty="0"/>
              <a:t>Renal </a:t>
            </a:r>
            <a:r>
              <a:rPr lang="en-US" dirty="0" err="1"/>
              <a:t>tübüler</a:t>
            </a:r>
            <a:r>
              <a:rPr lang="en-US" dirty="0"/>
              <a:t> </a:t>
            </a:r>
            <a:r>
              <a:rPr lang="en-US" dirty="0" err="1"/>
              <a:t>asidoz</a:t>
            </a:r>
            <a:endParaRPr lang="en-US" dirty="0"/>
          </a:p>
          <a:p>
            <a:r>
              <a:rPr lang="en-US" dirty="0"/>
              <a:t>Metabolik </a:t>
            </a:r>
            <a:r>
              <a:rPr lang="en-US" dirty="0" err="1"/>
              <a:t>alkaloz</a:t>
            </a:r>
            <a:endParaRPr lang="en-US" dirty="0"/>
          </a:p>
          <a:p>
            <a:r>
              <a:rPr lang="en-US" dirty="0" err="1"/>
              <a:t>Ketonüri</a:t>
            </a:r>
            <a:r>
              <a:rPr lang="en-US" dirty="0"/>
              <a:t> </a:t>
            </a:r>
          </a:p>
          <a:p>
            <a:r>
              <a:rPr lang="en-US" dirty="0" err="1"/>
              <a:t>Ozmotik</a:t>
            </a:r>
            <a:r>
              <a:rPr lang="en-US" dirty="0"/>
              <a:t> </a:t>
            </a:r>
            <a:r>
              <a:rPr lang="en-US" dirty="0" err="1"/>
              <a:t>diürez</a:t>
            </a:r>
            <a:r>
              <a:rPr lang="en-US" dirty="0"/>
              <a:t> </a:t>
            </a:r>
          </a:p>
          <a:p>
            <a:r>
              <a:rPr lang="en-US" dirty="0" err="1"/>
              <a:t>Serebral</a:t>
            </a:r>
            <a:r>
              <a:rPr lang="en-US" dirty="0"/>
              <a:t> </a:t>
            </a:r>
            <a:r>
              <a:rPr lang="en-US" dirty="0" err="1"/>
              <a:t>tuz</a:t>
            </a:r>
            <a:r>
              <a:rPr lang="en-US" dirty="0"/>
              <a:t> </a:t>
            </a:r>
            <a:r>
              <a:rPr lang="en-US" dirty="0" err="1"/>
              <a:t>kaybı</a:t>
            </a:r>
            <a:r>
              <a:rPr lang="en-US" dirty="0"/>
              <a:t> (</a:t>
            </a:r>
            <a:r>
              <a:rPr lang="en-US" dirty="0" err="1"/>
              <a:t>kafa</a:t>
            </a:r>
            <a:r>
              <a:rPr lang="en-US" dirty="0"/>
              <a:t> </a:t>
            </a:r>
            <a:r>
              <a:rPr lang="en-US" dirty="0" err="1"/>
              <a:t>travması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09218-1E43-0E49-B32A-F253E53FE620}"/>
              </a:ext>
            </a:extLst>
          </p:cNvPr>
          <p:cNvSpPr/>
          <p:nvPr/>
        </p:nvSpPr>
        <p:spPr>
          <a:xfrm>
            <a:off x="4813305" y="1957126"/>
            <a:ext cx="2815757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Glukokortikoid</a:t>
            </a:r>
            <a:r>
              <a:rPr lang="en-US" dirty="0"/>
              <a:t> </a:t>
            </a:r>
            <a:r>
              <a:rPr lang="en-US" dirty="0" err="1"/>
              <a:t>eksikliği</a:t>
            </a:r>
            <a:endParaRPr lang="en-US" dirty="0"/>
          </a:p>
          <a:p>
            <a:r>
              <a:rPr lang="en-US" dirty="0" err="1"/>
              <a:t>Hipotiroidi</a:t>
            </a:r>
            <a:endParaRPr lang="en-US" dirty="0"/>
          </a:p>
          <a:p>
            <a:r>
              <a:rPr lang="en-US" dirty="0" err="1"/>
              <a:t>Stres</a:t>
            </a:r>
            <a:endParaRPr lang="en-US" dirty="0"/>
          </a:p>
          <a:p>
            <a:r>
              <a:rPr lang="en-US" dirty="0" err="1"/>
              <a:t>ilac</a:t>
            </a:r>
            <a:r>
              <a:rPr lang="en-US" dirty="0"/>
              <a:t>̧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8A4820-2543-5041-836F-E435B10DCC51}"/>
              </a:ext>
            </a:extLst>
          </p:cNvPr>
          <p:cNvSpPr/>
          <p:nvPr/>
        </p:nvSpPr>
        <p:spPr>
          <a:xfrm>
            <a:off x="8111405" y="3545360"/>
            <a:ext cx="3082203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böbrek</a:t>
            </a:r>
            <a:r>
              <a:rPr lang="en-US" dirty="0"/>
              <a:t> </a:t>
            </a:r>
            <a:r>
              <a:rPr lang="en-US" dirty="0" err="1"/>
              <a:t>hasarı</a:t>
            </a:r>
            <a:endParaRPr lang="en-US" dirty="0"/>
          </a:p>
          <a:p>
            <a:r>
              <a:rPr lang="en-US" dirty="0" err="1"/>
              <a:t>Konjestif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yetersizliğI</a:t>
            </a:r>
            <a:endParaRPr lang="en-US" dirty="0"/>
          </a:p>
          <a:p>
            <a:r>
              <a:rPr lang="en-US" dirty="0" err="1"/>
              <a:t>Nefrotik</a:t>
            </a:r>
            <a:r>
              <a:rPr lang="en-US" dirty="0"/>
              <a:t> </a:t>
            </a:r>
            <a:r>
              <a:rPr lang="en-US" dirty="0" err="1"/>
              <a:t>sendrom</a:t>
            </a:r>
            <a:r>
              <a:rPr lang="en-US" dirty="0"/>
              <a:t> </a:t>
            </a:r>
          </a:p>
          <a:p>
            <a:r>
              <a:rPr lang="en-US" dirty="0" err="1"/>
              <a:t>Siroz</a:t>
            </a:r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B5FACA-97BC-FD4E-A6E3-61D7F1F6144D}"/>
              </a:ext>
            </a:extLst>
          </p:cNvPr>
          <p:cNvSpPr/>
          <p:nvPr/>
        </p:nvSpPr>
        <p:spPr>
          <a:xfrm>
            <a:off x="8133352" y="1909012"/>
            <a:ext cx="4058648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Hem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vücut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miktarında</a:t>
            </a:r>
            <a:r>
              <a:rPr lang="en-US" dirty="0"/>
              <a:t> hem de 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miktarında</a:t>
            </a:r>
            <a:r>
              <a:rPr lang="en-US" dirty="0"/>
              <a:t> </a:t>
            </a:r>
            <a:r>
              <a:rPr lang="en-US" dirty="0" err="1"/>
              <a:t>artıs</a:t>
            </a:r>
            <a:r>
              <a:rPr lang="en-US" dirty="0"/>
              <a:t>̧ </a:t>
            </a:r>
            <a:r>
              <a:rPr lang="en-US" dirty="0" err="1"/>
              <a:t>söz</a:t>
            </a:r>
            <a:r>
              <a:rPr lang="en-US" dirty="0"/>
              <a:t> </a:t>
            </a:r>
            <a:r>
              <a:rPr lang="en-US" dirty="0" err="1"/>
              <a:t>konusudur</a:t>
            </a:r>
            <a:r>
              <a:rPr lang="en-US" dirty="0"/>
              <a:t>. </a:t>
            </a:r>
            <a:endParaRPr lang="en-US" dirty="0">
              <a:effectLst/>
            </a:endParaRPr>
          </a:p>
          <a:p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fazlalığı</a:t>
            </a:r>
            <a:r>
              <a:rPr lang="en-US" dirty="0"/>
              <a:t> 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fazlalığına</a:t>
            </a:r>
            <a:r>
              <a:rPr lang="en-US" dirty="0"/>
              <a:t> </a:t>
            </a:r>
            <a:r>
              <a:rPr lang="en-US" dirty="0" err="1"/>
              <a:t>göre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/>
              <a:t>olduğu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 serum 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konsantrasyonu</a:t>
            </a:r>
            <a:r>
              <a:rPr lang="en-US" dirty="0"/>
              <a:t> </a:t>
            </a:r>
            <a:r>
              <a:rPr lang="en-US" dirty="0" err="1"/>
              <a:t>düşüktür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4F7C1F-2C6B-2E45-A090-FB86A797E84E}"/>
              </a:ext>
            </a:extLst>
          </p:cNvPr>
          <p:cNvSpPr/>
          <p:nvPr/>
        </p:nvSpPr>
        <p:spPr>
          <a:xfrm>
            <a:off x="5649686" y="4858412"/>
            <a:ext cx="6096000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Ödemli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bir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hastada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hiponatremi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varsa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akla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önce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kalp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yetmezliği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nefrotik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sendrom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siroz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gelmelidir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9D7E489-F0E5-4D43-835F-29FDF7D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35206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3EDCF6-9793-0B43-A25E-E156F699B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769" y="423524"/>
            <a:ext cx="9054462" cy="643447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33B09-C264-3F48-B53C-2B1CB536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161613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9CB83-3C80-9A4A-917E-833F451DD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006" y="0"/>
            <a:ext cx="8511988" cy="691969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92C26-5EAC-2E4E-A150-24FC249F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299279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7472-1656-324A-853E-EEED7905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Hiponatremide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Beyinde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Meydana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Gelen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Değişiklikler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58CF7-88DB-294E-970F-6D1709AF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659" y="1514933"/>
            <a:ext cx="3048000" cy="54746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Plazma</a:t>
            </a:r>
            <a:r>
              <a:rPr lang="en-US" sz="2000" dirty="0"/>
              <a:t> Na+ </a:t>
            </a:r>
            <a:r>
              <a:rPr lang="en-US" sz="2000" dirty="0" err="1"/>
              <a:t>düşüşü</a:t>
            </a:r>
            <a:endParaRPr lang="en-US" sz="2000" dirty="0"/>
          </a:p>
          <a:p>
            <a:endParaRPr lang="tr-T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DCAD8-1A1D-DE49-B7C3-861DD842DF47}"/>
              </a:ext>
            </a:extLst>
          </p:cNvPr>
          <p:cNvSpPr/>
          <p:nvPr/>
        </p:nvSpPr>
        <p:spPr>
          <a:xfrm>
            <a:off x="7282543" y="2090689"/>
            <a:ext cx="407125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24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içinde</a:t>
            </a:r>
            <a:r>
              <a:rPr lang="en-US" dirty="0"/>
              <a:t>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hücreleri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osmotik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düzeltmek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6C991-C298-4246-8FEA-A72EC9AD923D}"/>
              </a:ext>
            </a:extLst>
          </p:cNvPr>
          <p:cNvSpPr/>
          <p:nvPr/>
        </p:nvSpPr>
        <p:spPr>
          <a:xfrm>
            <a:off x="8754629" y="3797815"/>
            <a:ext cx="2939143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beyin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ödemi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gelişimine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karşı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koruyucu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mekanizmadır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B9CB3-4D37-A942-942F-B8C87443E604}"/>
              </a:ext>
            </a:extLst>
          </p:cNvPr>
          <p:cNvSpPr/>
          <p:nvPr/>
        </p:nvSpPr>
        <p:spPr>
          <a:xfrm>
            <a:off x="598714" y="3249948"/>
            <a:ext cx="6096000" cy="18912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Na+, </a:t>
            </a:r>
            <a:r>
              <a:rPr lang="en-US" sz="2000" dirty="0" err="1"/>
              <a:t>potasyum</a:t>
            </a:r>
            <a:r>
              <a:rPr lang="en-US" sz="2000" dirty="0"/>
              <a:t>, </a:t>
            </a:r>
            <a:r>
              <a:rPr lang="en-US" sz="2000" dirty="0" err="1"/>
              <a:t>taurin</a:t>
            </a:r>
            <a:r>
              <a:rPr lang="en-US" sz="2000" dirty="0"/>
              <a:t>, </a:t>
            </a:r>
            <a:r>
              <a:rPr lang="en-US" sz="2000" dirty="0" err="1"/>
              <a:t>betain</a:t>
            </a:r>
            <a:r>
              <a:rPr lang="en-US" sz="2000" dirty="0"/>
              <a:t>, </a:t>
            </a:r>
            <a:r>
              <a:rPr lang="en-US" sz="2000" dirty="0" err="1"/>
              <a:t>miyoinozitol</a:t>
            </a:r>
            <a:r>
              <a:rPr lang="en-US" sz="2000" dirty="0"/>
              <a:t>, </a:t>
            </a:r>
            <a:r>
              <a:rPr lang="en-US" sz="2000" dirty="0" err="1"/>
              <a:t>glutamat</a:t>
            </a:r>
            <a:r>
              <a:rPr lang="en-US" sz="2000" dirty="0"/>
              <a:t>, </a:t>
            </a:r>
            <a:r>
              <a:rPr lang="en-US" sz="2000" dirty="0" err="1"/>
              <a:t>glutamin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organik</a:t>
            </a:r>
            <a:r>
              <a:rPr lang="en-US" sz="2000" dirty="0"/>
              <a:t> </a:t>
            </a:r>
            <a:r>
              <a:rPr lang="en-US" sz="2000" dirty="0" err="1"/>
              <a:t>osmolit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molekülleri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içerisinden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dışarısına</a:t>
            </a:r>
            <a:r>
              <a:rPr lang="en-US" sz="2000" dirty="0"/>
              <a:t> </a:t>
            </a:r>
            <a:r>
              <a:rPr lang="en-US" sz="2000" dirty="0" err="1"/>
              <a:t>çıkararak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içi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dışı</a:t>
            </a:r>
            <a:r>
              <a:rPr lang="en-US" sz="2000" dirty="0"/>
              <a:t> </a:t>
            </a:r>
            <a:r>
              <a:rPr lang="en-US" sz="2000" dirty="0" err="1"/>
              <a:t>arasındaki</a:t>
            </a:r>
            <a:r>
              <a:rPr lang="en-US" sz="2000" dirty="0"/>
              <a:t> </a:t>
            </a:r>
            <a:r>
              <a:rPr lang="en-US" sz="2000" dirty="0" err="1"/>
              <a:t>osmolaliteyi</a:t>
            </a:r>
            <a:r>
              <a:rPr lang="en-US" sz="2000" dirty="0"/>
              <a:t> </a:t>
            </a:r>
            <a:r>
              <a:rPr lang="en-US" sz="2000" dirty="0" err="1"/>
              <a:t>dengelemeye</a:t>
            </a:r>
            <a:r>
              <a:rPr lang="en-US" sz="2000" dirty="0"/>
              <a:t> </a:t>
            </a:r>
            <a:r>
              <a:rPr lang="en-US" sz="2000" dirty="0" err="1"/>
              <a:t>çalışır</a:t>
            </a:r>
            <a:r>
              <a:rPr lang="en-US" sz="2000" dirty="0"/>
              <a:t>.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26C0228-24A4-1B4B-8651-C73BE79FF7F6}"/>
              </a:ext>
            </a:extLst>
          </p:cNvPr>
          <p:cNvSpPr/>
          <p:nvPr/>
        </p:nvSpPr>
        <p:spPr>
          <a:xfrm>
            <a:off x="3162082" y="2220686"/>
            <a:ext cx="484632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E2A1E23-E5C3-DF4D-9FD8-134F7F86AE96}"/>
              </a:ext>
            </a:extLst>
          </p:cNvPr>
          <p:cNvSpPr/>
          <p:nvPr/>
        </p:nvSpPr>
        <p:spPr>
          <a:xfrm>
            <a:off x="5716306" y="217153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DAD5A84-DC02-C84F-942E-7435F58F6BFB}"/>
              </a:ext>
            </a:extLst>
          </p:cNvPr>
          <p:cNvSpPr/>
          <p:nvPr/>
        </p:nvSpPr>
        <p:spPr>
          <a:xfrm rot="8680873">
            <a:off x="6793339" y="31108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E52A6F8-5317-AA47-9027-D08673DEF0FA}"/>
              </a:ext>
            </a:extLst>
          </p:cNvPr>
          <p:cNvSpPr/>
          <p:nvPr/>
        </p:nvSpPr>
        <p:spPr>
          <a:xfrm>
            <a:off x="8175171" y="3249947"/>
            <a:ext cx="226085" cy="18912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A9A9A0-8B08-8E4F-9EB5-53F2F303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422947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58CF7-88DB-294E-970F-6D1709AF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6476"/>
            <a:ext cx="4908176" cy="646333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</a:rPr>
              <a:t>AKUT HIPONATREMI</a:t>
            </a:r>
          </a:p>
          <a:p>
            <a:pPr marL="0" indent="0" algn="ctr">
              <a:buNone/>
            </a:pPr>
            <a:r>
              <a:rPr lang="en-US" sz="2000" dirty="0"/>
              <a:t>30 </a:t>
            </a:r>
            <a:r>
              <a:rPr lang="en-US" sz="2000" dirty="0" err="1"/>
              <a:t>dakika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kısa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sürede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DCAD8-1A1D-DE49-B7C3-861DD842DF47}"/>
              </a:ext>
            </a:extLst>
          </p:cNvPr>
          <p:cNvSpPr/>
          <p:nvPr/>
        </p:nvSpPr>
        <p:spPr>
          <a:xfrm>
            <a:off x="445993" y="5334983"/>
            <a:ext cx="10896600" cy="9679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Hiponatremi</a:t>
            </a:r>
            <a:r>
              <a:rPr lang="en-US" sz="2000" dirty="0"/>
              <a:t>, </a:t>
            </a:r>
            <a:r>
              <a:rPr lang="en-US" sz="2000" dirty="0" err="1"/>
              <a:t>kafa</a:t>
            </a:r>
            <a:r>
              <a:rPr lang="en-US" sz="2000" dirty="0"/>
              <a:t> </a:t>
            </a:r>
            <a:r>
              <a:rPr lang="en-US" sz="2000" dirty="0" err="1"/>
              <a:t>içi</a:t>
            </a:r>
            <a:r>
              <a:rPr lang="en-US" sz="2000" dirty="0"/>
              <a:t> </a:t>
            </a:r>
            <a:r>
              <a:rPr lang="en-US" sz="2000" dirty="0" err="1"/>
              <a:t>kitle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hepatik</a:t>
            </a:r>
            <a:r>
              <a:rPr lang="en-US" sz="2000" dirty="0"/>
              <a:t> </a:t>
            </a:r>
            <a:r>
              <a:rPr lang="en-US" sz="2000" dirty="0" err="1"/>
              <a:t>ensefalopati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başka</a:t>
            </a:r>
            <a:r>
              <a:rPr lang="en-US" sz="2000" dirty="0"/>
              <a:t> </a:t>
            </a:r>
            <a:r>
              <a:rPr lang="en-US" sz="2000" dirty="0" err="1"/>
              <a:t>nedenlere</a:t>
            </a:r>
            <a:r>
              <a:rPr lang="en-US" sz="2000" dirty="0"/>
              <a:t> </a:t>
            </a:r>
            <a:r>
              <a:rPr lang="en-US" sz="2000" dirty="0" err="1"/>
              <a:t>bağlı</a:t>
            </a:r>
            <a:r>
              <a:rPr lang="en-US" sz="2000" dirty="0"/>
              <a:t> </a:t>
            </a:r>
            <a:r>
              <a:rPr lang="en-US" sz="2000" dirty="0" err="1"/>
              <a:t>gelişen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</a:t>
            </a:r>
            <a:r>
              <a:rPr lang="en-US" sz="2000" dirty="0" err="1"/>
              <a:t>ödemi</a:t>
            </a:r>
            <a:r>
              <a:rPr lang="en-US" sz="2000" dirty="0"/>
              <a:t> </a:t>
            </a:r>
            <a:r>
              <a:rPr lang="en-US" sz="2000" dirty="0" err="1"/>
              <a:t>tablosunu</a:t>
            </a:r>
            <a:r>
              <a:rPr lang="en-US" sz="2000" dirty="0"/>
              <a:t> da </a:t>
            </a:r>
            <a:r>
              <a:rPr lang="en-US" sz="2000" dirty="0" err="1"/>
              <a:t>kötüleştirebilir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B9CB3-4D37-A942-942F-B8C87443E604}"/>
              </a:ext>
            </a:extLst>
          </p:cNvPr>
          <p:cNvSpPr/>
          <p:nvPr/>
        </p:nvSpPr>
        <p:spPr>
          <a:xfrm>
            <a:off x="0" y="1699959"/>
            <a:ext cx="5401236" cy="14296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Beyin</a:t>
            </a:r>
            <a:r>
              <a:rPr lang="en-US" sz="2000" dirty="0"/>
              <a:t> </a:t>
            </a:r>
            <a:r>
              <a:rPr lang="en-US" sz="2000" dirty="0" err="1"/>
              <a:t>hücresi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plazma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oluşan</a:t>
            </a:r>
            <a:r>
              <a:rPr lang="en-US" sz="2000" dirty="0"/>
              <a:t> </a:t>
            </a:r>
            <a:r>
              <a:rPr lang="en-US" sz="2000" dirty="0" err="1"/>
              <a:t>osmotik</a:t>
            </a:r>
            <a:r>
              <a:rPr lang="en-US" sz="2000" dirty="0"/>
              <a:t> </a:t>
            </a:r>
            <a:r>
              <a:rPr lang="en-US" sz="2000" dirty="0" err="1"/>
              <a:t>farkı</a:t>
            </a:r>
            <a:r>
              <a:rPr lang="en-US" sz="2000" dirty="0"/>
              <a:t> </a:t>
            </a:r>
            <a:r>
              <a:rPr lang="en-US" sz="2000" dirty="0" err="1"/>
              <a:t>kapatmak</a:t>
            </a:r>
            <a:r>
              <a:rPr lang="en-US" sz="2000" dirty="0"/>
              <a:t> </a:t>
            </a:r>
            <a:r>
              <a:rPr lang="en-US" sz="2000" dirty="0" err="1"/>
              <a:t>amacıyla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ilk 30 </a:t>
            </a:r>
            <a:r>
              <a:rPr lang="en-US" sz="2000" dirty="0" err="1"/>
              <a:t>dakika</a:t>
            </a:r>
            <a:r>
              <a:rPr lang="en-US" sz="2000" dirty="0"/>
              <a:t> </a:t>
            </a:r>
            <a:r>
              <a:rPr lang="en-US" sz="2000" dirty="0" err="1"/>
              <a:t>içerisinde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içerisine</a:t>
            </a:r>
            <a:r>
              <a:rPr lang="en-US" sz="2000" dirty="0"/>
              <a:t> </a:t>
            </a:r>
            <a:r>
              <a:rPr lang="en-US" sz="2000" dirty="0" err="1"/>
              <a:t>girerer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</a:t>
            </a:r>
            <a:r>
              <a:rPr lang="en-US" sz="2000" dirty="0" err="1"/>
              <a:t>ödemi</a:t>
            </a:r>
            <a:r>
              <a:rPr lang="en-US" sz="2000" dirty="0"/>
              <a:t> </a:t>
            </a:r>
            <a:r>
              <a:rPr lang="en-US" sz="2000" dirty="0" err="1"/>
              <a:t>gelişir</a:t>
            </a:r>
            <a:endParaRPr lang="en-US" sz="2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26C0228-24A4-1B4B-8651-C73BE79FF7F6}"/>
              </a:ext>
            </a:extLst>
          </p:cNvPr>
          <p:cNvSpPr/>
          <p:nvPr/>
        </p:nvSpPr>
        <p:spPr>
          <a:xfrm>
            <a:off x="2123676" y="891105"/>
            <a:ext cx="1306285" cy="646332"/>
          </a:xfrm>
          <a:prstGeom prst="downArrow">
            <a:avLst>
              <a:gd name="adj1" fmla="val 50000"/>
              <a:gd name="adj2" fmla="val 54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F0799918-1D5F-0240-B60B-1FBCCCB8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37" y="46495"/>
            <a:ext cx="6638363" cy="43513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365BFE-4274-6843-A601-4D3C0561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124390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1982C-6EF9-B248-996A-FB96934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163420"/>
            <a:ext cx="10515600" cy="68374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Ozmotik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Demiyelinizasyon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774D-1E56-9E48-8412-05C813E2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2" y="1253331"/>
            <a:ext cx="534391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Hiponatremi</a:t>
            </a:r>
            <a:r>
              <a:rPr lang="en-US" sz="2000" dirty="0"/>
              <a:t> </a:t>
            </a:r>
            <a:r>
              <a:rPr lang="en-US" sz="2000" dirty="0" err="1"/>
              <a:t>düzeltilmeye</a:t>
            </a:r>
            <a:r>
              <a:rPr lang="en-US" sz="2000" dirty="0"/>
              <a:t> </a:t>
            </a:r>
            <a:r>
              <a:rPr lang="en-US" sz="2000" dirty="0" err="1"/>
              <a:t>başladığında</a:t>
            </a:r>
            <a:r>
              <a:rPr lang="en-US" sz="2000" dirty="0"/>
              <a:t> </a:t>
            </a:r>
            <a:r>
              <a:rPr lang="en-US" sz="2000" dirty="0" err="1"/>
              <a:t>organik</a:t>
            </a:r>
            <a:r>
              <a:rPr lang="en-US" sz="2000" dirty="0"/>
              <a:t> </a:t>
            </a:r>
            <a:r>
              <a:rPr lang="en-US" sz="2000" dirty="0" err="1"/>
              <a:t>solütler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hızda</a:t>
            </a:r>
            <a:r>
              <a:rPr lang="en-US" sz="2000" dirty="0"/>
              <a:t> </a:t>
            </a:r>
            <a:r>
              <a:rPr lang="en-US" sz="2000" dirty="0" err="1"/>
              <a:t>değişmemekte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beyinde</a:t>
            </a:r>
            <a:r>
              <a:rPr lang="en-US" sz="2000" dirty="0"/>
              <a:t>, </a:t>
            </a:r>
            <a:r>
              <a:rPr lang="en-US" sz="2000" dirty="0" err="1"/>
              <a:t>özellikle</a:t>
            </a:r>
            <a:r>
              <a:rPr lang="en-US" sz="2000" dirty="0"/>
              <a:t> </a:t>
            </a:r>
            <a:r>
              <a:rPr lang="en-US" sz="2000" dirty="0" err="1"/>
              <a:t>ponsta</a:t>
            </a:r>
            <a:r>
              <a:rPr lang="en-US" sz="2000" dirty="0"/>
              <a:t>,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şekilde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içinden</a:t>
            </a:r>
            <a:r>
              <a:rPr lang="en-US" sz="2000" dirty="0"/>
              <a:t> </a:t>
            </a:r>
            <a:r>
              <a:rPr lang="en-US" sz="2000" dirty="0" err="1"/>
              <a:t>hücre</a:t>
            </a:r>
            <a:r>
              <a:rPr lang="en-US" sz="2000" dirty="0"/>
              <a:t> </a:t>
            </a:r>
            <a:r>
              <a:rPr lang="en-US" sz="2000" dirty="0" err="1"/>
              <a:t>dışına</a:t>
            </a:r>
            <a:r>
              <a:rPr lang="en-US" sz="2000" dirty="0"/>
              <a:t> </a:t>
            </a:r>
            <a:r>
              <a:rPr lang="en-US" sz="2000" dirty="0" err="1"/>
              <a:t>çıkarak</a:t>
            </a:r>
            <a:r>
              <a:rPr lang="en-US" sz="2000" dirty="0"/>
              <a:t> </a:t>
            </a:r>
            <a:r>
              <a:rPr lang="en-US" sz="2000" dirty="0" err="1"/>
              <a:t>demiyelinizasyon</a:t>
            </a:r>
            <a:r>
              <a:rPr lang="en-US" sz="2000" dirty="0"/>
              <a:t> </a:t>
            </a:r>
            <a:r>
              <a:rPr lang="en-US" sz="2000" dirty="0" err="1"/>
              <a:t>gelişimine</a:t>
            </a:r>
            <a:r>
              <a:rPr lang="en-US" sz="2000" dirty="0"/>
              <a:t> </a:t>
            </a:r>
            <a:r>
              <a:rPr lang="en-US" sz="2000" dirty="0" err="1"/>
              <a:t>neden</a:t>
            </a:r>
            <a:r>
              <a:rPr lang="en-US" sz="2000" dirty="0"/>
              <a:t> </a:t>
            </a:r>
            <a:r>
              <a:rPr lang="en-US" sz="2000" dirty="0" err="1"/>
              <a:t>olmaktadır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/>
              <a:t>Demiyelinizasyon</a:t>
            </a:r>
            <a:r>
              <a:rPr lang="tr-TR" sz="2000" dirty="0"/>
              <a:t> </a:t>
            </a:r>
            <a:r>
              <a:rPr lang="tr-TR" sz="2000" dirty="0" err="1"/>
              <a:t>gelişimine</a:t>
            </a:r>
            <a:r>
              <a:rPr lang="tr-TR" sz="2000" dirty="0"/>
              <a:t>, </a:t>
            </a:r>
            <a:r>
              <a:rPr lang="tr-TR" sz="2000" dirty="0" err="1"/>
              <a:t>başlangıc</a:t>
            </a:r>
            <a:r>
              <a:rPr lang="tr-TR" sz="2000" dirty="0"/>
              <a:t>̧ plazma </a:t>
            </a:r>
            <a:r>
              <a:rPr lang="tr-TR" sz="2000" dirty="0" err="1"/>
              <a:t>Na</a:t>
            </a:r>
            <a:r>
              <a:rPr lang="tr-TR" sz="2000" dirty="0"/>
              <a:t>+ </a:t>
            </a:r>
            <a:r>
              <a:rPr lang="tr-TR" sz="2000" dirty="0" err="1"/>
              <a:t>değerleri</a:t>
            </a:r>
            <a:r>
              <a:rPr lang="tr-TR" sz="2000" dirty="0"/>
              <a:t>, </a:t>
            </a:r>
            <a:r>
              <a:rPr lang="tr-TR" sz="2000" dirty="0" err="1"/>
              <a:t>hiponatreminin</a:t>
            </a:r>
            <a:r>
              <a:rPr lang="tr-TR" sz="2000" dirty="0"/>
              <a:t> </a:t>
            </a:r>
            <a:r>
              <a:rPr lang="tr-TR" sz="2000" dirty="0" err="1"/>
              <a:t>gelişim</a:t>
            </a:r>
            <a:r>
              <a:rPr lang="tr-TR" sz="2000" dirty="0"/>
              <a:t> </a:t>
            </a:r>
            <a:r>
              <a:rPr lang="tr-TR" sz="2000" dirty="0" err="1"/>
              <a:t>süresi</a:t>
            </a:r>
            <a:r>
              <a:rPr lang="tr-TR" sz="2000" dirty="0"/>
              <a:t> ve </a:t>
            </a:r>
            <a:r>
              <a:rPr lang="tr-TR" sz="2000" dirty="0" err="1"/>
              <a:t>düzeltilme</a:t>
            </a:r>
            <a:r>
              <a:rPr lang="tr-TR" sz="2000" dirty="0"/>
              <a:t> hızı neden olur.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62B9C-3E3E-CE44-8E58-DE59C924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2" y="0"/>
            <a:ext cx="6520878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41C622-1C2D-E34A-A34C-CC3976A6242E}"/>
              </a:ext>
            </a:extLst>
          </p:cNvPr>
          <p:cNvSpPr/>
          <p:nvPr/>
        </p:nvSpPr>
        <p:spPr>
          <a:xfrm>
            <a:off x="475129" y="5376349"/>
            <a:ext cx="1138965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/>
              <a:t>Demiyelinizasyona</a:t>
            </a:r>
            <a:r>
              <a:rPr lang="tr-TR" sz="2000" dirty="0"/>
              <a:t> </a:t>
            </a:r>
            <a:r>
              <a:rPr lang="tr-TR" sz="2000" dirty="0" err="1"/>
              <a:t>yatkınlığı</a:t>
            </a:r>
            <a:r>
              <a:rPr lang="tr-TR" sz="2000" dirty="0"/>
              <a:t> arttıran </a:t>
            </a:r>
            <a:r>
              <a:rPr lang="tr-TR" sz="2000" dirty="0" err="1"/>
              <a:t>faktörler</a:t>
            </a:r>
            <a:r>
              <a:rPr lang="tr-TR" sz="2000" dirty="0"/>
              <a:t> ise </a:t>
            </a:r>
            <a:r>
              <a:rPr lang="tr-TR" sz="2000" dirty="0" err="1"/>
              <a:t>malnütrisyon</a:t>
            </a:r>
            <a:r>
              <a:rPr lang="tr-TR" sz="2000" dirty="0"/>
              <a:t>, kronik </a:t>
            </a:r>
            <a:r>
              <a:rPr lang="tr-TR" sz="2000" dirty="0" err="1"/>
              <a:t>karaciğer</a:t>
            </a:r>
            <a:r>
              <a:rPr lang="tr-TR" sz="2000" dirty="0"/>
              <a:t> </a:t>
            </a:r>
            <a:r>
              <a:rPr lang="tr-TR" sz="2000" dirty="0" err="1"/>
              <a:t>hastalığı</a:t>
            </a:r>
            <a:r>
              <a:rPr lang="tr-TR" sz="2000" dirty="0"/>
              <a:t>, </a:t>
            </a:r>
            <a:r>
              <a:rPr lang="tr-TR" sz="2000" dirty="0" err="1"/>
              <a:t>hipokalemi</a:t>
            </a:r>
            <a:r>
              <a:rPr lang="tr-TR" sz="2000" dirty="0"/>
              <a:t> ve </a:t>
            </a:r>
            <a:r>
              <a:rPr lang="tr-TR" sz="2000" dirty="0" err="1"/>
              <a:t>kalsinörin</a:t>
            </a:r>
            <a:r>
              <a:rPr lang="tr-TR" sz="2000" dirty="0"/>
              <a:t> </a:t>
            </a:r>
            <a:r>
              <a:rPr lang="tr-TR" sz="2000" dirty="0" err="1"/>
              <a:t>inhibitöru</a:t>
            </a:r>
            <a:r>
              <a:rPr lang="tr-TR" sz="2000" dirty="0"/>
              <a:t>̈ kullanımıdır.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848F6A-E3B2-A242-830B-4E48A089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Doç.Dr. İdil BAŞTAN </a:t>
            </a:r>
          </a:p>
        </p:txBody>
      </p:sp>
    </p:spTree>
    <p:extLst>
      <p:ext uri="{BB962C8B-B14F-4D97-AF65-F5344CB8AC3E}">
        <p14:creationId xmlns:p14="http://schemas.microsoft.com/office/powerpoint/2010/main" val="149187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2063</Words>
  <Application>Microsoft Macintosh PowerPoint</Application>
  <PresentationFormat>Widescreen</PresentationFormat>
  <Paragraphs>169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TimesNewRomanPS</vt:lpstr>
      <vt:lpstr>Wingdings</vt:lpstr>
      <vt:lpstr>Office Theme</vt:lpstr>
      <vt:lpstr>Sodyum Metabolizması </vt:lpstr>
      <vt:lpstr>HİPONATREMİ </vt:lpstr>
      <vt:lpstr>PowerPoint Presentation</vt:lpstr>
      <vt:lpstr>GERÇEK HIPONATREMI</vt:lpstr>
      <vt:lpstr>PowerPoint Presentation</vt:lpstr>
      <vt:lpstr>PowerPoint Presentation</vt:lpstr>
      <vt:lpstr>Hiponatremide Beyinde Meydana Gelen Değişiklikler </vt:lpstr>
      <vt:lpstr>PowerPoint Presentation</vt:lpstr>
      <vt:lpstr>Ozmotik Demiyelinizasyon </vt:lpstr>
      <vt:lpstr>HİPONATREMİ </vt:lpstr>
      <vt:lpstr>PowerPoint Presentation</vt:lpstr>
      <vt:lpstr>PowerPoint Presentation</vt:lpstr>
      <vt:lpstr>PowerPoint Presentation</vt:lpstr>
      <vt:lpstr>PowerPoint Presentation</vt:lpstr>
      <vt:lpstr>Konjestif kalp yetmezliğinde hiponatremi mekanizması </vt:lpstr>
      <vt:lpstr>PowerPoint Presentation</vt:lpstr>
      <vt:lpstr>Hiponatremi Tedavisi</vt:lpstr>
      <vt:lpstr>Hypo-osmolar hyponatremia </vt:lpstr>
      <vt:lpstr>PowerPoint Presentation</vt:lpstr>
      <vt:lpstr>Chronic hypo-osmolar hyponatremia </vt:lpstr>
      <vt:lpstr>PowerPoint Presentation</vt:lpstr>
      <vt:lpstr>PowerPoint Presentation</vt:lpstr>
      <vt:lpstr>PowerPoint Presentation</vt:lpstr>
      <vt:lpstr>PowerPoint Presentation</vt:lpstr>
      <vt:lpstr>Hipervolemik Hiponatremi Tedavisi: </vt:lpstr>
      <vt:lpstr>Övolemik Hiponatremi Tedavisi: </vt:lpstr>
      <vt:lpstr>Hypovolemic hyponatremia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Sodyum Metabolizması </dc:title>
  <dc:creator>Microsoft Office User</dc:creator>
  <cp:lastModifiedBy>Microsoft Office User</cp:lastModifiedBy>
  <cp:revision>2</cp:revision>
  <dcterms:created xsi:type="dcterms:W3CDTF">2021-10-17T18:18:23Z</dcterms:created>
  <dcterms:modified xsi:type="dcterms:W3CDTF">2021-10-17T19:25:59Z</dcterms:modified>
</cp:coreProperties>
</file>