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56" r:id="rId3"/>
    <p:sldId id="294" r:id="rId4"/>
    <p:sldId id="295" r:id="rId5"/>
    <p:sldId id="296" r:id="rId6"/>
    <p:sldId id="299" r:id="rId7"/>
    <p:sldId id="297" r:id="rId8"/>
    <p:sldId id="298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B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7427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5700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4845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9570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2288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1237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9517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6602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936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1544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5528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627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2B577FF9-3543-4875-815D-3D87BD8A20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47511" y="479768"/>
            <a:ext cx="5221185" cy="789893"/>
          </a:xfrm>
        </p:spPr>
        <p:txBody>
          <a:bodyPr anchor="b">
            <a:normAutofit/>
          </a:bodyPr>
          <a:lstStyle/>
          <a:p>
            <a:r>
              <a:rPr lang="hu-HU" sz="4000" dirty="0"/>
              <a:t>Hanyadika van ma?</a:t>
            </a:r>
            <a:endParaRPr lang="tr-TR" sz="400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F5569EEC-E12F-4856-B407-02B2813A4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604059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CF860788-3A6A-45A3-B3F1-06F1596656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567336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xmlns="" id="{DF1E3393-B852-4883-B778-ED35251129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2032259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xmlns="" id="{39853D09-4205-4CC7-83EB-288E886AC9E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148440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xmlns="" id="{0D040B79-3E73-4A31-840D-D6B9C9FDFC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647511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xmlns="" id="{156C6AE5-3F8B-42AC-9EA4-1B686A11E9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643820" y="5835650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348509"/>
              </p:ext>
            </p:extLst>
          </p:nvPr>
        </p:nvGraphicFramePr>
        <p:xfrm>
          <a:off x="6929191" y="1619890"/>
          <a:ext cx="4939505" cy="366838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238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328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827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09573">
                <a:tc>
                  <a:txBody>
                    <a:bodyPr/>
                    <a:lstStyle/>
                    <a:p>
                      <a:pPr algn="ctr"/>
                      <a:r>
                        <a:rPr lang="hu-HU" sz="2400">
                          <a:latin typeface="Candara" panose="020E0502030303020204" pitchFamily="34" charset="0"/>
                        </a:rPr>
                        <a:t>Hány?</a:t>
                      </a:r>
                      <a:endParaRPr lang="tr-TR" sz="2400">
                        <a:latin typeface="Candara" panose="020E0502030303020204" pitchFamily="34" charset="0"/>
                      </a:endParaRPr>
                    </a:p>
                  </a:txBody>
                  <a:tcPr marL="106221" marR="106221" marT="53111" marB="531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>
                          <a:latin typeface="Candara" panose="020E0502030303020204" pitchFamily="34" charset="0"/>
                        </a:rPr>
                        <a:t>Hányadik?</a:t>
                      </a:r>
                      <a:endParaRPr lang="tr-TR" sz="2400">
                        <a:latin typeface="Candara" panose="020E0502030303020204" pitchFamily="34" charset="0"/>
                      </a:endParaRPr>
                    </a:p>
                  </a:txBody>
                  <a:tcPr marL="106221" marR="106221" marT="53111" marB="531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>
                          <a:latin typeface="Candara" panose="020E0502030303020204" pitchFamily="34" charset="0"/>
                        </a:rPr>
                        <a:t>Hányadika?</a:t>
                      </a:r>
                      <a:endParaRPr lang="tr-TR" sz="2400">
                        <a:latin typeface="Candara" panose="020E0502030303020204" pitchFamily="34" charset="0"/>
                      </a:endParaRPr>
                    </a:p>
                  </a:txBody>
                  <a:tcPr marL="106221" marR="106221" marT="53111" marB="5311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6469">
                <a:tc>
                  <a:txBody>
                    <a:bodyPr/>
                    <a:lstStyle/>
                    <a:p>
                      <a:pPr algn="ctr"/>
                      <a:r>
                        <a:rPr lang="hu-HU" sz="2400">
                          <a:latin typeface="Candara" panose="020E0502030303020204" pitchFamily="34" charset="0"/>
                        </a:rPr>
                        <a:t>egy</a:t>
                      </a:r>
                      <a:endParaRPr lang="tr-TR" sz="2400">
                        <a:latin typeface="Candara" panose="020E0502030303020204" pitchFamily="34" charset="0"/>
                      </a:endParaRPr>
                    </a:p>
                  </a:txBody>
                  <a:tcPr marL="123117" marR="123117" marT="61559" marB="615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>
                          <a:latin typeface="Candara" panose="020E0502030303020204" pitchFamily="34" charset="0"/>
                        </a:rPr>
                        <a:t>első (!)</a:t>
                      </a:r>
                      <a:endParaRPr lang="tr-TR" sz="2400">
                        <a:latin typeface="Candara" panose="020E0502030303020204" pitchFamily="34" charset="0"/>
                      </a:endParaRPr>
                    </a:p>
                  </a:txBody>
                  <a:tcPr marL="123117" marR="123117" marT="61559" marB="615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>
                          <a:latin typeface="Candara" panose="020E0502030303020204" pitchFamily="34" charset="0"/>
                        </a:rPr>
                        <a:t>elseje</a:t>
                      </a:r>
                      <a:endParaRPr lang="tr-TR" sz="2400">
                        <a:latin typeface="Candara" panose="020E0502030303020204" pitchFamily="34" charset="0"/>
                      </a:endParaRPr>
                    </a:p>
                  </a:txBody>
                  <a:tcPr marL="123117" marR="123117" marT="61559" marB="615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26469">
                <a:tc>
                  <a:txBody>
                    <a:bodyPr/>
                    <a:lstStyle/>
                    <a:p>
                      <a:pPr algn="ctr"/>
                      <a:r>
                        <a:rPr lang="hu-HU" sz="2400">
                          <a:latin typeface="Candara" panose="020E0502030303020204" pitchFamily="34" charset="0"/>
                        </a:rPr>
                        <a:t>kettő</a:t>
                      </a:r>
                      <a:endParaRPr lang="tr-TR" sz="2400">
                        <a:latin typeface="Candara" panose="020E0502030303020204" pitchFamily="34" charset="0"/>
                      </a:endParaRPr>
                    </a:p>
                  </a:txBody>
                  <a:tcPr marL="123117" marR="123117" marT="61559" marB="615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>
                          <a:latin typeface="Candara" panose="020E0502030303020204" pitchFamily="34" charset="0"/>
                        </a:rPr>
                        <a:t>második (!)</a:t>
                      </a:r>
                      <a:endParaRPr lang="tr-TR" sz="2400">
                        <a:latin typeface="Candara" panose="020E0502030303020204" pitchFamily="34" charset="0"/>
                      </a:endParaRPr>
                    </a:p>
                  </a:txBody>
                  <a:tcPr marL="123117" marR="123117" marT="61559" marB="615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>
                          <a:latin typeface="Candara" panose="020E0502030303020204" pitchFamily="34" charset="0"/>
                        </a:rPr>
                        <a:t>másodika</a:t>
                      </a:r>
                      <a:endParaRPr lang="tr-TR" sz="2400">
                        <a:latin typeface="Candara" panose="020E0502030303020204" pitchFamily="34" charset="0"/>
                      </a:endParaRPr>
                    </a:p>
                  </a:txBody>
                  <a:tcPr marL="123117" marR="123117" marT="61559" marB="615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2646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>
                          <a:latin typeface="Candara" panose="020E0502030303020204" pitchFamily="34" charset="0"/>
                        </a:rPr>
                        <a:t>három</a:t>
                      </a:r>
                      <a:endParaRPr lang="tr-TR" sz="2400">
                        <a:latin typeface="Candara" panose="020E0502030303020204" pitchFamily="34" charset="0"/>
                      </a:endParaRPr>
                    </a:p>
                  </a:txBody>
                  <a:tcPr marL="123117" marR="123117" marT="61559" marB="615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>
                          <a:latin typeface="Candara" panose="020E0502030303020204" pitchFamily="34" charset="0"/>
                        </a:rPr>
                        <a:t>harmadik (!)</a:t>
                      </a:r>
                      <a:endParaRPr lang="tr-TR" sz="2400">
                        <a:latin typeface="Candara" panose="020E0502030303020204" pitchFamily="34" charset="0"/>
                      </a:endParaRPr>
                    </a:p>
                  </a:txBody>
                  <a:tcPr marL="123117" marR="123117" marT="61559" marB="615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>
                          <a:latin typeface="Candara" panose="020E0502030303020204" pitchFamily="34" charset="0"/>
                        </a:rPr>
                        <a:t>harmadika</a:t>
                      </a:r>
                      <a:endParaRPr lang="tr-TR" sz="2400">
                        <a:latin typeface="Candara" panose="020E0502030303020204" pitchFamily="34" charset="0"/>
                      </a:endParaRPr>
                    </a:p>
                  </a:txBody>
                  <a:tcPr marL="123117" marR="123117" marT="61559" marB="615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26469">
                <a:tc>
                  <a:txBody>
                    <a:bodyPr/>
                    <a:lstStyle/>
                    <a:p>
                      <a:pPr algn="ctr"/>
                      <a:r>
                        <a:rPr lang="hu-HU" sz="2400">
                          <a:latin typeface="Candara" panose="020E0502030303020204" pitchFamily="34" charset="0"/>
                        </a:rPr>
                        <a:t>négy</a:t>
                      </a:r>
                      <a:endParaRPr lang="tr-TR" sz="2400">
                        <a:latin typeface="Candara" panose="020E0502030303020204" pitchFamily="34" charset="0"/>
                      </a:endParaRPr>
                    </a:p>
                  </a:txBody>
                  <a:tcPr marL="123117" marR="123117" marT="61559" marB="615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dirty="0">
                          <a:latin typeface="Candara" panose="020E0502030303020204" pitchFamily="34" charset="0"/>
                        </a:rPr>
                        <a:t>negyedik (!)</a:t>
                      </a:r>
                      <a:endParaRPr lang="tr-TR" sz="2400" dirty="0">
                        <a:latin typeface="Candara" panose="020E0502030303020204" pitchFamily="34" charset="0"/>
                      </a:endParaRPr>
                    </a:p>
                  </a:txBody>
                  <a:tcPr marL="123117" marR="123117" marT="61559" marB="615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>
                          <a:latin typeface="Candara" panose="020E0502030303020204" pitchFamily="34" charset="0"/>
                        </a:rPr>
                        <a:t>negyedike</a:t>
                      </a:r>
                      <a:endParaRPr lang="tr-TR" sz="2400">
                        <a:latin typeface="Candara" panose="020E0502030303020204" pitchFamily="34" charset="0"/>
                      </a:endParaRPr>
                    </a:p>
                  </a:txBody>
                  <a:tcPr marL="123117" marR="123117" marT="61559" marB="615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26469">
                <a:tc>
                  <a:txBody>
                    <a:bodyPr/>
                    <a:lstStyle/>
                    <a:p>
                      <a:pPr algn="ctr"/>
                      <a:r>
                        <a:rPr lang="hu-HU" sz="2400">
                          <a:latin typeface="Candara" panose="020E0502030303020204" pitchFamily="34" charset="0"/>
                        </a:rPr>
                        <a:t>öt</a:t>
                      </a:r>
                      <a:endParaRPr lang="tr-TR" sz="2400">
                        <a:latin typeface="Candara" panose="020E0502030303020204" pitchFamily="34" charset="0"/>
                      </a:endParaRPr>
                    </a:p>
                  </a:txBody>
                  <a:tcPr marL="123117" marR="123117" marT="61559" marB="615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>
                          <a:latin typeface="Candara" panose="020E0502030303020204" pitchFamily="34" charset="0"/>
                        </a:rPr>
                        <a:t>ötödik</a:t>
                      </a:r>
                      <a:endParaRPr lang="tr-TR" sz="2400">
                        <a:latin typeface="Candara" panose="020E0502030303020204" pitchFamily="34" charset="0"/>
                      </a:endParaRPr>
                    </a:p>
                  </a:txBody>
                  <a:tcPr marL="123117" marR="123117" marT="61559" marB="615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>
                          <a:latin typeface="Candara" panose="020E0502030303020204" pitchFamily="34" charset="0"/>
                        </a:rPr>
                        <a:t>ötödike</a:t>
                      </a:r>
                      <a:endParaRPr lang="tr-TR" sz="2400">
                        <a:latin typeface="Candara" panose="020E0502030303020204" pitchFamily="34" charset="0"/>
                      </a:endParaRPr>
                    </a:p>
                  </a:txBody>
                  <a:tcPr marL="123117" marR="123117" marT="61559" marB="615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26469">
                <a:tc>
                  <a:txBody>
                    <a:bodyPr/>
                    <a:lstStyle/>
                    <a:p>
                      <a:pPr algn="ctr"/>
                      <a:r>
                        <a:rPr lang="hu-HU" sz="2400">
                          <a:latin typeface="Candara" panose="020E0502030303020204" pitchFamily="34" charset="0"/>
                        </a:rPr>
                        <a:t>hat</a:t>
                      </a:r>
                      <a:endParaRPr lang="tr-TR" sz="2400">
                        <a:latin typeface="Candara" panose="020E0502030303020204" pitchFamily="34" charset="0"/>
                      </a:endParaRPr>
                    </a:p>
                  </a:txBody>
                  <a:tcPr marL="123117" marR="123117" marT="61559" marB="615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>
                          <a:latin typeface="Candara" panose="020E0502030303020204" pitchFamily="34" charset="0"/>
                        </a:rPr>
                        <a:t>hatodik</a:t>
                      </a:r>
                      <a:endParaRPr lang="tr-TR" sz="2400">
                        <a:latin typeface="Candara" panose="020E0502030303020204" pitchFamily="34" charset="0"/>
                      </a:endParaRPr>
                    </a:p>
                  </a:txBody>
                  <a:tcPr marL="123117" marR="123117" marT="61559" marB="615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dirty="0">
                          <a:latin typeface="Candara" panose="020E0502030303020204" pitchFamily="34" charset="0"/>
                        </a:rPr>
                        <a:t>hatodika</a:t>
                      </a:r>
                      <a:endParaRPr lang="tr-TR" sz="2400" dirty="0">
                        <a:latin typeface="Candara" panose="020E0502030303020204" pitchFamily="34" charset="0"/>
                      </a:endParaRPr>
                    </a:p>
                  </a:txBody>
                  <a:tcPr marL="123117" marR="123117" marT="61559" marB="615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pic>
        <p:nvPicPr>
          <p:cNvPr id="12" name="Picture 6" descr="Hand with pen mark calendar Free Vector">
            <a:extLst>
              <a:ext uri="{FF2B5EF4-FFF2-40B4-BE49-F238E27FC236}">
                <a16:creationId xmlns:a16="http://schemas.microsoft.com/office/drawing/2014/main" xmlns="" id="{6F4829EA-0108-42E7-A4D3-30B67A6FE3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6604059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6558378"/>
            <a:ext cx="823607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hu-HU" sz="800" dirty="0">
                <a:solidFill>
                  <a:schemeClr val="bg1">
                    <a:lumMod val="85000"/>
                  </a:schemeClr>
                </a:solidFill>
                <a:latin typeface="+mj-lt"/>
                <a:sym typeface="Wingdings" panose="05000000000000000000" pitchFamily="2" charset="2"/>
              </a:rPr>
              <a:t>f</a:t>
            </a:r>
            <a:r>
              <a:rPr lang="hu-HU" sz="800" dirty="0" smtClean="0">
                <a:solidFill>
                  <a:schemeClr val="bg1">
                    <a:lumMod val="85000"/>
                  </a:schemeClr>
                </a:solidFill>
                <a:latin typeface="+mj-lt"/>
                <a:sym typeface="Wingdings" panose="05000000000000000000" pitchFamily="2" charset="2"/>
              </a:rPr>
              <a:t>reepik.com</a:t>
            </a:r>
            <a:endParaRPr lang="hu-HU" sz="800" dirty="0">
              <a:solidFill>
                <a:schemeClr val="bg1">
                  <a:lumMod val="85000"/>
                </a:schemeClr>
              </a:solidFill>
              <a:latin typeface="+mj-lt"/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</a:pPr>
            <a:endParaRPr lang="tr-TR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92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xmlns="" id="{362D44EE-C852-4460-B8B5-C4F2BC2051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2188" y="1967168"/>
            <a:ext cx="5334930" cy="3004145"/>
          </a:xfrm>
        </p:spPr>
        <p:txBody>
          <a:bodyPr>
            <a:normAutofit fontScale="90000"/>
          </a:bodyPr>
          <a:lstStyle/>
          <a:p>
            <a:r>
              <a:rPr lang="hu-HU" sz="5000" dirty="0">
                <a:latin typeface="Candara" panose="020E0502030303020204" pitchFamily="34" charset="0"/>
              </a:rPr>
              <a:t>Hányadika van ma?</a:t>
            </a:r>
            <a:r>
              <a:rPr lang="hu-HU" sz="2000" dirty="0">
                <a:latin typeface="Candara" panose="020E0502030303020204" pitchFamily="34" charset="0"/>
              </a:rPr>
              <a:t/>
            </a:r>
            <a:br>
              <a:rPr lang="hu-HU" sz="2000" dirty="0">
                <a:latin typeface="Candara" panose="020E0502030303020204" pitchFamily="34" charset="0"/>
              </a:rPr>
            </a:br>
            <a:r>
              <a:rPr lang="en-US" sz="2000" dirty="0">
                <a:latin typeface="Candara" panose="020E0502030303020204" pitchFamily="34" charset="0"/>
              </a:rPr>
              <a:t/>
            </a:r>
            <a:br>
              <a:rPr lang="en-US" sz="2000" dirty="0">
                <a:latin typeface="Candara" panose="020E0502030303020204" pitchFamily="34" charset="0"/>
              </a:rPr>
            </a:br>
            <a:r>
              <a:rPr lang="hu-HU" sz="2000" dirty="0">
                <a:latin typeface="Candara" panose="020E0502030303020204" pitchFamily="34" charset="0"/>
              </a:rPr>
              <a:t>Ma november ötödike van.</a:t>
            </a:r>
            <a:br>
              <a:rPr lang="hu-HU" sz="2000" dirty="0">
                <a:latin typeface="Candara" panose="020E0502030303020204" pitchFamily="34" charset="0"/>
              </a:rPr>
            </a:br>
            <a:r>
              <a:rPr lang="tr-TR" sz="2000" dirty="0">
                <a:latin typeface="Candara" panose="020E0502030303020204" pitchFamily="34" charset="0"/>
              </a:rPr>
              <a:t/>
            </a:r>
            <a:br>
              <a:rPr lang="tr-TR" sz="2000" dirty="0">
                <a:latin typeface="Candara" panose="020E0502030303020204" pitchFamily="34" charset="0"/>
              </a:rPr>
            </a:br>
            <a:r>
              <a:rPr lang="hu-HU" sz="2000" dirty="0">
                <a:latin typeface="Candara" panose="020E0502030303020204" pitchFamily="34" charset="0"/>
              </a:rPr>
              <a:t>Hányadika volt tegnap?</a:t>
            </a:r>
            <a:br>
              <a:rPr lang="hu-HU" sz="2000" dirty="0">
                <a:latin typeface="Candara" panose="020E0502030303020204" pitchFamily="34" charset="0"/>
              </a:rPr>
            </a:br>
            <a:r>
              <a:rPr lang="hu-HU" sz="2000" dirty="0">
                <a:latin typeface="Candara" panose="020E0502030303020204" pitchFamily="34" charset="0"/>
              </a:rPr>
              <a:t>Tegnap november negyedike volt.</a:t>
            </a:r>
            <a:br>
              <a:rPr lang="hu-HU" sz="2000" dirty="0">
                <a:latin typeface="Candara" panose="020E0502030303020204" pitchFamily="34" charset="0"/>
              </a:rPr>
            </a:br>
            <a:r>
              <a:rPr lang="hu-HU" sz="2000" dirty="0">
                <a:latin typeface="Candara" panose="020E0502030303020204" pitchFamily="34" charset="0"/>
              </a:rPr>
              <a:t/>
            </a:r>
            <a:br>
              <a:rPr lang="hu-HU" sz="2000" dirty="0">
                <a:latin typeface="Candara" panose="020E0502030303020204" pitchFamily="34" charset="0"/>
              </a:rPr>
            </a:br>
            <a:r>
              <a:rPr lang="hu-HU" sz="2000" dirty="0">
                <a:latin typeface="Candara" panose="020E0502030303020204" pitchFamily="34" charset="0"/>
              </a:rPr>
              <a:t>Hányadika lesz holnap?</a:t>
            </a:r>
            <a:br>
              <a:rPr lang="hu-HU" sz="2000" dirty="0">
                <a:latin typeface="Candara" panose="020E0502030303020204" pitchFamily="34" charset="0"/>
              </a:rPr>
            </a:br>
            <a:r>
              <a:rPr lang="hu-HU" sz="2000" dirty="0">
                <a:latin typeface="Candara" panose="020E0502030303020204" pitchFamily="34" charset="0"/>
              </a:rPr>
              <a:t>Holnap november hatodika lesz.</a:t>
            </a:r>
            <a:r>
              <a:rPr lang="tr-TR" sz="2000" dirty="0">
                <a:latin typeface="Candara" panose="020E0502030303020204" pitchFamily="34" charset="0"/>
              </a:rPr>
              <a:t/>
            </a:r>
            <a:br>
              <a:rPr lang="tr-TR" sz="2000" dirty="0">
                <a:latin typeface="Candara" panose="020E0502030303020204" pitchFamily="34" charset="0"/>
              </a:rPr>
            </a:br>
            <a:endParaRPr lang="tr-TR" sz="2000" dirty="0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xmlns="" id="{658970D8-8D1D-4B5C-894B-E871CC8654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xmlns="" id="{F227E5B6-9132-43CA-B503-37A18562AD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3" name="Freeform: Shape 82">
            <a:extLst>
              <a:ext uri="{FF2B5EF4-FFF2-40B4-BE49-F238E27FC236}">
                <a16:creationId xmlns:a16="http://schemas.microsoft.com/office/drawing/2014/main" xmlns="" id="{03C2051E-A88D-48E5-BACF-AAED178927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xmlns="" id="{7821A508-2985-4905-874A-527429BAAB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7" name="Freeform: Shape 86">
            <a:extLst>
              <a:ext uri="{FF2B5EF4-FFF2-40B4-BE49-F238E27FC236}">
                <a16:creationId xmlns:a16="http://schemas.microsoft.com/office/drawing/2014/main" xmlns="" id="{D2929CB1-0E3C-4B2D-ADC5-0154FB33BA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032" name="Picture 8" descr="Paper calendar five november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" b="3"/>
          <a:stretch/>
        </p:blipFill>
        <p:spPr bwMode="auto"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" name="Freeform: Shape 88">
            <a:extLst>
              <a:ext uri="{FF2B5EF4-FFF2-40B4-BE49-F238E27FC236}">
                <a16:creationId xmlns:a16="http://schemas.microsoft.com/office/drawing/2014/main" xmlns="" id="{5F2F0C84-BE8C-4DC2-A6D3-30349A801D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09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xmlns="" id="{362D44EE-C852-4460-B8B5-C4F2BC2051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2188" y="2231153"/>
            <a:ext cx="5334930" cy="3004145"/>
          </a:xfrm>
        </p:spPr>
        <p:txBody>
          <a:bodyPr>
            <a:normAutofit/>
          </a:bodyPr>
          <a:lstStyle/>
          <a:p>
            <a:r>
              <a:rPr lang="hu-HU" sz="4200" dirty="0">
                <a:latin typeface="Candara" panose="020E0502030303020204" pitchFamily="34" charset="0"/>
              </a:rPr>
              <a:t>Hanyadik</a:t>
            </a:r>
            <a:r>
              <a:rPr lang="hu-HU" sz="4200" u="sng" dirty="0">
                <a:latin typeface="Candara" panose="020E0502030303020204" pitchFamily="34" charset="0"/>
              </a:rPr>
              <a:t>á</a:t>
            </a:r>
            <a:r>
              <a:rPr lang="hu-HU" sz="4200" dirty="0">
                <a:solidFill>
                  <a:schemeClr val="accent4">
                    <a:lumMod val="75000"/>
                  </a:schemeClr>
                </a:solidFill>
                <a:latin typeface="Candara" panose="020E0502030303020204" pitchFamily="34" charset="0"/>
              </a:rPr>
              <a:t>n</a:t>
            </a:r>
            <a:r>
              <a:rPr lang="hu-HU" sz="4200" dirty="0">
                <a:latin typeface="Candara" panose="020E0502030303020204" pitchFamily="34" charset="0"/>
              </a:rPr>
              <a:t> van a születésnapod?</a:t>
            </a:r>
            <a:br>
              <a:rPr lang="hu-HU" sz="4200" dirty="0">
                <a:latin typeface="Candara" panose="020E0502030303020204" pitchFamily="34" charset="0"/>
              </a:rPr>
            </a:br>
            <a:r>
              <a:rPr lang="hu-HU" sz="4200" dirty="0">
                <a:latin typeface="Candara" panose="020E0502030303020204" pitchFamily="34" charset="0"/>
              </a:rPr>
              <a:t/>
            </a:r>
            <a:br>
              <a:rPr lang="hu-HU" sz="4200" dirty="0">
                <a:latin typeface="Candara" panose="020E0502030303020204" pitchFamily="34" charset="0"/>
              </a:rPr>
            </a:br>
            <a:r>
              <a:rPr lang="hu-HU" sz="4200" dirty="0">
                <a:latin typeface="Candara" panose="020E0502030303020204" pitchFamily="34" charset="0"/>
              </a:rPr>
              <a:t>Március harmadik</a:t>
            </a:r>
            <a:r>
              <a:rPr lang="hu-HU" sz="4200" u="sng" dirty="0">
                <a:latin typeface="Candara" panose="020E0502030303020204" pitchFamily="34" charset="0"/>
              </a:rPr>
              <a:t>á</a:t>
            </a:r>
            <a:r>
              <a:rPr lang="hu-HU" sz="4200" dirty="0">
                <a:solidFill>
                  <a:schemeClr val="accent4">
                    <a:lumMod val="75000"/>
                  </a:schemeClr>
                </a:solidFill>
                <a:latin typeface="Candara" panose="020E0502030303020204" pitchFamily="34" charset="0"/>
              </a:rPr>
              <a:t>n</a:t>
            </a:r>
            <a:r>
              <a:rPr lang="hu-HU" sz="4200" dirty="0">
                <a:latin typeface="Candara" panose="020E0502030303020204" pitchFamily="34" charset="0"/>
              </a:rPr>
              <a:t>.</a:t>
            </a:r>
            <a:r>
              <a:rPr lang="tr-TR" sz="4200" dirty="0">
                <a:latin typeface="Candara" panose="020E0502030303020204" pitchFamily="34" charset="0"/>
              </a:rPr>
              <a:t/>
            </a:r>
            <a:br>
              <a:rPr lang="tr-TR" sz="4200" dirty="0">
                <a:latin typeface="Candara" panose="020E0502030303020204" pitchFamily="34" charset="0"/>
              </a:rPr>
            </a:br>
            <a:endParaRPr lang="tr-TR" sz="4200" dirty="0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xmlns="" id="{658970D8-8D1D-4B5C-894B-E871CC8654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xmlns="" id="{F227E5B6-9132-43CA-B503-37A18562AD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xmlns="" id="{03C2051E-A88D-48E5-BACF-AAED178927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xmlns="" id="{7821A508-2985-4905-874A-527429BAAB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xmlns="" id="{D2929CB1-0E3C-4B2D-ADC5-0154FB33BA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23554" name="Picture 2" descr="Sprinkle over the gift box; balloons and muffins with lighted candle on pink backdrop Free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49" b="-2"/>
          <a:stretch/>
        </p:blipFill>
        <p:spPr bwMode="auto">
          <a:xfrm>
            <a:off x="1292072" y="1632168"/>
            <a:ext cx="3717212" cy="3717212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Freeform: Shape 82">
            <a:extLst>
              <a:ext uri="{FF2B5EF4-FFF2-40B4-BE49-F238E27FC236}">
                <a16:creationId xmlns:a16="http://schemas.microsoft.com/office/drawing/2014/main" xmlns="" id="{5F2F0C84-BE8C-4DC2-A6D3-30349A801D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6557919"/>
            <a:ext cx="82360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hu-HU" sz="1000" dirty="0">
                <a:solidFill>
                  <a:srgbClr val="FBB7EE"/>
                </a:solidFill>
                <a:latin typeface="+mj-lt"/>
                <a:sym typeface="Wingdings" panose="05000000000000000000" pitchFamily="2" charset="2"/>
              </a:rPr>
              <a:t>f</a:t>
            </a:r>
            <a:r>
              <a:rPr lang="hu-HU" sz="1000" dirty="0" smtClean="0">
                <a:solidFill>
                  <a:srgbClr val="FBB7EE"/>
                </a:solidFill>
                <a:latin typeface="+mj-lt"/>
                <a:sym typeface="Wingdings" panose="05000000000000000000" pitchFamily="2" charset="2"/>
              </a:rPr>
              <a:t>reepik.com</a:t>
            </a:r>
            <a:endParaRPr lang="hu-HU" sz="1000" dirty="0">
              <a:solidFill>
                <a:srgbClr val="FBB7EE"/>
              </a:solidFill>
              <a:latin typeface="+mj-lt"/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</a:pPr>
            <a:endParaRPr lang="tr-TR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10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xmlns="" id="{362D44EE-C852-4460-B8B5-C4F2BC2051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81913" y="2351783"/>
            <a:ext cx="5334930" cy="3004145"/>
          </a:xfrm>
        </p:spPr>
        <p:txBody>
          <a:bodyPr>
            <a:normAutofit/>
          </a:bodyPr>
          <a:lstStyle/>
          <a:p>
            <a:r>
              <a:rPr lang="hu-HU" sz="4200" dirty="0">
                <a:solidFill>
                  <a:schemeClr val="accent4">
                    <a:lumMod val="75000"/>
                  </a:schemeClr>
                </a:solidFill>
                <a:latin typeface="Candara" panose="020E0502030303020204" pitchFamily="34" charset="0"/>
              </a:rPr>
              <a:t>Mikor</a:t>
            </a:r>
            <a:r>
              <a:rPr lang="hu-HU" sz="4200" dirty="0">
                <a:latin typeface="Candara" panose="020E0502030303020204" pitchFamily="34" charset="0"/>
              </a:rPr>
              <a:t> van karácsony?</a:t>
            </a:r>
            <a:br>
              <a:rPr lang="hu-HU" sz="4200" dirty="0">
                <a:latin typeface="Candara" panose="020E0502030303020204" pitchFamily="34" charset="0"/>
              </a:rPr>
            </a:br>
            <a:r>
              <a:rPr lang="hu-HU" sz="4200" dirty="0">
                <a:latin typeface="Candara" panose="020E0502030303020204" pitchFamily="34" charset="0"/>
              </a:rPr>
              <a:t>December 24-</a:t>
            </a:r>
            <a:r>
              <a:rPr lang="hu-HU" sz="4200" u="sng" dirty="0">
                <a:latin typeface="Candara" panose="020E0502030303020204" pitchFamily="34" charset="0"/>
              </a:rPr>
              <a:t>é</a:t>
            </a:r>
            <a:r>
              <a:rPr lang="hu-HU" sz="4200" dirty="0">
                <a:solidFill>
                  <a:schemeClr val="accent4">
                    <a:lumMod val="75000"/>
                  </a:schemeClr>
                </a:solidFill>
                <a:latin typeface="Candara" panose="020E0502030303020204" pitchFamily="34" charset="0"/>
              </a:rPr>
              <a:t>n</a:t>
            </a:r>
            <a:r>
              <a:rPr lang="hu-HU" sz="4200" dirty="0">
                <a:latin typeface="Candara" panose="020E0502030303020204" pitchFamily="34" charset="0"/>
              </a:rPr>
              <a:t>.</a:t>
            </a:r>
            <a:br>
              <a:rPr lang="hu-HU" sz="4200" dirty="0">
                <a:latin typeface="Candara" panose="020E0502030303020204" pitchFamily="34" charset="0"/>
              </a:rPr>
            </a:br>
            <a:r>
              <a:rPr lang="tr-TR" sz="4200" dirty="0">
                <a:latin typeface="Candara" panose="020E0502030303020204" pitchFamily="34" charset="0"/>
              </a:rPr>
              <a:t/>
            </a:r>
            <a:br>
              <a:rPr lang="tr-TR" sz="4200" dirty="0">
                <a:latin typeface="Candara" panose="020E0502030303020204" pitchFamily="34" charset="0"/>
              </a:rPr>
            </a:br>
            <a:endParaRPr lang="tr-TR" sz="4200" dirty="0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xmlns="" id="{658970D8-8D1D-4B5C-894B-E871CC8654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xmlns="" id="{F227E5B6-9132-43CA-B503-37A18562AD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xmlns="" id="{03C2051E-A88D-48E5-BACF-AAED178927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xmlns="" id="{7821A508-2985-4905-874A-527429BAAB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xmlns="" id="{D2929CB1-0E3C-4B2D-ADC5-0154FB33BA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24578" name="Picture 2" descr="Christmas tree concept illustration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07" r="14793" b="-1"/>
          <a:stretch/>
        </p:blipFill>
        <p:spPr bwMode="auto">
          <a:xfrm>
            <a:off x="1500540" y="1500386"/>
            <a:ext cx="3717212" cy="3717212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Freeform: Shape 82">
            <a:extLst>
              <a:ext uri="{FF2B5EF4-FFF2-40B4-BE49-F238E27FC236}">
                <a16:creationId xmlns:a16="http://schemas.microsoft.com/office/drawing/2014/main" xmlns="" id="{5F2F0C84-BE8C-4DC2-A6D3-30349A801D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22594" y="5777437"/>
            <a:ext cx="823607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hu-HU" sz="800" dirty="0">
                <a:solidFill>
                  <a:schemeClr val="bg1">
                    <a:lumMod val="85000"/>
                  </a:schemeClr>
                </a:solidFill>
                <a:latin typeface="+mj-lt"/>
                <a:sym typeface="Wingdings" panose="05000000000000000000" pitchFamily="2" charset="2"/>
              </a:rPr>
              <a:t>f</a:t>
            </a:r>
            <a:r>
              <a:rPr lang="hu-HU" sz="800" dirty="0" smtClean="0">
                <a:solidFill>
                  <a:schemeClr val="bg1">
                    <a:lumMod val="85000"/>
                  </a:schemeClr>
                </a:solidFill>
                <a:latin typeface="+mj-lt"/>
                <a:sym typeface="Wingdings" panose="05000000000000000000" pitchFamily="2" charset="2"/>
              </a:rPr>
              <a:t>reepik.com</a:t>
            </a:r>
            <a:endParaRPr lang="hu-HU" sz="800" dirty="0">
              <a:solidFill>
                <a:schemeClr val="bg1">
                  <a:lumMod val="85000"/>
                </a:schemeClr>
              </a:solidFill>
              <a:latin typeface="+mj-lt"/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</a:pPr>
            <a:endParaRPr lang="tr-TR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04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xmlns="" id="{362D44EE-C852-4460-B8B5-C4F2BC2051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25230" y="2174882"/>
            <a:ext cx="5334930" cy="3004145"/>
          </a:xfrm>
        </p:spPr>
        <p:txBody>
          <a:bodyPr>
            <a:normAutofit/>
          </a:bodyPr>
          <a:lstStyle/>
          <a:p>
            <a:r>
              <a:rPr lang="hu-HU" sz="4200" dirty="0">
                <a:solidFill>
                  <a:schemeClr val="accent4">
                    <a:lumMod val="75000"/>
                  </a:schemeClr>
                </a:solidFill>
                <a:latin typeface="Candara" panose="020E0502030303020204" pitchFamily="34" charset="0"/>
              </a:rPr>
              <a:t>Mettől meddig</a:t>
            </a:r>
            <a:r>
              <a:rPr lang="hu-HU" sz="4200" dirty="0">
                <a:latin typeface="Candara" panose="020E0502030303020204" pitchFamily="34" charset="0"/>
              </a:rPr>
              <a:t> tart a félév?</a:t>
            </a:r>
            <a:br>
              <a:rPr lang="hu-HU" sz="4200" dirty="0">
                <a:latin typeface="Candara" panose="020E0502030303020204" pitchFamily="34" charset="0"/>
              </a:rPr>
            </a:br>
            <a:r>
              <a:rPr lang="hu-HU" sz="4200" dirty="0">
                <a:latin typeface="Candara" panose="020E0502030303020204" pitchFamily="34" charset="0"/>
              </a:rPr>
              <a:t/>
            </a:r>
            <a:br>
              <a:rPr lang="hu-HU" sz="4200" dirty="0">
                <a:latin typeface="Candara" panose="020E0502030303020204" pitchFamily="34" charset="0"/>
              </a:rPr>
            </a:br>
            <a:r>
              <a:rPr lang="hu-HU" sz="4200" dirty="0">
                <a:latin typeface="Candara" panose="020E0502030303020204" pitchFamily="34" charset="0"/>
              </a:rPr>
              <a:t>Szeptember 16-</a:t>
            </a:r>
            <a:r>
              <a:rPr lang="hu-HU" sz="4200" u="sng" dirty="0">
                <a:latin typeface="Candara" panose="020E0502030303020204" pitchFamily="34" charset="0"/>
              </a:rPr>
              <a:t>á</a:t>
            </a:r>
            <a:r>
              <a:rPr lang="hu-HU" sz="4200" dirty="0">
                <a:solidFill>
                  <a:schemeClr val="accent4">
                    <a:lumMod val="75000"/>
                  </a:schemeClr>
                </a:solidFill>
                <a:latin typeface="Candara" panose="020E0502030303020204" pitchFamily="34" charset="0"/>
              </a:rPr>
              <a:t>tól </a:t>
            </a:r>
            <a:r>
              <a:rPr lang="hu-HU" sz="4200" dirty="0">
                <a:latin typeface="Candara" panose="020E0502030303020204" pitchFamily="34" charset="0"/>
              </a:rPr>
              <a:t>december 27-</a:t>
            </a:r>
            <a:r>
              <a:rPr lang="hu-HU" sz="4200" u="sng" dirty="0">
                <a:latin typeface="Candara" panose="020E0502030303020204" pitchFamily="34" charset="0"/>
              </a:rPr>
              <a:t>é</a:t>
            </a:r>
            <a:r>
              <a:rPr lang="hu-HU" sz="4200" dirty="0">
                <a:solidFill>
                  <a:schemeClr val="accent4">
                    <a:lumMod val="75000"/>
                  </a:schemeClr>
                </a:solidFill>
                <a:latin typeface="Candara" panose="020E0502030303020204" pitchFamily="34" charset="0"/>
              </a:rPr>
              <a:t>ig</a:t>
            </a:r>
            <a:r>
              <a:rPr lang="hu-HU" sz="4200" dirty="0">
                <a:latin typeface="Candara" panose="020E0502030303020204" pitchFamily="34" charset="0"/>
              </a:rPr>
              <a:t>.</a:t>
            </a:r>
            <a:endParaRPr lang="tr-TR" sz="4200" dirty="0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xmlns="" id="{658970D8-8D1D-4B5C-894B-E871CC8654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xmlns="" id="{F227E5B6-9132-43CA-B503-37A18562AD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xmlns="" id="{03C2051E-A88D-48E5-BACF-AAED178927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xmlns="" id="{7821A508-2985-4905-874A-527429BAAB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xmlns="" id="{D2929CB1-0E3C-4B2D-ADC5-0154FB33BA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25602" name="Picture 2" descr="Pile of notebooks on desk in classroom Free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250" r="-1" b="-1"/>
          <a:stretch/>
        </p:blipFill>
        <p:spPr bwMode="auto"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Freeform: Shape 82">
            <a:extLst>
              <a:ext uri="{FF2B5EF4-FFF2-40B4-BE49-F238E27FC236}">
                <a16:creationId xmlns:a16="http://schemas.microsoft.com/office/drawing/2014/main" xmlns="" id="{5F2F0C84-BE8C-4DC2-A6D3-30349A801D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72389" y="5784679"/>
            <a:ext cx="823607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hu-HU" sz="800" dirty="0">
                <a:solidFill>
                  <a:schemeClr val="bg1">
                    <a:lumMod val="85000"/>
                  </a:schemeClr>
                </a:solidFill>
                <a:latin typeface="+mj-lt"/>
                <a:sym typeface="Wingdings" panose="05000000000000000000" pitchFamily="2" charset="2"/>
              </a:rPr>
              <a:t>f</a:t>
            </a:r>
            <a:r>
              <a:rPr lang="hu-HU" sz="800" dirty="0" smtClean="0">
                <a:solidFill>
                  <a:schemeClr val="bg1">
                    <a:lumMod val="85000"/>
                  </a:schemeClr>
                </a:solidFill>
                <a:latin typeface="+mj-lt"/>
                <a:sym typeface="Wingdings" panose="05000000000000000000" pitchFamily="2" charset="2"/>
              </a:rPr>
              <a:t>reepik.com</a:t>
            </a:r>
            <a:endParaRPr lang="hu-HU" sz="800" dirty="0">
              <a:solidFill>
                <a:schemeClr val="bg1">
                  <a:lumMod val="85000"/>
                </a:schemeClr>
              </a:solidFill>
              <a:latin typeface="+mj-lt"/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</a:pPr>
            <a:endParaRPr lang="tr-TR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87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xmlns="" id="{A1D7EC86-7CB9-431D-8AC3-8AAF0440B16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xmlns="" id="{D4B9777F-B610-419B-9193-80306388F3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Arc 74">
            <a:extLst>
              <a:ext uri="{FF2B5EF4-FFF2-40B4-BE49-F238E27FC236}">
                <a16:creationId xmlns:a16="http://schemas.microsoft.com/office/drawing/2014/main" xmlns="" id="{311F016A-A753-449B-9EA6-322199B711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1427715">
            <a:off x="1108520" y="775849"/>
            <a:ext cx="2987899" cy="2987899"/>
          </a:xfrm>
          <a:prstGeom prst="arc">
            <a:avLst>
              <a:gd name="adj1" fmla="val 16200000"/>
              <a:gd name="adj2" fmla="val 2287352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404" y="1096780"/>
            <a:ext cx="4425962" cy="4727172"/>
          </a:xfrm>
        </p:spPr>
        <p:txBody>
          <a:bodyPr>
            <a:normAutofit fontScale="90000"/>
          </a:bodyPr>
          <a:lstStyle/>
          <a:p>
            <a:pPr algn="l"/>
            <a:r>
              <a:rPr lang="tr-TR" sz="2500" b="1"/>
              <a:t>Mindennapok magyarul </a:t>
            </a:r>
            <a:r>
              <a:rPr lang="hu-HU" sz="2500" b="1"/>
              <a:t/>
            </a:r>
            <a:br>
              <a:rPr lang="hu-HU" sz="2500" b="1"/>
            </a:br>
            <a:r>
              <a:rPr lang="tr-TR" sz="2500"/>
              <a:t/>
            </a:r>
            <a:br>
              <a:rPr lang="tr-TR" sz="2500"/>
            </a:br>
            <a:r>
              <a:rPr lang="tr-TR" sz="2500" b="1"/>
              <a:t>1. </a:t>
            </a:r>
            <a:r>
              <a:rPr lang="tr-TR" sz="2500"/>
              <a:t/>
            </a:r>
            <a:br>
              <a:rPr lang="tr-TR" sz="2500"/>
            </a:br>
            <a:r>
              <a:rPr lang="tr-TR" sz="2500">
                <a:solidFill>
                  <a:schemeClr val="accent4">
                    <a:lumMod val="75000"/>
                  </a:schemeClr>
                </a:solidFill>
              </a:rPr>
              <a:t>Pedro: </a:t>
            </a:r>
            <a:r>
              <a:rPr lang="tr-TR" sz="2500"/>
              <a:t>Szervusz, Emma! Hogy vagy ma reggel? </a:t>
            </a:r>
            <a:br>
              <a:rPr lang="tr-TR" sz="2500"/>
            </a:br>
            <a:r>
              <a:rPr lang="tr-TR" sz="2500">
                <a:solidFill>
                  <a:schemeClr val="accent4">
                    <a:lumMod val="75000"/>
                  </a:schemeClr>
                </a:solidFill>
              </a:rPr>
              <a:t>Emma: </a:t>
            </a:r>
            <a:r>
              <a:rPr lang="tr-TR" sz="2500"/>
              <a:t>Szervusz. Pocsékul! Esik az eső, hideg van, fázom. Mikor lesz végre jó idő? </a:t>
            </a:r>
            <a:br>
              <a:rPr lang="tr-TR" sz="2500"/>
            </a:br>
            <a:r>
              <a:rPr lang="tr-TR" sz="2500" b="1"/>
              <a:t>2. </a:t>
            </a:r>
            <a:r>
              <a:rPr lang="tr-TR" sz="2500"/>
              <a:t/>
            </a:r>
            <a:br>
              <a:rPr lang="tr-TR" sz="2500"/>
            </a:br>
            <a:r>
              <a:rPr lang="tr-TR" sz="2500">
                <a:solidFill>
                  <a:schemeClr val="accent4">
                    <a:lumMod val="75000"/>
                  </a:schemeClr>
                </a:solidFill>
              </a:rPr>
              <a:t>A: </a:t>
            </a:r>
            <a:r>
              <a:rPr lang="tr-TR" sz="2500"/>
              <a:t>Sportolsz valamit? </a:t>
            </a:r>
            <a:br>
              <a:rPr lang="tr-TR" sz="2500"/>
            </a:br>
            <a:r>
              <a:rPr lang="tr-TR" sz="2500">
                <a:solidFill>
                  <a:schemeClr val="accent4">
                    <a:lumMod val="75000"/>
                  </a:schemeClr>
                </a:solidFill>
              </a:rPr>
              <a:t>B: </a:t>
            </a:r>
            <a:r>
              <a:rPr lang="tr-TR" sz="2500"/>
              <a:t>Persze! Hétfőn, szerdán futballozom, hétvégén úszom vagy teniszezem. </a:t>
            </a:r>
            <a:br>
              <a:rPr lang="tr-TR" sz="2500"/>
            </a:br>
            <a:r>
              <a:rPr lang="tr-TR" sz="2500"/>
              <a:t>És te mit sportolsz? </a:t>
            </a:r>
            <a:br>
              <a:rPr lang="tr-TR" sz="2500"/>
            </a:br>
            <a:r>
              <a:rPr lang="tr-TR" sz="2500">
                <a:solidFill>
                  <a:schemeClr val="accent4">
                    <a:lumMod val="75000"/>
                  </a:schemeClr>
                </a:solidFill>
              </a:rPr>
              <a:t>A: </a:t>
            </a:r>
            <a:r>
              <a:rPr lang="tr-TR" sz="2500"/>
              <a:t>Én mindennap futok. </a:t>
            </a:r>
            <a:r>
              <a:rPr lang="tr-TR" sz="1500"/>
              <a:t/>
            </a:r>
            <a:br>
              <a:rPr lang="tr-TR" sz="1500"/>
            </a:br>
            <a:endParaRPr lang="tr-TR" sz="1500" dirty="0"/>
          </a:p>
        </p:txBody>
      </p:sp>
      <p:pic>
        <p:nvPicPr>
          <p:cNvPr id="26626" name="Picture 2" descr="Lonely girl suffering from depression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64" r="19779"/>
          <a:stretch/>
        </p:blipFill>
        <p:spPr bwMode="auto">
          <a:xfrm>
            <a:off x="6842352" y="1080495"/>
            <a:ext cx="4314092" cy="4581137"/>
          </a:xfrm>
          <a:custGeom>
            <a:avLst/>
            <a:gdLst/>
            <a:ahLst/>
            <a:cxnLst/>
            <a:rect l="l" t="t" r="r" b="b"/>
            <a:pathLst>
              <a:path w="6458232" h="6858001">
                <a:moveTo>
                  <a:pt x="2209000" y="0"/>
                </a:moveTo>
                <a:lnTo>
                  <a:pt x="6458232" y="0"/>
                </a:lnTo>
                <a:lnTo>
                  <a:pt x="6458232" y="6858001"/>
                </a:lnTo>
                <a:lnTo>
                  <a:pt x="651045" y="6858001"/>
                </a:lnTo>
                <a:lnTo>
                  <a:pt x="635146" y="6830200"/>
                </a:lnTo>
                <a:cubicBezTo>
                  <a:pt x="230085" y="6080469"/>
                  <a:pt x="0" y="5221296"/>
                  <a:pt x="0" y="4308089"/>
                </a:cubicBezTo>
                <a:cubicBezTo>
                  <a:pt x="0" y="2572997"/>
                  <a:pt x="830606" y="1032965"/>
                  <a:pt x="2113832" y="6804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xmlns="" id="{95106A28-883A-4993-BF9E-C403B81A8D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394269" y="4274457"/>
            <a:ext cx="825256" cy="825256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xmlns="" id="{F5AE4E4F-9F4C-43ED-8299-9BD63B74E8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60742" y="5649686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2958245" y="6548191"/>
            <a:ext cx="6341540" cy="3947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ct val="0"/>
              </a:spcBef>
              <a:spcAft>
                <a:spcPts val="600"/>
              </a:spcAft>
            </a:pP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Forrás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: SZILI, Katalin, Magyar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utca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1, Budapest, ELTE Magyar mint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idegen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nyelv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módszertani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műhely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2018.</a:t>
            </a:r>
          </a:p>
          <a:p>
            <a:pPr marL="0">
              <a:spcBef>
                <a:spcPct val="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42352" y="4402391"/>
            <a:ext cx="823607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hu-HU" sz="800" dirty="0">
                <a:solidFill>
                  <a:schemeClr val="bg1">
                    <a:lumMod val="85000"/>
                  </a:schemeClr>
                </a:solidFill>
                <a:latin typeface="+mj-lt"/>
                <a:sym typeface="Wingdings" panose="05000000000000000000" pitchFamily="2" charset="2"/>
              </a:rPr>
              <a:t>f</a:t>
            </a:r>
            <a:r>
              <a:rPr lang="hu-HU" sz="800" dirty="0" smtClean="0">
                <a:solidFill>
                  <a:schemeClr val="bg1">
                    <a:lumMod val="85000"/>
                  </a:schemeClr>
                </a:solidFill>
                <a:latin typeface="+mj-lt"/>
                <a:sym typeface="Wingdings" panose="05000000000000000000" pitchFamily="2" charset="2"/>
              </a:rPr>
              <a:t>reepik.com</a:t>
            </a:r>
            <a:endParaRPr lang="hu-HU" sz="800" dirty="0">
              <a:solidFill>
                <a:schemeClr val="bg1">
                  <a:lumMod val="85000"/>
                </a:schemeClr>
              </a:solidFill>
              <a:latin typeface="+mj-lt"/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</a:pPr>
            <a:endParaRPr lang="tr-TR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02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xmlns="" id="{A1D7EC86-7CB9-431D-8AC3-8AAF0440B16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xmlns="" id="{D4B9777F-B610-419B-9193-80306388F3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Arc 74">
            <a:extLst>
              <a:ext uri="{FF2B5EF4-FFF2-40B4-BE49-F238E27FC236}">
                <a16:creationId xmlns:a16="http://schemas.microsoft.com/office/drawing/2014/main" xmlns="" id="{311F016A-A753-449B-9EA6-322199B711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1427715">
            <a:off x="1108520" y="775849"/>
            <a:ext cx="2987899" cy="2987899"/>
          </a:xfrm>
          <a:prstGeom prst="arc">
            <a:avLst>
              <a:gd name="adj1" fmla="val 16200000"/>
              <a:gd name="adj2" fmla="val 2287352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0742" y="1124988"/>
            <a:ext cx="4425962" cy="5338254"/>
          </a:xfrm>
        </p:spPr>
        <p:txBody>
          <a:bodyPr>
            <a:noAutofit/>
          </a:bodyPr>
          <a:lstStyle/>
          <a:p>
            <a:pPr algn="l"/>
            <a:r>
              <a:rPr lang="tr-TR" sz="3000" b="1" dirty="0"/>
              <a:t>Mindennapok magyarul </a:t>
            </a:r>
            <a:r>
              <a:rPr lang="tr-TR" sz="3000" dirty="0"/>
              <a:t/>
            </a:r>
            <a:br>
              <a:rPr lang="tr-TR" sz="3000" dirty="0"/>
            </a:br>
            <a:r>
              <a:rPr lang="tr-TR" sz="3000" dirty="0"/>
              <a:t/>
            </a:r>
            <a:br>
              <a:rPr lang="tr-TR" sz="3000" dirty="0"/>
            </a:br>
            <a:r>
              <a:rPr lang="tr-TR" sz="3000" b="1" dirty="0"/>
              <a:t>3. </a:t>
            </a:r>
            <a:r>
              <a:rPr lang="tr-TR" sz="3000" dirty="0"/>
              <a:t/>
            </a:r>
            <a:br>
              <a:rPr lang="tr-TR" sz="3000" dirty="0"/>
            </a:br>
            <a:r>
              <a:rPr lang="pl-PL" sz="3000" dirty="0">
                <a:solidFill>
                  <a:schemeClr val="accent4">
                    <a:lumMod val="75000"/>
                  </a:schemeClr>
                </a:solidFill>
              </a:rPr>
              <a:t>A: </a:t>
            </a:r>
            <a:r>
              <a:rPr lang="pl-PL" sz="3000" dirty="0"/>
              <a:t>Mikor kezdődik a magyaróra? </a:t>
            </a:r>
            <a:br>
              <a:rPr lang="pl-PL" sz="3000" dirty="0"/>
            </a:br>
            <a:r>
              <a:rPr lang="da-DK" sz="3000" dirty="0">
                <a:solidFill>
                  <a:schemeClr val="accent4">
                    <a:lumMod val="75000"/>
                  </a:schemeClr>
                </a:solidFill>
              </a:rPr>
              <a:t>B: </a:t>
            </a:r>
            <a:r>
              <a:rPr lang="da-DK" sz="3000" dirty="0"/>
              <a:t>Fél kilenckor. Jesszusom! Akkor rohanok! </a:t>
            </a:r>
            <a:r>
              <a:rPr lang="hu-HU" sz="3000" dirty="0"/>
              <a:t/>
            </a:r>
            <a:br>
              <a:rPr lang="hu-HU" sz="3000" dirty="0"/>
            </a:br>
            <a:r>
              <a:rPr lang="tr-TR" sz="3000" b="1" dirty="0"/>
              <a:t>4. </a:t>
            </a:r>
            <a:r>
              <a:rPr lang="tr-TR" sz="3000" dirty="0"/>
              <a:t/>
            </a:r>
            <a:br>
              <a:rPr lang="tr-TR" sz="3000" dirty="0"/>
            </a:br>
            <a:r>
              <a:rPr lang="tr-TR" sz="3000" dirty="0">
                <a:solidFill>
                  <a:schemeClr val="accent4">
                    <a:lumMod val="75000"/>
                  </a:schemeClr>
                </a:solidFill>
              </a:rPr>
              <a:t>A: </a:t>
            </a:r>
            <a:r>
              <a:rPr lang="tr-TR" sz="3000" dirty="0"/>
              <a:t>Hol dolgozol/dolgozik? </a:t>
            </a:r>
            <a:br>
              <a:rPr lang="tr-TR" sz="3000" dirty="0"/>
            </a:br>
            <a:r>
              <a:rPr lang="tr-TR" sz="3000" dirty="0">
                <a:solidFill>
                  <a:schemeClr val="accent4">
                    <a:lumMod val="75000"/>
                  </a:schemeClr>
                </a:solidFill>
              </a:rPr>
              <a:t>B: </a:t>
            </a:r>
            <a:r>
              <a:rPr lang="tr-TR" sz="3000" dirty="0"/>
              <a:t>Egy bankban/cégnél/vállalatnál/irodában.</a:t>
            </a:r>
            <a:r>
              <a:rPr lang="da-DK" sz="3000" dirty="0"/>
              <a:t/>
            </a:r>
            <a:br>
              <a:rPr lang="da-DK" sz="3000" dirty="0"/>
            </a:br>
            <a:r>
              <a:rPr lang="da-DK" sz="3000" dirty="0"/>
              <a:t/>
            </a:r>
            <a:br>
              <a:rPr lang="da-DK" sz="3000" dirty="0"/>
            </a:br>
            <a:endParaRPr lang="tr-TR" sz="3000" dirty="0"/>
          </a:p>
        </p:txBody>
      </p:sp>
      <p:pic>
        <p:nvPicPr>
          <p:cNvPr id="28674" name="Picture 2" descr="Stressed office staff working in deadline rush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00" r="23757" b="2"/>
          <a:stretch/>
        </p:blipFill>
        <p:spPr bwMode="auto">
          <a:xfrm>
            <a:off x="8244949" y="2666625"/>
            <a:ext cx="3947050" cy="4191375"/>
          </a:xfrm>
          <a:custGeom>
            <a:avLst/>
            <a:gdLst/>
            <a:ahLst/>
            <a:cxnLst/>
            <a:rect l="l" t="t" r="r" b="b"/>
            <a:pathLst>
              <a:path w="6458232" h="6858001">
                <a:moveTo>
                  <a:pt x="2209000" y="0"/>
                </a:moveTo>
                <a:lnTo>
                  <a:pt x="6458232" y="0"/>
                </a:lnTo>
                <a:lnTo>
                  <a:pt x="6458232" y="6858001"/>
                </a:lnTo>
                <a:lnTo>
                  <a:pt x="651045" y="6858001"/>
                </a:lnTo>
                <a:lnTo>
                  <a:pt x="635146" y="6830200"/>
                </a:lnTo>
                <a:cubicBezTo>
                  <a:pt x="230085" y="6080469"/>
                  <a:pt x="0" y="5221296"/>
                  <a:pt x="0" y="4308089"/>
                </a:cubicBezTo>
                <a:cubicBezTo>
                  <a:pt x="0" y="2572997"/>
                  <a:pt x="830606" y="1032965"/>
                  <a:pt x="2113832" y="6804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xmlns="" id="{95106A28-883A-4993-BF9E-C403B81A8D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394269" y="4274457"/>
            <a:ext cx="825256" cy="825256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xmlns="" id="{F5AE4E4F-9F4C-43ED-8299-9BD63B74E8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60742" y="5649686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958245" y="6548191"/>
            <a:ext cx="6341540" cy="3947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ct val="0"/>
              </a:spcBef>
              <a:spcAft>
                <a:spcPts val="600"/>
              </a:spcAft>
            </a:pP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Forrás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: SZILI, Katalin, Magyar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utca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1, Budapest, ELTE Magyar mint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idegen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nyelv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módszertani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műhely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2018.</a:t>
            </a:r>
          </a:p>
          <a:p>
            <a:pPr marL="0">
              <a:spcBef>
                <a:spcPct val="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086241" y="6658255"/>
            <a:ext cx="823607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hu-HU" sz="800" dirty="0">
                <a:solidFill>
                  <a:schemeClr val="bg1">
                    <a:lumMod val="85000"/>
                  </a:schemeClr>
                </a:solidFill>
                <a:latin typeface="+mj-lt"/>
                <a:sym typeface="Wingdings" panose="05000000000000000000" pitchFamily="2" charset="2"/>
              </a:rPr>
              <a:t>f</a:t>
            </a:r>
            <a:r>
              <a:rPr lang="hu-HU" sz="800" dirty="0" smtClean="0">
                <a:solidFill>
                  <a:schemeClr val="bg1">
                    <a:lumMod val="85000"/>
                  </a:schemeClr>
                </a:solidFill>
                <a:latin typeface="+mj-lt"/>
                <a:sym typeface="Wingdings" panose="05000000000000000000" pitchFamily="2" charset="2"/>
              </a:rPr>
              <a:t>reepik.com</a:t>
            </a:r>
            <a:endParaRPr lang="hu-HU" sz="800" dirty="0">
              <a:solidFill>
                <a:schemeClr val="bg1">
                  <a:lumMod val="85000"/>
                </a:schemeClr>
              </a:solidFill>
              <a:latin typeface="+mj-lt"/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</a:pPr>
            <a:endParaRPr lang="tr-TR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83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xmlns="" id="{362D44EE-C852-4460-B8B5-C4F2BC2051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41929" y="384313"/>
            <a:ext cx="5334930" cy="4871623"/>
          </a:xfrm>
        </p:spPr>
        <p:txBody>
          <a:bodyPr>
            <a:normAutofit fontScale="90000"/>
          </a:bodyPr>
          <a:lstStyle/>
          <a:p>
            <a:pPr algn="r"/>
            <a:r>
              <a:rPr lang="tr-TR" sz="3000" b="1" dirty="0"/>
              <a:t>Mindennapok magyarul </a:t>
            </a:r>
            <a:r>
              <a:rPr lang="tr-TR" sz="3000" dirty="0"/>
              <a:t/>
            </a:r>
            <a:br>
              <a:rPr lang="tr-TR" sz="3000" dirty="0"/>
            </a:br>
            <a:r>
              <a:rPr lang="tr-TR" sz="3000" dirty="0"/>
              <a:t/>
            </a:r>
            <a:br>
              <a:rPr lang="tr-TR" sz="3000" dirty="0"/>
            </a:br>
            <a:r>
              <a:rPr lang="tr-TR" sz="3000" b="1" dirty="0"/>
              <a:t>5. </a:t>
            </a:r>
            <a:r>
              <a:rPr lang="tr-TR" sz="3000" dirty="0"/>
              <a:t/>
            </a:r>
            <a:br>
              <a:rPr lang="tr-TR" sz="3000" dirty="0"/>
            </a:br>
            <a:r>
              <a:rPr lang="tr-TR" sz="3000" dirty="0">
                <a:solidFill>
                  <a:schemeClr val="accent4">
                    <a:lumMod val="75000"/>
                  </a:schemeClr>
                </a:solidFill>
              </a:rPr>
              <a:t>A: </a:t>
            </a:r>
            <a:r>
              <a:rPr lang="tr-TR" sz="3000" dirty="0"/>
              <a:t>Mikor vacsorázol? </a:t>
            </a:r>
            <a:br>
              <a:rPr lang="tr-TR" sz="3000" dirty="0"/>
            </a:br>
            <a:r>
              <a:rPr lang="da-DK" sz="3000" dirty="0">
                <a:solidFill>
                  <a:schemeClr val="accent4">
                    <a:lumMod val="75000"/>
                  </a:schemeClr>
                </a:solidFill>
              </a:rPr>
              <a:t>B: </a:t>
            </a:r>
            <a:r>
              <a:rPr lang="da-DK" sz="3000" dirty="0"/>
              <a:t>Nem vacsorázom, mert kicsit kövér vagyok. </a:t>
            </a:r>
            <a:br>
              <a:rPr lang="da-DK" sz="3000" dirty="0"/>
            </a:br>
            <a:r>
              <a:rPr lang="tr-TR" sz="3000" dirty="0">
                <a:solidFill>
                  <a:schemeClr val="accent4">
                    <a:lumMod val="75000"/>
                  </a:schemeClr>
                </a:solidFill>
              </a:rPr>
              <a:t>A: </a:t>
            </a:r>
            <a:r>
              <a:rPr lang="tr-TR" sz="3000" dirty="0"/>
              <a:t>Dehogy vagy kövér! </a:t>
            </a:r>
            <a:r>
              <a:rPr lang="hu-HU" sz="3000" dirty="0"/>
              <a:t/>
            </a:r>
            <a:br>
              <a:rPr lang="hu-HU" sz="3000" dirty="0"/>
            </a:br>
            <a:r>
              <a:rPr lang="tr-TR" sz="3000" dirty="0"/>
              <a:t/>
            </a:r>
            <a:br>
              <a:rPr lang="tr-TR" sz="3000" dirty="0"/>
            </a:br>
            <a:r>
              <a:rPr lang="tr-TR" sz="3000" b="1" dirty="0"/>
              <a:t>6. </a:t>
            </a:r>
            <a:r>
              <a:rPr lang="tr-TR" sz="3000" dirty="0"/>
              <a:t/>
            </a:r>
            <a:br>
              <a:rPr lang="tr-TR" sz="3000" dirty="0"/>
            </a:br>
            <a:r>
              <a:rPr lang="tr-TR" sz="3000" dirty="0">
                <a:solidFill>
                  <a:schemeClr val="accent4">
                    <a:lumMod val="75000"/>
                  </a:schemeClr>
                </a:solidFill>
              </a:rPr>
              <a:t>Zsuzsa asszony: </a:t>
            </a:r>
            <a:r>
              <a:rPr lang="tr-TR" sz="3000" dirty="0"/>
              <a:t>Ejnye-bejnye Bence, fél tíz van, s te még nem alszol! </a:t>
            </a:r>
            <a:br>
              <a:rPr lang="tr-TR" sz="3000" dirty="0"/>
            </a:br>
            <a:r>
              <a:rPr lang="tr-TR" sz="3000" dirty="0">
                <a:solidFill>
                  <a:schemeClr val="accent4">
                    <a:lumMod val="75000"/>
                  </a:schemeClr>
                </a:solidFill>
              </a:rPr>
              <a:t>Bence: </a:t>
            </a:r>
            <a:r>
              <a:rPr lang="tr-TR" sz="3000" dirty="0"/>
              <a:t>De anya, holnap szombat! </a:t>
            </a:r>
            <a:r>
              <a:rPr lang="da-DK" sz="1500" dirty="0"/>
              <a:t/>
            </a:r>
            <a:br>
              <a:rPr lang="da-DK" sz="1500" dirty="0"/>
            </a:br>
            <a:endParaRPr lang="tr-TR" sz="1500" dirty="0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xmlns="" id="{658970D8-8D1D-4B5C-894B-E871CC8654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xmlns="" id="{F227E5B6-9132-43CA-B503-37A18562AD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xmlns="" id="{03C2051E-A88D-48E5-BACF-AAED178927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xmlns="" id="{7821A508-2985-4905-874A-527429BAAB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xmlns="" id="{D2929CB1-0E3C-4B2D-ADC5-0154FB33BA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27650" name="Picture 2" descr="Addicted to junk food and snacks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" b="3"/>
          <a:stretch/>
        </p:blipFill>
        <p:spPr bwMode="auto">
          <a:xfrm>
            <a:off x="631840" y="598720"/>
            <a:ext cx="3996431" cy="3996431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Freeform: Shape 82">
            <a:extLst>
              <a:ext uri="{FF2B5EF4-FFF2-40B4-BE49-F238E27FC236}">
                <a16:creationId xmlns:a16="http://schemas.microsoft.com/office/drawing/2014/main" xmlns="" id="{5F2F0C84-BE8C-4DC2-A6D3-30349A801D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2958245" y="6548191"/>
            <a:ext cx="6341540" cy="3947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ct val="0"/>
              </a:spcBef>
              <a:spcAft>
                <a:spcPts val="600"/>
              </a:spcAft>
            </a:pP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Forrás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: SZILI, Katalin, Magyar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utca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1, Budapest, ELTE Magyar mint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idegen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nyelv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módszertani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műhely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2018.</a:t>
            </a:r>
          </a:p>
          <a:p>
            <a:pPr marL="0">
              <a:spcBef>
                <a:spcPct val="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18251" y="4025764"/>
            <a:ext cx="823607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hu-HU" sz="800" dirty="0">
                <a:solidFill>
                  <a:schemeClr val="bg1">
                    <a:lumMod val="85000"/>
                  </a:schemeClr>
                </a:solidFill>
                <a:latin typeface="+mj-lt"/>
                <a:sym typeface="Wingdings" panose="05000000000000000000" pitchFamily="2" charset="2"/>
              </a:rPr>
              <a:t>f</a:t>
            </a:r>
            <a:r>
              <a:rPr lang="hu-HU" sz="800" dirty="0" smtClean="0">
                <a:solidFill>
                  <a:schemeClr val="bg1">
                    <a:lumMod val="85000"/>
                  </a:schemeClr>
                </a:solidFill>
                <a:latin typeface="+mj-lt"/>
                <a:sym typeface="Wingdings" panose="05000000000000000000" pitchFamily="2" charset="2"/>
              </a:rPr>
              <a:t>reepik.com</a:t>
            </a:r>
            <a:endParaRPr lang="hu-HU" sz="800" dirty="0">
              <a:solidFill>
                <a:schemeClr val="bg1">
                  <a:lumMod val="85000"/>
                </a:schemeClr>
              </a:solidFill>
              <a:latin typeface="+mj-lt"/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</a:pPr>
            <a:endParaRPr lang="tr-TR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02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130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Candara</vt:lpstr>
      <vt:lpstr>Wingdings</vt:lpstr>
      <vt:lpstr>Office Theme</vt:lpstr>
      <vt:lpstr>Hanyadika van ma?</vt:lpstr>
      <vt:lpstr>Hányadika van ma?  Ma november ötödike van.  Hányadika volt tegnap? Tegnap november negyedike volt.  Hányadika lesz holnap? Holnap november hatodika lesz. </vt:lpstr>
      <vt:lpstr>Hanyadikán van a születésnapod?  Március harmadikán. </vt:lpstr>
      <vt:lpstr>Mikor van karácsony? December 24-én.  </vt:lpstr>
      <vt:lpstr>Mettől meddig tart a félév?  Szeptember 16-ától december 27-éig.</vt:lpstr>
      <vt:lpstr>Mindennapok magyarul   1.  Pedro: Szervusz, Emma! Hogy vagy ma reggel?  Emma: Szervusz. Pocsékul! Esik az eső, hideg van, fázom. Mikor lesz végre jó idő?  2.  A: Sportolsz valamit?  B: Persze! Hétfőn, szerdán futballozom, hétvégén úszom vagy teniszezem.  És te mit sportolsz?  A: Én mindennap futok.  </vt:lpstr>
      <vt:lpstr>Mindennapok magyarul   3.  A: Mikor kezdődik a magyaróra?  B: Fél kilenckor. Jesszusom! Akkor rohanok!  4.  A: Hol dolgozol/dolgozik?  B: Egy bankban/cégnél/vállalatnál/irodában.  </vt:lpstr>
      <vt:lpstr>Mindennapok magyarul   5.  A: Mikor vacsorázol?  B: Nem vacsorázom, mert kicsit kövér vagyok.  A: Dehogy vagy kövér!   6.  Zsuzsa asszony: Ejnye-bejnye Bence, fél tíz van, s te még nem alszol!  Bence: De anya, holnap szombat!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Hanyadika van ma?</dc:title>
  <dc:creator>Yakup Yildizlar</dc:creator>
  <cp:lastModifiedBy>Éva Tóth</cp:lastModifiedBy>
  <cp:revision>4</cp:revision>
  <dcterms:created xsi:type="dcterms:W3CDTF">2020-05-11T00:23:36Z</dcterms:created>
  <dcterms:modified xsi:type="dcterms:W3CDTF">2020-05-11T00:49:46Z</dcterms:modified>
</cp:coreProperties>
</file>