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56" r:id="rId3"/>
    <p:sldId id="294" r:id="rId4"/>
    <p:sldId id="295" r:id="rId5"/>
    <p:sldId id="296" r:id="rId6"/>
    <p:sldId id="299" r:id="rId7"/>
    <p:sldId id="297" r:id="rId8"/>
    <p:sldId id="298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B7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57427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5700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4845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9570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2288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8123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395176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66027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45936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15440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5528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F56F3F-60AB-4ABF-9317-D4B146261712}" type="datetimeFigureOut">
              <a:rPr lang="tr-TR" smtClean="0"/>
              <a:t>11.05.2020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DA9964-6BA8-46A3-8AC4-566F458BAE0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25627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xmlns="" id="{2B577FF9-3543-4875-815D-3D87BD8A200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47511" y="479768"/>
            <a:ext cx="5221185" cy="789893"/>
          </a:xfrm>
        </p:spPr>
        <p:txBody>
          <a:bodyPr anchor="b">
            <a:normAutofit/>
          </a:bodyPr>
          <a:lstStyle/>
          <a:p>
            <a:r>
              <a:rPr lang="hu-HU" sz="4000" dirty="0"/>
              <a:t>Hanyadika van ma?</a:t>
            </a:r>
            <a:endParaRPr lang="tr-TR" sz="4000" dirty="0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xmlns="" id="{F5569EEC-E12F-4856-B407-02B2813A4AA5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04059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xmlns="" id="{CF860788-3A6A-45A3-B3F1-06F15966560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567336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" name="Freeform: Shape 14">
            <a:extLst>
              <a:ext uri="{FF2B5EF4-FFF2-40B4-BE49-F238E27FC236}">
                <a16:creationId xmlns:a16="http://schemas.microsoft.com/office/drawing/2014/main" xmlns="" id="{DF1E3393-B852-4883-B778-ED35251129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2032259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xmlns="" id="{39853D09-4205-4CC7-83EB-288E886AC9E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148440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xmlns="" id="{0D040B79-3E73-4A31-840D-D6B9C9FDFC4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647511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Freeform: Shape 20">
            <a:extLst>
              <a:ext uri="{FF2B5EF4-FFF2-40B4-BE49-F238E27FC236}">
                <a16:creationId xmlns:a16="http://schemas.microsoft.com/office/drawing/2014/main" xmlns="" id="{156C6AE5-3F8B-42AC-9EA4-1B686A11E93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10643820" y="5835650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348509"/>
              </p:ext>
            </p:extLst>
          </p:nvPr>
        </p:nvGraphicFramePr>
        <p:xfrm>
          <a:off x="6929191" y="1619890"/>
          <a:ext cx="4939505" cy="3668387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1223853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932869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782783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509573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Hány?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06221" marR="106221" marT="53111" marB="53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Hányadik?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06221" marR="106221" marT="53111" marB="53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Hányadika?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06221" marR="106221" marT="53111" marB="5311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26469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egy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>
                          <a:latin typeface="Candara" panose="020E0502030303020204" pitchFamily="34" charset="0"/>
                        </a:rPr>
                        <a:t>első (!)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elseje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26469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kettő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>
                          <a:latin typeface="Candara" panose="020E0502030303020204" pitchFamily="34" charset="0"/>
                        </a:rPr>
                        <a:t>második (!)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>
                          <a:latin typeface="Candara" panose="020E0502030303020204" pitchFamily="34" charset="0"/>
                        </a:rPr>
                        <a:t>másodika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52646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>
                          <a:latin typeface="Candara" panose="020E0502030303020204" pitchFamily="34" charset="0"/>
                        </a:rPr>
                        <a:t>három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harmadik (!)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>
                          <a:latin typeface="Candara" panose="020E0502030303020204" pitchFamily="34" charset="0"/>
                        </a:rPr>
                        <a:t>harmadika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526469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négy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u-HU" sz="2400" dirty="0">
                          <a:latin typeface="Candara" panose="020E0502030303020204" pitchFamily="34" charset="0"/>
                        </a:rPr>
                        <a:t>negyedik (!)</a:t>
                      </a:r>
                      <a:endParaRPr lang="tr-TR" sz="2400" dirty="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negyedike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526469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öt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ötödik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ötödike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526469"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hat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>
                          <a:latin typeface="Candara" panose="020E0502030303020204" pitchFamily="34" charset="0"/>
                        </a:rPr>
                        <a:t>hatodik</a:t>
                      </a:r>
                      <a:endParaRPr lang="tr-TR" sz="240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u-HU" sz="2400" dirty="0">
                          <a:latin typeface="Candara" panose="020E0502030303020204" pitchFamily="34" charset="0"/>
                        </a:rPr>
                        <a:t>hatodika</a:t>
                      </a:r>
                      <a:endParaRPr lang="tr-TR" sz="2400" dirty="0">
                        <a:latin typeface="Candara" panose="020E0502030303020204" pitchFamily="34" charset="0"/>
                      </a:endParaRPr>
                    </a:p>
                  </a:txBody>
                  <a:tcPr marL="123117" marR="123117" marT="61559" marB="61559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  <p:pic>
        <p:nvPicPr>
          <p:cNvPr id="12" name="Picture 6" descr="Hand with pen mark calendar Free Vector">
            <a:extLst>
              <a:ext uri="{FF2B5EF4-FFF2-40B4-BE49-F238E27FC236}">
                <a16:creationId xmlns:a16="http://schemas.microsoft.com/office/drawing/2014/main" xmlns="" id="{6F4829EA-0108-42E7-A4D3-30B67A6FE3B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6604059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0" y="6558378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bg1">
                  <a:lumMod val="8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49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7" name="Rectangle 76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2188" y="1967168"/>
            <a:ext cx="5334930" cy="3004145"/>
          </a:xfrm>
        </p:spPr>
        <p:txBody>
          <a:bodyPr>
            <a:normAutofit fontScale="90000"/>
          </a:bodyPr>
          <a:lstStyle/>
          <a:p>
            <a:r>
              <a:rPr lang="hu-HU" sz="5000" dirty="0">
                <a:latin typeface="Candara" panose="020E0502030303020204" pitchFamily="34" charset="0"/>
              </a:rPr>
              <a:t>Hányadika van ma?</a:t>
            </a:r>
            <a:r>
              <a:rPr lang="hu-HU" sz="2000" dirty="0">
                <a:latin typeface="Candara" panose="020E0502030303020204" pitchFamily="34" charset="0"/>
              </a:rPr>
              <a:t/>
            </a:r>
            <a:br>
              <a:rPr lang="hu-HU" sz="2000" dirty="0">
                <a:latin typeface="Candara" panose="020E0502030303020204" pitchFamily="34" charset="0"/>
              </a:rPr>
            </a:br>
            <a:r>
              <a:rPr lang="en-US" sz="2000" dirty="0">
                <a:latin typeface="Candara" panose="020E0502030303020204" pitchFamily="34" charset="0"/>
              </a:rPr>
              <a:t/>
            </a:r>
            <a:br>
              <a:rPr lang="en-US" sz="2000" dirty="0">
                <a:latin typeface="Candara" panose="020E0502030303020204" pitchFamily="34" charset="0"/>
              </a:rPr>
            </a:br>
            <a:r>
              <a:rPr lang="hu-HU" sz="2000" dirty="0">
                <a:latin typeface="Candara" panose="020E0502030303020204" pitchFamily="34" charset="0"/>
              </a:rPr>
              <a:t>Ma november ötödike van.</a:t>
            </a:r>
            <a:br>
              <a:rPr lang="hu-HU" sz="2000" dirty="0">
                <a:latin typeface="Candara" panose="020E0502030303020204" pitchFamily="34" charset="0"/>
              </a:rPr>
            </a:br>
            <a:r>
              <a:rPr lang="tr-TR" sz="2000" dirty="0">
                <a:latin typeface="Candara" panose="020E0502030303020204" pitchFamily="34" charset="0"/>
              </a:rPr>
              <a:t/>
            </a:r>
            <a:br>
              <a:rPr lang="tr-TR" sz="2000" dirty="0">
                <a:latin typeface="Candara" panose="020E0502030303020204" pitchFamily="34" charset="0"/>
              </a:rPr>
            </a:br>
            <a:r>
              <a:rPr lang="hu-HU" sz="2000" dirty="0">
                <a:latin typeface="Candara" panose="020E0502030303020204" pitchFamily="34" charset="0"/>
              </a:rPr>
              <a:t>Hányadika volt tegnap?</a:t>
            </a:r>
            <a:br>
              <a:rPr lang="hu-HU" sz="2000" dirty="0">
                <a:latin typeface="Candara" panose="020E0502030303020204" pitchFamily="34" charset="0"/>
              </a:rPr>
            </a:br>
            <a:r>
              <a:rPr lang="hu-HU" sz="2000" dirty="0">
                <a:latin typeface="Candara" panose="020E0502030303020204" pitchFamily="34" charset="0"/>
              </a:rPr>
              <a:t>Tegnap november negyedike volt.</a:t>
            </a:r>
            <a:br>
              <a:rPr lang="hu-HU" sz="2000" dirty="0">
                <a:latin typeface="Candara" panose="020E0502030303020204" pitchFamily="34" charset="0"/>
              </a:rPr>
            </a:br>
            <a:r>
              <a:rPr lang="hu-HU" sz="2000" dirty="0">
                <a:latin typeface="Candara" panose="020E0502030303020204" pitchFamily="34" charset="0"/>
              </a:rPr>
              <a:t/>
            </a:r>
            <a:br>
              <a:rPr lang="hu-HU" sz="2000" dirty="0">
                <a:latin typeface="Candara" panose="020E0502030303020204" pitchFamily="34" charset="0"/>
              </a:rPr>
            </a:br>
            <a:r>
              <a:rPr lang="hu-HU" sz="2000" dirty="0">
                <a:latin typeface="Candara" panose="020E0502030303020204" pitchFamily="34" charset="0"/>
              </a:rPr>
              <a:t>Hányadika lesz holnap?</a:t>
            </a:r>
            <a:br>
              <a:rPr lang="hu-HU" sz="2000" dirty="0">
                <a:latin typeface="Candara" panose="020E0502030303020204" pitchFamily="34" charset="0"/>
              </a:rPr>
            </a:br>
            <a:r>
              <a:rPr lang="hu-HU" sz="2000" dirty="0">
                <a:latin typeface="Candara" panose="020E0502030303020204" pitchFamily="34" charset="0"/>
              </a:rPr>
              <a:t>Holnap november hatodika lesz.</a:t>
            </a:r>
            <a:r>
              <a:rPr lang="tr-TR" sz="2000" dirty="0">
                <a:latin typeface="Candara" panose="020E0502030303020204" pitchFamily="34" charset="0"/>
              </a:rPr>
              <a:t/>
            </a:r>
            <a:br>
              <a:rPr lang="tr-TR" sz="2000" dirty="0">
                <a:latin typeface="Candara" panose="020E0502030303020204" pitchFamily="34" charset="0"/>
              </a:rPr>
            </a:br>
            <a:endParaRPr lang="tr-TR" sz="2000" dirty="0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5" name="Freeform: Shape 84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7" name="Freeform: Shape 86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032" name="Picture 8" descr="Paper calendar five november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9" name="Freeform: Shape 88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4090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82188" y="2231153"/>
            <a:ext cx="5334930" cy="3004145"/>
          </a:xfrm>
        </p:spPr>
        <p:txBody>
          <a:bodyPr>
            <a:normAutofit/>
          </a:bodyPr>
          <a:lstStyle/>
          <a:p>
            <a:r>
              <a:rPr lang="hu-HU" sz="4200" dirty="0">
                <a:latin typeface="Candara" panose="020E0502030303020204" pitchFamily="34" charset="0"/>
              </a:rPr>
              <a:t>Hanyadik</a:t>
            </a:r>
            <a:r>
              <a:rPr lang="hu-HU" sz="4200" u="sng" dirty="0">
                <a:latin typeface="Candara" panose="020E0502030303020204" pitchFamily="34" charset="0"/>
              </a:rPr>
              <a:t>á</a:t>
            </a:r>
            <a:r>
              <a:rPr lang="hu-HU" sz="42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n</a:t>
            </a:r>
            <a:r>
              <a:rPr lang="hu-HU" sz="4200" dirty="0">
                <a:latin typeface="Candara" panose="020E0502030303020204" pitchFamily="34" charset="0"/>
              </a:rPr>
              <a:t> van a születésnapod?</a:t>
            </a:r>
            <a:br>
              <a:rPr lang="hu-HU" sz="4200" dirty="0">
                <a:latin typeface="Candara" panose="020E0502030303020204" pitchFamily="34" charset="0"/>
              </a:rPr>
            </a:br>
            <a:r>
              <a:rPr lang="hu-HU" sz="4200" dirty="0">
                <a:latin typeface="Candara" panose="020E0502030303020204" pitchFamily="34" charset="0"/>
              </a:rPr>
              <a:t/>
            </a:r>
            <a:br>
              <a:rPr lang="hu-HU" sz="4200" dirty="0">
                <a:latin typeface="Candara" panose="020E0502030303020204" pitchFamily="34" charset="0"/>
              </a:rPr>
            </a:br>
            <a:r>
              <a:rPr lang="hu-HU" sz="4200" dirty="0">
                <a:latin typeface="Candara" panose="020E0502030303020204" pitchFamily="34" charset="0"/>
              </a:rPr>
              <a:t>Március harmadik</a:t>
            </a:r>
            <a:r>
              <a:rPr lang="hu-HU" sz="4200" u="sng" dirty="0">
                <a:latin typeface="Candara" panose="020E0502030303020204" pitchFamily="34" charset="0"/>
              </a:rPr>
              <a:t>á</a:t>
            </a:r>
            <a:r>
              <a:rPr lang="hu-HU" sz="42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n</a:t>
            </a:r>
            <a:r>
              <a:rPr lang="hu-HU" sz="4200" dirty="0">
                <a:latin typeface="Candara" panose="020E0502030303020204" pitchFamily="34" charset="0"/>
              </a:rPr>
              <a:t>.</a:t>
            </a:r>
            <a:r>
              <a:rPr lang="tr-TR" sz="4200" dirty="0">
                <a:latin typeface="Candara" panose="020E0502030303020204" pitchFamily="34" charset="0"/>
              </a:rPr>
              <a:t/>
            </a:r>
            <a:br>
              <a:rPr lang="tr-TR" sz="4200" dirty="0">
                <a:latin typeface="Candara" panose="020E0502030303020204" pitchFamily="34" charset="0"/>
              </a:rPr>
            </a:br>
            <a:endParaRPr lang="tr-TR" sz="42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3554" name="Picture 2" descr="Sprinkle over the gift box; balloons and muffins with lighted candle on pink backdrop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3749" b="-2"/>
          <a:stretch/>
        </p:blipFill>
        <p:spPr bwMode="auto">
          <a:xfrm>
            <a:off x="1292072" y="1632168"/>
            <a:ext cx="3717212" cy="371721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0" y="6557919"/>
            <a:ext cx="823607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1000" dirty="0">
                <a:solidFill>
                  <a:srgbClr val="FBB7EE"/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1000" dirty="0" smtClean="0">
                <a:solidFill>
                  <a:srgbClr val="FBB7EE"/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1000" dirty="0">
              <a:solidFill>
                <a:srgbClr val="FBB7EE"/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2106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381913" y="2351783"/>
            <a:ext cx="5334930" cy="3004145"/>
          </a:xfrm>
        </p:spPr>
        <p:txBody>
          <a:bodyPr>
            <a:normAutofit/>
          </a:bodyPr>
          <a:lstStyle/>
          <a:p>
            <a:r>
              <a:rPr lang="hu-HU" sz="42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Mikor</a:t>
            </a:r>
            <a:r>
              <a:rPr lang="hu-HU" sz="4200" dirty="0">
                <a:latin typeface="Candara" panose="020E0502030303020204" pitchFamily="34" charset="0"/>
              </a:rPr>
              <a:t> van karácsony?</a:t>
            </a:r>
            <a:br>
              <a:rPr lang="hu-HU" sz="4200" dirty="0">
                <a:latin typeface="Candara" panose="020E0502030303020204" pitchFamily="34" charset="0"/>
              </a:rPr>
            </a:br>
            <a:r>
              <a:rPr lang="hu-HU" sz="4200" dirty="0">
                <a:latin typeface="Candara" panose="020E0502030303020204" pitchFamily="34" charset="0"/>
              </a:rPr>
              <a:t>December 24-</a:t>
            </a:r>
            <a:r>
              <a:rPr lang="hu-HU" sz="4200" u="sng" dirty="0">
                <a:latin typeface="Candara" panose="020E0502030303020204" pitchFamily="34" charset="0"/>
              </a:rPr>
              <a:t>é</a:t>
            </a:r>
            <a:r>
              <a:rPr lang="hu-HU" sz="42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n</a:t>
            </a:r>
            <a:r>
              <a:rPr lang="hu-HU" sz="4200" dirty="0">
                <a:latin typeface="Candara" panose="020E0502030303020204" pitchFamily="34" charset="0"/>
              </a:rPr>
              <a:t>.</a:t>
            </a:r>
            <a:br>
              <a:rPr lang="hu-HU" sz="4200" dirty="0">
                <a:latin typeface="Candara" panose="020E0502030303020204" pitchFamily="34" charset="0"/>
              </a:rPr>
            </a:br>
            <a:r>
              <a:rPr lang="tr-TR" sz="4200" dirty="0">
                <a:latin typeface="Candara" panose="020E0502030303020204" pitchFamily="34" charset="0"/>
              </a:rPr>
              <a:t/>
            </a:r>
            <a:br>
              <a:rPr lang="tr-TR" sz="4200" dirty="0">
                <a:latin typeface="Candara" panose="020E0502030303020204" pitchFamily="34" charset="0"/>
              </a:rPr>
            </a:br>
            <a:endParaRPr lang="tr-TR" sz="42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4578" name="Picture 2" descr="Christmas tree concept illustratio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07" r="14793" b="-1"/>
          <a:stretch/>
        </p:blipFill>
        <p:spPr bwMode="auto">
          <a:xfrm>
            <a:off x="1500540" y="1500386"/>
            <a:ext cx="3717212" cy="3717212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22594" y="5777437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bg1">
                  <a:lumMod val="8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404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225230" y="2174882"/>
            <a:ext cx="5334930" cy="3004145"/>
          </a:xfrm>
        </p:spPr>
        <p:txBody>
          <a:bodyPr>
            <a:normAutofit/>
          </a:bodyPr>
          <a:lstStyle/>
          <a:p>
            <a:r>
              <a:rPr lang="hu-HU" sz="42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Mettől meddig</a:t>
            </a:r>
            <a:r>
              <a:rPr lang="hu-HU" sz="4200" dirty="0">
                <a:latin typeface="Candara" panose="020E0502030303020204" pitchFamily="34" charset="0"/>
              </a:rPr>
              <a:t> tart a félév?</a:t>
            </a:r>
            <a:br>
              <a:rPr lang="hu-HU" sz="4200" dirty="0">
                <a:latin typeface="Candara" panose="020E0502030303020204" pitchFamily="34" charset="0"/>
              </a:rPr>
            </a:br>
            <a:r>
              <a:rPr lang="hu-HU" sz="4200" dirty="0">
                <a:latin typeface="Candara" panose="020E0502030303020204" pitchFamily="34" charset="0"/>
              </a:rPr>
              <a:t/>
            </a:r>
            <a:br>
              <a:rPr lang="hu-HU" sz="4200" dirty="0">
                <a:latin typeface="Candara" panose="020E0502030303020204" pitchFamily="34" charset="0"/>
              </a:rPr>
            </a:br>
            <a:r>
              <a:rPr lang="hu-HU" sz="4200" dirty="0">
                <a:latin typeface="Candara" panose="020E0502030303020204" pitchFamily="34" charset="0"/>
              </a:rPr>
              <a:t>Szeptember 16-</a:t>
            </a:r>
            <a:r>
              <a:rPr lang="hu-HU" sz="4200" u="sng" dirty="0">
                <a:latin typeface="Candara" panose="020E0502030303020204" pitchFamily="34" charset="0"/>
              </a:rPr>
              <a:t>á</a:t>
            </a:r>
            <a:r>
              <a:rPr lang="hu-HU" sz="42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tól </a:t>
            </a:r>
            <a:r>
              <a:rPr lang="hu-HU" sz="4200" dirty="0">
                <a:latin typeface="Candara" panose="020E0502030303020204" pitchFamily="34" charset="0"/>
              </a:rPr>
              <a:t>december 27-</a:t>
            </a:r>
            <a:r>
              <a:rPr lang="hu-HU" sz="4200" u="sng" dirty="0">
                <a:latin typeface="Candara" panose="020E0502030303020204" pitchFamily="34" charset="0"/>
              </a:rPr>
              <a:t>é</a:t>
            </a:r>
            <a:r>
              <a:rPr lang="hu-HU" sz="4200" dirty="0">
                <a:solidFill>
                  <a:schemeClr val="accent4">
                    <a:lumMod val="75000"/>
                  </a:schemeClr>
                </a:solidFill>
                <a:latin typeface="Candara" panose="020E0502030303020204" pitchFamily="34" charset="0"/>
              </a:rPr>
              <a:t>ig</a:t>
            </a:r>
            <a:r>
              <a:rPr lang="hu-HU" sz="4200" dirty="0">
                <a:latin typeface="Candara" panose="020E0502030303020204" pitchFamily="34" charset="0"/>
              </a:rPr>
              <a:t>.</a:t>
            </a:r>
            <a:endParaRPr lang="tr-TR" sz="42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5602" name="Picture 2" descr="Pile of notebooks on desk in classroom Free Photo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3250" r="-1" b="-1"/>
          <a:stretch/>
        </p:blipFill>
        <p:spPr bwMode="auto">
          <a:xfrm>
            <a:off x="631840" y="598720"/>
            <a:ext cx="5178249" cy="5178249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2389" y="5784679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bg1">
                  <a:lumMod val="8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18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A1D7EC86-7CB9-431D-8AC3-8AAF0440B1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D4B9777F-B610-419B-9193-80306388F3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xmlns="" id="{311F016A-A753-449B-9EA6-322199B71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4404" y="1096780"/>
            <a:ext cx="4425962" cy="4727172"/>
          </a:xfrm>
        </p:spPr>
        <p:txBody>
          <a:bodyPr>
            <a:normAutofit fontScale="90000"/>
          </a:bodyPr>
          <a:lstStyle/>
          <a:p>
            <a:pPr algn="l"/>
            <a:r>
              <a:rPr lang="tr-TR" sz="2500" b="1"/>
              <a:t>Mindennapok magyarul </a:t>
            </a:r>
            <a:r>
              <a:rPr lang="hu-HU" sz="2500" b="1"/>
              <a:t/>
            </a:r>
            <a:br>
              <a:rPr lang="hu-HU" sz="2500" b="1"/>
            </a:br>
            <a:r>
              <a:rPr lang="tr-TR" sz="2500"/>
              <a:t/>
            </a:r>
            <a:br>
              <a:rPr lang="tr-TR" sz="2500"/>
            </a:br>
            <a:r>
              <a:rPr lang="tr-TR" sz="2500" b="1"/>
              <a:t>1. </a:t>
            </a:r>
            <a:r>
              <a:rPr lang="tr-TR" sz="2500"/>
              <a:t/>
            </a:r>
            <a:br>
              <a:rPr lang="tr-TR" sz="2500"/>
            </a:br>
            <a:r>
              <a:rPr lang="tr-TR" sz="2500">
                <a:solidFill>
                  <a:schemeClr val="accent4">
                    <a:lumMod val="75000"/>
                  </a:schemeClr>
                </a:solidFill>
              </a:rPr>
              <a:t>Pedro: </a:t>
            </a:r>
            <a:r>
              <a:rPr lang="tr-TR" sz="2500"/>
              <a:t>Szervusz, Emma! Hogy vagy ma reggel? </a:t>
            </a:r>
            <a:br>
              <a:rPr lang="tr-TR" sz="2500"/>
            </a:br>
            <a:r>
              <a:rPr lang="tr-TR" sz="2500">
                <a:solidFill>
                  <a:schemeClr val="accent4">
                    <a:lumMod val="75000"/>
                  </a:schemeClr>
                </a:solidFill>
              </a:rPr>
              <a:t>Emma: </a:t>
            </a:r>
            <a:r>
              <a:rPr lang="tr-TR" sz="2500"/>
              <a:t>Szervusz. Pocsékul! Esik az eső, hideg van, fázom. Mikor lesz végre jó idő? </a:t>
            </a:r>
            <a:br>
              <a:rPr lang="tr-TR" sz="2500"/>
            </a:br>
            <a:r>
              <a:rPr lang="tr-TR" sz="2500" b="1"/>
              <a:t>2. </a:t>
            </a:r>
            <a:r>
              <a:rPr lang="tr-TR" sz="2500"/>
              <a:t/>
            </a:r>
            <a:br>
              <a:rPr lang="tr-TR" sz="2500"/>
            </a:br>
            <a:r>
              <a:rPr lang="tr-TR" sz="2500">
                <a:solidFill>
                  <a:schemeClr val="accent4">
                    <a:lumMod val="75000"/>
                  </a:schemeClr>
                </a:solidFill>
              </a:rPr>
              <a:t>A: </a:t>
            </a:r>
            <a:r>
              <a:rPr lang="tr-TR" sz="2500"/>
              <a:t>Sportolsz valamit? </a:t>
            </a:r>
            <a:br>
              <a:rPr lang="tr-TR" sz="2500"/>
            </a:br>
            <a:r>
              <a:rPr lang="tr-TR" sz="2500">
                <a:solidFill>
                  <a:schemeClr val="accent4">
                    <a:lumMod val="75000"/>
                  </a:schemeClr>
                </a:solidFill>
              </a:rPr>
              <a:t>B: </a:t>
            </a:r>
            <a:r>
              <a:rPr lang="tr-TR" sz="2500"/>
              <a:t>Persze! Hétfőn, szerdán futballozom, hétvégén úszom vagy teniszezem. </a:t>
            </a:r>
            <a:br>
              <a:rPr lang="tr-TR" sz="2500"/>
            </a:br>
            <a:r>
              <a:rPr lang="tr-TR" sz="2500"/>
              <a:t>És te mit sportolsz? </a:t>
            </a:r>
            <a:br>
              <a:rPr lang="tr-TR" sz="2500"/>
            </a:br>
            <a:r>
              <a:rPr lang="tr-TR" sz="2500">
                <a:solidFill>
                  <a:schemeClr val="accent4">
                    <a:lumMod val="75000"/>
                  </a:schemeClr>
                </a:solidFill>
              </a:rPr>
              <a:t>A: </a:t>
            </a:r>
            <a:r>
              <a:rPr lang="tr-TR" sz="2500"/>
              <a:t>Én mindennap futok. </a:t>
            </a:r>
            <a:r>
              <a:rPr lang="tr-TR" sz="1500"/>
              <a:t/>
            </a:r>
            <a:br>
              <a:rPr lang="tr-TR" sz="1500"/>
            </a:br>
            <a:endParaRPr lang="tr-TR" sz="1500" dirty="0"/>
          </a:p>
        </p:txBody>
      </p:sp>
      <p:pic>
        <p:nvPicPr>
          <p:cNvPr id="26626" name="Picture 2" descr="Lonely girl suffering from depression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364" r="19779"/>
          <a:stretch/>
        </p:blipFill>
        <p:spPr bwMode="auto">
          <a:xfrm>
            <a:off x="6842352" y="1080495"/>
            <a:ext cx="4314092" cy="4581137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5106A28-883A-4993-BF9E-C403B81A8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F5AE4E4F-9F4C-43ED-8299-9BD63B74E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Katalin,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Budapest,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842352" y="4402391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bg1">
                  <a:lumMod val="8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002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A1D7EC86-7CB9-431D-8AC3-8AAF0440B16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xmlns="" id="{D4B9777F-B610-419B-9193-80306388F3E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Arc 74">
            <a:extLst>
              <a:ext uri="{FF2B5EF4-FFF2-40B4-BE49-F238E27FC236}">
                <a16:creationId xmlns:a16="http://schemas.microsoft.com/office/drawing/2014/main" xmlns="" id="{311F016A-A753-449B-9EA6-322199B7119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rot="21427715">
            <a:off x="1108520" y="775849"/>
            <a:ext cx="2987899" cy="2987899"/>
          </a:xfrm>
          <a:prstGeom prst="arc">
            <a:avLst>
              <a:gd name="adj1" fmla="val 16200000"/>
              <a:gd name="adj2" fmla="val 2287352"/>
            </a:avLst>
          </a:prstGeom>
          <a:ln w="127000" cap="rnd">
            <a:solidFill>
              <a:schemeClr val="accent4"/>
            </a:solidFill>
            <a:prstDash val="dash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0742" y="1124988"/>
            <a:ext cx="4425962" cy="5338254"/>
          </a:xfrm>
        </p:spPr>
        <p:txBody>
          <a:bodyPr>
            <a:noAutofit/>
          </a:bodyPr>
          <a:lstStyle/>
          <a:p>
            <a:pPr algn="l"/>
            <a:r>
              <a:rPr lang="tr-TR" sz="3000" b="1" dirty="0"/>
              <a:t>Mindennapok magyarul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r>
              <a:rPr lang="tr-TR" sz="3000" b="1" dirty="0"/>
              <a:t>3.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pl-PL" sz="3000" dirty="0">
                <a:solidFill>
                  <a:schemeClr val="accent4">
                    <a:lumMod val="75000"/>
                  </a:schemeClr>
                </a:solidFill>
              </a:rPr>
              <a:t>A: </a:t>
            </a:r>
            <a:r>
              <a:rPr lang="pl-PL" sz="3000" dirty="0"/>
              <a:t>Mikor kezdődik a magyaróra? </a:t>
            </a:r>
            <a:br>
              <a:rPr lang="pl-PL" sz="3000" dirty="0"/>
            </a:br>
            <a:r>
              <a:rPr lang="da-DK" sz="3000" dirty="0">
                <a:solidFill>
                  <a:schemeClr val="accent4">
                    <a:lumMod val="75000"/>
                  </a:schemeClr>
                </a:solidFill>
              </a:rPr>
              <a:t>B: </a:t>
            </a:r>
            <a:r>
              <a:rPr lang="da-DK" sz="3000" dirty="0"/>
              <a:t>Fél kilenckor. Jesszusom! Akkor rohanok! </a:t>
            </a:r>
            <a:r>
              <a:rPr lang="hu-HU" sz="3000" dirty="0"/>
              <a:t/>
            </a:r>
            <a:br>
              <a:rPr lang="hu-HU" sz="3000" dirty="0"/>
            </a:br>
            <a:r>
              <a:rPr lang="tr-TR" sz="3000" b="1" dirty="0"/>
              <a:t>4.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>
                <a:solidFill>
                  <a:schemeClr val="accent4">
                    <a:lumMod val="75000"/>
                  </a:schemeClr>
                </a:solidFill>
              </a:rPr>
              <a:t>A: </a:t>
            </a:r>
            <a:r>
              <a:rPr lang="tr-TR" sz="3000" dirty="0"/>
              <a:t>Hol dolgozol/dolgozik? </a:t>
            </a:r>
            <a:br>
              <a:rPr lang="tr-TR" sz="3000" dirty="0"/>
            </a:br>
            <a:r>
              <a:rPr lang="tr-TR" sz="3000" dirty="0">
                <a:solidFill>
                  <a:schemeClr val="accent4">
                    <a:lumMod val="75000"/>
                  </a:schemeClr>
                </a:solidFill>
              </a:rPr>
              <a:t>B: </a:t>
            </a:r>
            <a:r>
              <a:rPr lang="tr-TR" sz="3000" dirty="0"/>
              <a:t>Egy bankban/cégnél/vállalatnál/irodában.</a:t>
            </a:r>
            <a:r>
              <a:rPr lang="da-DK" sz="3000" dirty="0"/>
              <a:t/>
            </a:r>
            <a:br>
              <a:rPr lang="da-DK" sz="3000" dirty="0"/>
            </a:br>
            <a:r>
              <a:rPr lang="da-DK" sz="3000" dirty="0"/>
              <a:t/>
            </a:r>
            <a:br>
              <a:rPr lang="da-DK" sz="3000" dirty="0"/>
            </a:br>
            <a:endParaRPr lang="tr-TR" sz="3000" dirty="0"/>
          </a:p>
        </p:txBody>
      </p:sp>
      <p:pic>
        <p:nvPicPr>
          <p:cNvPr id="28674" name="Picture 2" descr="Stressed office staff working in deadline rush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800" r="23757" b="2"/>
          <a:stretch/>
        </p:blipFill>
        <p:spPr bwMode="auto">
          <a:xfrm>
            <a:off x="8244949" y="2666625"/>
            <a:ext cx="3947050" cy="4191375"/>
          </a:xfrm>
          <a:custGeom>
            <a:avLst/>
            <a:gdLst/>
            <a:ahLst/>
            <a:cxnLst/>
            <a:rect l="l" t="t" r="r" b="b"/>
            <a:pathLst>
              <a:path w="6458232" h="6858001">
                <a:moveTo>
                  <a:pt x="2209000" y="0"/>
                </a:moveTo>
                <a:lnTo>
                  <a:pt x="6458232" y="0"/>
                </a:lnTo>
                <a:lnTo>
                  <a:pt x="6458232" y="6858001"/>
                </a:lnTo>
                <a:lnTo>
                  <a:pt x="651045" y="6858001"/>
                </a:lnTo>
                <a:lnTo>
                  <a:pt x="635146" y="6830200"/>
                </a:lnTo>
                <a:cubicBezTo>
                  <a:pt x="230085" y="6080469"/>
                  <a:pt x="0" y="5221296"/>
                  <a:pt x="0" y="4308089"/>
                </a:cubicBezTo>
                <a:cubicBezTo>
                  <a:pt x="0" y="2572997"/>
                  <a:pt x="830606" y="1032965"/>
                  <a:pt x="2113832" y="68046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95106A28-883A-4993-BF9E-C403B81A8D66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394269" y="4274457"/>
            <a:ext cx="825256" cy="825256"/>
          </a:xfrm>
          <a:prstGeom prst="rect">
            <a:avLst/>
          </a:prstGeom>
          <a:noFill/>
          <a:ln w="127000">
            <a:solidFill>
              <a:schemeClr val="accent6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xmlns="" id="{F5AE4E4F-9F4C-43ED-8299-9BD63B74E8F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860742" y="5649686"/>
            <a:ext cx="546100" cy="546100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Katalin,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Budapest,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9086241" y="6658255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bg1">
                  <a:lumMod val="8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383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xmlns="" id="{362D44EE-C852-4460-B8B5-C4F2BC20510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41929" y="384313"/>
            <a:ext cx="5334930" cy="4871623"/>
          </a:xfrm>
        </p:spPr>
        <p:txBody>
          <a:bodyPr>
            <a:normAutofit fontScale="90000"/>
          </a:bodyPr>
          <a:lstStyle/>
          <a:p>
            <a:pPr algn="r"/>
            <a:r>
              <a:rPr lang="tr-TR" sz="3000" b="1" dirty="0"/>
              <a:t>Mindennapok magyarul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/>
              <a:t/>
            </a:r>
            <a:br>
              <a:rPr lang="tr-TR" sz="3000" dirty="0"/>
            </a:br>
            <a:r>
              <a:rPr lang="tr-TR" sz="3000" b="1" dirty="0"/>
              <a:t>5.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>
                <a:solidFill>
                  <a:schemeClr val="accent4">
                    <a:lumMod val="75000"/>
                  </a:schemeClr>
                </a:solidFill>
              </a:rPr>
              <a:t>A: </a:t>
            </a:r>
            <a:r>
              <a:rPr lang="tr-TR" sz="3000" dirty="0"/>
              <a:t>Mikor vacsorázol? </a:t>
            </a:r>
            <a:br>
              <a:rPr lang="tr-TR" sz="3000" dirty="0"/>
            </a:br>
            <a:r>
              <a:rPr lang="da-DK" sz="3000" dirty="0">
                <a:solidFill>
                  <a:schemeClr val="accent4">
                    <a:lumMod val="75000"/>
                  </a:schemeClr>
                </a:solidFill>
              </a:rPr>
              <a:t>B: </a:t>
            </a:r>
            <a:r>
              <a:rPr lang="da-DK" sz="3000" dirty="0"/>
              <a:t>Nem vacsorázom, mert kicsit kövér vagyok. </a:t>
            </a:r>
            <a:br>
              <a:rPr lang="da-DK" sz="3000" dirty="0"/>
            </a:br>
            <a:r>
              <a:rPr lang="tr-TR" sz="3000" dirty="0">
                <a:solidFill>
                  <a:schemeClr val="accent4">
                    <a:lumMod val="75000"/>
                  </a:schemeClr>
                </a:solidFill>
              </a:rPr>
              <a:t>A: </a:t>
            </a:r>
            <a:r>
              <a:rPr lang="tr-TR" sz="3000" dirty="0"/>
              <a:t>Dehogy vagy kövér! </a:t>
            </a:r>
            <a:r>
              <a:rPr lang="hu-HU" sz="3000" dirty="0"/>
              <a:t/>
            </a:r>
            <a:br>
              <a:rPr lang="hu-HU" sz="3000" dirty="0"/>
            </a:br>
            <a:r>
              <a:rPr lang="tr-TR" sz="3000" dirty="0"/>
              <a:t/>
            </a:r>
            <a:br>
              <a:rPr lang="tr-TR" sz="3000" dirty="0"/>
            </a:br>
            <a:r>
              <a:rPr lang="tr-TR" sz="3000" b="1" dirty="0"/>
              <a:t>6. </a:t>
            </a:r>
            <a:r>
              <a:rPr lang="tr-TR" sz="3000" dirty="0"/>
              <a:t/>
            </a:r>
            <a:br>
              <a:rPr lang="tr-TR" sz="3000" dirty="0"/>
            </a:br>
            <a:r>
              <a:rPr lang="tr-TR" sz="3000" dirty="0">
                <a:solidFill>
                  <a:schemeClr val="accent4">
                    <a:lumMod val="75000"/>
                  </a:schemeClr>
                </a:solidFill>
              </a:rPr>
              <a:t>Zsuzsa asszony: </a:t>
            </a:r>
            <a:r>
              <a:rPr lang="tr-TR" sz="3000" dirty="0"/>
              <a:t>Ejnye-bejnye Bence, fél tíz van, s te még nem alszol! </a:t>
            </a:r>
            <a:br>
              <a:rPr lang="tr-TR" sz="3000" dirty="0"/>
            </a:br>
            <a:r>
              <a:rPr lang="tr-TR" sz="3000" dirty="0">
                <a:solidFill>
                  <a:schemeClr val="accent4">
                    <a:lumMod val="75000"/>
                  </a:schemeClr>
                </a:solidFill>
              </a:rPr>
              <a:t>Bence: </a:t>
            </a:r>
            <a:r>
              <a:rPr lang="tr-TR" sz="3000" dirty="0"/>
              <a:t>De anya, holnap szombat! </a:t>
            </a:r>
            <a:r>
              <a:rPr lang="da-DK" sz="1500" dirty="0"/>
              <a:t/>
            </a:r>
            <a:br>
              <a:rPr lang="da-DK" sz="1500" dirty="0"/>
            </a:br>
            <a:endParaRPr lang="tr-TR" sz="1500" dirty="0"/>
          </a:p>
        </p:txBody>
      </p:sp>
      <p:sp>
        <p:nvSpPr>
          <p:cNvPr id="73" name="Freeform: Shape 72">
            <a:extLst>
              <a:ext uri="{FF2B5EF4-FFF2-40B4-BE49-F238E27FC236}">
                <a16:creationId xmlns:a16="http://schemas.microsoft.com/office/drawing/2014/main" xmlns="" id="{658970D8-8D1D-4B5C-894B-E871CC86543D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530529" y="1"/>
            <a:ext cx="1155142" cy="591009"/>
          </a:xfrm>
          <a:custGeom>
            <a:avLst/>
            <a:gdLst>
              <a:gd name="connsiteX0" fmla="*/ 1355 w 1155142"/>
              <a:gd name="connsiteY0" fmla="*/ 0 h 591009"/>
              <a:gd name="connsiteX1" fmla="*/ 1153787 w 1155142"/>
              <a:gd name="connsiteY1" fmla="*/ 0 h 591009"/>
              <a:gd name="connsiteX2" fmla="*/ 1155142 w 1155142"/>
              <a:gd name="connsiteY2" fmla="*/ 13438 h 591009"/>
              <a:gd name="connsiteX3" fmla="*/ 577571 w 1155142"/>
              <a:gd name="connsiteY3" fmla="*/ 591009 h 591009"/>
              <a:gd name="connsiteX4" fmla="*/ 0 w 1155142"/>
              <a:gd name="connsiteY4" fmla="*/ 13438 h 591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55142" h="591009">
                <a:moveTo>
                  <a:pt x="1355" y="0"/>
                </a:moveTo>
                <a:lnTo>
                  <a:pt x="1153787" y="0"/>
                </a:lnTo>
                <a:lnTo>
                  <a:pt x="1155142" y="13438"/>
                </a:lnTo>
                <a:cubicBezTo>
                  <a:pt x="1155142" y="332422"/>
                  <a:pt x="896555" y="591009"/>
                  <a:pt x="577571" y="591009"/>
                </a:cubicBezTo>
                <a:cubicBezTo>
                  <a:pt x="258587" y="591009"/>
                  <a:pt x="0" y="332422"/>
                  <a:pt x="0" y="13438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5" name="Freeform: Shape 74">
            <a:extLst>
              <a:ext uri="{FF2B5EF4-FFF2-40B4-BE49-F238E27FC236}">
                <a16:creationId xmlns:a16="http://schemas.microsoft.com/office/drawing/2014/main" xmlns="" id="{F227E5B6-9132-43CA-B503-37A18562ADF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349052" y="0"/>
            <a:ext cx="1737401" cy="959536"/>
          </a:xfrm>
          <a:custGeom>
            <a:avLst/>
            <a:gdLst>
              <a:gd name="connsiteX0" fmla="*/ 0 w 1737401"/>
              <a:gd name="connsiteY0" fmla="*/ 0 h 959536"/>
              <a:gd name="connsiteX1" fmla="*/ 123825 w 1737401"/>
              <a:gd name="connsiteY1" fmla="*/ 0 h 959536"/>
              <a:gd name="connsiteX2" fmla="*/ 123825 w 1737401"/>
              <a:gd name="connsiteY2" fmla="*/ 790277 h 959536"/>
              <a:gd name="connsiteX3" fmla="*/ 1490095 w 1737401"/>
              <a:gd name="connsiteY3" fmla="*/ 0 h 959536"/>
              <a:gd name="connsiteX4" fmla="*/ 1737401 w 1737401"/>
              <a:gd name="connsiteY4" fmla="*/ 0 h 959536"/>
              <a:gd name="connsiteX5" fmla="*/ 92869 w 1737401"/>
              <a:gd name="connsiteY5" fmla="*/ 951249 h 959536"/>
              <a:gd name="connsiteX6" fmla="*/ 61913 w 1737401"/>
              <a:gd name="connsiteY6" fmla="*/ 959536 h 959536"/>
              <a:gd name="connsiteX7" fmla="*/ 0 w 1737401"/>
              <a:gd name="connsiteY7" fmla="*/ 897624 h 959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737401" h="959536">
                <a:moveTo>
                  <a:pt x="0" y="0"/>
                </a:moveTo>
                <a:lnTo>
                  <a:pt x="123825" y="0"/>
                </a:lnTo>
                <a:lnTo>
                  <a:pt x="123825" y="790277"/>
                </a:lnTo>
                <a:lnTo>
                  <a:pt x="1490095" y="0"/>
                </a:lnTo>
                <a:lnTo>
                  <a:pt x="1737401" y="0"/>
                </a:lnTo>
                <a:lnTo>
                  <a:pt x="92869" y="951249"/>
                </a:lnTo>
                <a:cubicBezTo>
                  <a:pt x="83458" y="956688"/>
                  <a:pt x="72780" y="959546"/>
                  <a:pt x="61913" y="959536"/>
                </a:cubicBezTo>
                <a:cubicBezTo>
                  <a:pt x="27719" y="959536"/>
                  <a:pt x="0" y="931818"/>
                  <a:pt x="0" y="897624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xmlns="" id="{03C2051E-A88D-48E5-BACF-AAED1789272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2916245"/>
            <a:ext cx="159741" cy="552996"/>
          </a:xfrm>
          <a:custGeom>
            <a:avLst/>
            <a:gdLst>
              <a:gd name="connsiteX0" fmla="*/ 159741 w 159741"/>
              <a:gd name="connsiteY0" fmla="*/ 0 h 552996"/>
              <a:gd name="connsiteX1" fmla="*/ 159741 w 159741"/>
              <a:gd name="connsiteY1" fmla="*/ 552996 h 552996"/>
              <a:gd name="connsiteX2" fmla="*/ 141849 w 159741"/>
              <a:gd name="connsiteY2" fmla="*/ 543285 h 552996"/>
              <a:gd name="connsiteX3" fmla="*/ 0 w 159741"/>
              <a:gd name="connsiteY3" fmla="*/ 276498 h 552996"/>
              <a:gd name="connsiteX4" fmla="*/ 141849 w 159741"/>
              <a:gd name="connsiteY4" fmla="*/ 9711 h 5529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9741" h="552996">
                <a:moveTo>
                  <a:pt x="159741" y="0"/>
                </a:moveTo>
                <a:lnTo>
                  <a:pt x="159741" y="552996"/>
                </a:lnTo>
                <a:lnTo>
                  <a:pt x="141849" y="543285"/>
                </a:lnTo>
                <a:cubicBezTo>
                  <a:pt x="56268" y="485467"/>
                  <a:pt x="0" y="387554"/>
                  <a:pt x="0" y="276498"/>
                </a:cubicBezTo>
                <a:cubicBezTo>
                  <a:pt x="0" y="165443"/>
                  <a:pt x="56268" y="67529"/>
                  <a:pt x="141849" y="9711"/>
                </a:cubicBezTo>
                <a:close/>
              </a:path>
            </a:pathLst>
          </a:custGeom>
          <a:solidFill>
            <a:schemeClr val="accent2"/>
          </a:solidFill>
          <a:ln w="1270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Freeform: Shape 78">
            <a:extLst>
              <a:ext uri="{FF2B5EF4-FFF2-40B4-BE49-F238E27FC236}">
                <a16:creationId xmlns:a16="http://schemas.microsoft.com/office/drawing/2014/main" xmlns="" id="{7821A508-2985-4905-874A-527429BAAB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0" y="5835649"/>
            <a:ext cx="1548180" cy="1022351"/>
          </a:xfrm>
          <a:custGeom>
            <a:avLst/>
            <a:gdLst>
              <a:gd name="connsiteX0" fmla="*/ 61913 w 1548180"/>
              <a:gd name="connsiteY0" fmla="*/ 0 h 1022351"/>
              <a:gd name="connsiteX1" fmla="*/ 1548180 w 1548180"/>
              <a:gd name="connsiteY1" fmla="*/ 0 h 1022351"/>
              <a:gd name="connsiteX2" fmla="*/ 1548180 w 1548180"/>
              <a:gd name="connsiteY2" fmla="*/ 123825 h 1022351"/>
              <a:gd name="connsiteX3" fmla="*/ 123825 w 1548180"/>
              <a:gd name="connsiteY3" fmla="*/ 123825 h 1022351"/>
              <a:gd name="connsiteX4" fmla="*/ 123825 w 1548180"/>
              <a:gd name="connsiteY4" fmla="*/ 1022351 h 1022351"/>
              <a:gd name="connsiteX5" fmla="*/ 0 w 1548180"/>
              <a:gd name="connsiteY5" fmla="*/ 1022351 h 1022351"/>
              <a:gd name="connsiteX6" fmla="*/ 0 w 1548180"/>
              <a:gd name="connsiteY6" fmla="*/ 61913 h 1022351"/>
              <a:gd name="connsiteX7" fmla="*/ 61913 w 1548180"/>
              <a:gd name="connsiteY7" fmla="*/ 0 h 10223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548180" h="1022351">
                <a:moveTo>
                  <a:pt x="61913" y="0"/>
                </a:moveTo>
                <a:lnTo>
                  <a:pt x="1548180" y="0"/>
                </a:lnTo>
                <a:lnTo>
                  <a:pt x="1548180" y="123825"/>
                </a:lnTo>
                <a:lnTo>
                  <a:pt x="123825" y="123825"/>
                </a:lnTo>
                <a:lnTo>
                  <a:pt x="123825" y="1022351"/>
                </a:lnTo>
                <a:lnTo>
                  <a:pt x="0" y="1022351"/>
                </a:lnTo>
                <a:lnTo>
                  <a:pt x="0" y="61913"/>
                </a:lnTo>
                <a:cubicBezTo>
                  <a:pt x="0" y="27719"/>
                  <a:pt x="27719" y="0"/>
                  <a:pt x="61913" y="0"/>
                </a:cubicBezTo>
                <a:close/>
              </a:path>
            </a:pathLst>
          </a:custGeom>
          <a:solidFill>
            <a:schemeClr val="accent6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1" name="Freeform: Shape 80">
            <a:extLst>
              <a:ext uri="{FF2B5EF4-FFF2-40B4-BE49-F238E27FC236}">
                <a16:creationId xmlns:a16="http://schemas.microsoft.com/office/drawing/2014/main" xmlns="" id="{D2929CB1-0E3C-4B2D-ADC5-0154FB33BA4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3697761" y="5717906"/>
            <a:ext cx="1771609" cy="1140095"/>
          </a:xfrm>
          <a:custGeom>
            <a:avLst/>
            <a:gdLst>
              <a:gd name="connsiteX0" fmla="*/ 1561721 w 1771609"/>
              <a:gd name="connsiteY0" fmla="*/ 763041 h 1140095"/>
              <a:gd name="connsiteX1" fmla="*/ 1623024 w 1771609"/>
              <a:gd name="connsiteY1" fmla="*/ 792810 h 1140095"/>
              <a:gd name="connsiteX2" fmla="*/ 1711735 w 1771609"/>
              <a:gd name="connsiteY2" fmla="*/ 970132 h 1140095"/>
              <a:gd name="connsiteX3" fmla="*/ 1771609 w 1771609"/>
              <a:gd name="connsiteY3" fmla="*/ 1140095 h 1140095"/>
              <a:gd name="connsiteX4" fmla="*/ 1637225 w 1771609"/>
              <a:gd name="connsiteY4" fmla="*/ 1140095 h 1140095"/>
              <a:gd name="connsiteX5" fmla="*/ 1594820 w 1771609"/>
              <a:gd name="connsiteY5" fmla="*/ 1019711 h 1140095"/>
              <a:gd name="connsiteX6" fmla="*/ 1513200 w 1771609"/>
              <a:gd name="connsiteY6" fmla="*/ 856627 h 1140095"/>
              <a:gd name="connsiteX7" fmla="*/ 1538499 w 1771609"/>
              <a:gd name="connsiteY7" fmla="*/ 770415 h 1140095"/>
              <a:gd name="connsiteX8" fmla="*/ 1561721 w 1771609"/>
              <a:gd name="connsiteY8" fmla="*/ 763041 h 1140095"/>
              <a:gd name="connsiteX9" fmla="*/ 933455 w 1771609"/>
              <a:gd name="connsiteY9" fmla="*/ 161309 h 1140095"/>
              <a:gd name="connsiteX10" fmla="*/ 957797 w 1771609"/>
              <a:gd name="connsiteY10" fmla="*/ 167970 h 1140095"/>
              <a:gd name="connsiteX11" fmla="*/ 1286982 w 1771609"/>
              <a:gd name="connsiteY11" fmla="*/ 387616 h 1140095"/>
              <a:gd name="connsiteX12" fmla="*/ 1293725 w 1771609"/>
              <a:gd name="connsiteY12" fmla="*/ 477075 h 1140095"/>
              <a:gd name="connsiteX13" fmla="*/ 1245453 w 1771609"/>
              <a:gd name="connsiteY13" fmla="*/ 499154 h 1140095"/>
              <a:gd name="connsiteX14" fmla="*/ 1245167 w 1771609"/>
              <a:gd name="connsiteY14" fmla="*/ 499154 h 1140095"/>
              <a:gd name="connsiteX15" fmla="*/ 1203638 w 1771609"/>
              <a:gd name="connsiteY15" fmla="*/ 484104 h 1140095"/>
              <a:gd name="connsiteX16" fmla="*/ 900647 w 1771609"/>
              <a:gd name="connsiteY16" fmla="*/ 281508 h 1140095"/>
              <a:gd name="connsiteX17" fmla="*/ 872454 w 1771609"/>
              <a:gd name="connsiteY17" fmla="*/ 196164 h 1140095"/>
              <a:gd name="connsiteX18" fmla="*/ 933455 w 1771609"/>
              <a:gd name="connsiteY18" fmla="*/ 161309 h 1140095"/>
              <a:gd name="connsiteX19" fmla="*/ 256260 w 1771609"/>
              <a:gd name="connsiteY19" fmla="*/ 29 h 1140095"/>
              <a:gd name="connsiteX20" fmla="*/ 454020 w 1771609"/>
              <a:gd name="connsiteY20" fmla="*/ 13474 h 1140095"/>
              <a:gd name="connsiteX21" fmla="*/ 509236 w 1771609"/>
              <a:gd name="connsiteY21" fmla="*/ 84182 h 1140095"/>
              <a:gd name="connsiteX22" fmla="*/ 445829 w 1771609"/>
              <a:gd name="connsiteY22" fmla="*/ 139871 h 1140095"/>
              <a:gd name="connsiteX23" fmla="*/ 437447 w 1771609"/>
              <a:gd name="connsiteY23" fmla="*/ 139395 h 1140095"/>
              <a:gd name="connsiteX24" fmla="*/ 73211 w 1771609"/>
              <a:gd name="connsiteY24" fmla="*/ 137204 h 1140095"/>
              <a:gd name="connsiteX25" fmla="*/ 749 w 1771609"/>
              <a:gd name="connsiteY25" fmla="*/ 84082 h 1140095"/>
              <a:gd name="connsiteX26" fmla="*/ 53871 w 1771609"/>
              <a:gd name="connsiteY26" fmla="*/ 11621 h 1140095"/>
              <a:gd name="connsiteX27" fmla="*/ 58352 w 1771609"/>
              <a:gd name="connsiteY27" fmla="*/ 11093 h 1140095"/>
              <a:gd name="connsiteX28" fmla="*/ 256260 w 1771609"/>
              <a:gd name="connsiteY28" fmla="*/ 29 h 11400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</a:cxnLst>
            <a:rect l="l" t="t" r="r" b="b"/>
            <a:pathLst>
              <a:path w="1771609" h="1140095">
                <a:moveTo>
                  <a:pt x="1561721" y="763041"/>
                </a:moveTo>
                <a:cubicBezTo>
                  <a:pt x="1585506" y="760324"/>
                  <a:pt x="1609722" y="771249"/>
                  <a:pt x="1623024" y="792810"/>
                </a:cubicBezTo>
                <a:cubicBezTo>
                  <a:pt x="1656300" y="850065"/>
                  <a:pt x="1685920" y="909291"/>
                  <a:pt x="1711735" y="970132"/>
                </a:cubicBezTo>
                <a:lnTo>
                  <a:pt x="1771609" y="1140095"/>
                </a:lnTo>
                <a:lnTo>
                  <a:pt x="1637225" y="1140095"/>
                </a:lnTo>
                <a:lnTo>
                  <a:pt x="1594820" y="1019711"/>
                </a:lnTo>
                <a:cubicBezTo>
                  <a:pt x="1571072" y="963753"/>
                  <a:pt x="1543818" y="909282"/>
                  <a:pt x="1513200" y="856627"/>
                </a:cubicBezTo>
                <a:cubicBezTo>
                  <a:pt x="1496379" y="825834"/>
                  <a:pt x="1507704" y="787236"/>
                  <a:pt x="1538499" y="770415"/>
                </a:cubicBezTo>
                <a:cubicBezTo>
                  <a:pt x="1545912" y="766367"/>
                  <a:pt x="1553792" y="763946"/>
                  <a:pt x="1561721" y="763041"/>
                </a:cubicBezTo>
                <a:close/>
                <a:moveTo>
                  <a:pt x="933455" y="161309"/>
                </a:moveTo>
                <a:cubicBezTo>
                  <a:pt x="941693" y="161855"/>
                  <a:pt x="949959" y="164025"/>
                  <a:pt x="957797" y="167970"/>
                </a:cubicBezTo>
                <a:cubicBezTo>
                  <a:pt x="1076184" y="227289"/>
                  <a:pt x="1186759" y="301068"/>
                  <a:pt x="1286982" y="387616"/>
                </a:cubicBezTo>
                <a:cubicBezTo>
                  <a:pt x="1313547" y="410457"/>
                  <a:pt x="1316566" y="450510"/>
                  <a:pt x="1293725" y="477075"/>
                </a:cubicBezTo>
                <a:cubicBezTo>
                  <a:pt x="1281638" y="491137"/>
                  <a:pt x="1263998" y="499204"/>
                  <a:pt x="1245453" y="499154"/>
                </a:cubicBezTo>
                <a:lnTo>
                  <a:pt x="1245167" y="499154"/>
                </a:lnTo>
                <a:cubicBezTo>
                  <a:pt x="1229965" y="499301"/>
                  <a:pt x="1215220" y="493956"/>
                  <a:pt x="1203638" y="484104"/>
                </a:cubicBezTo>
                <a:cubicBezTo>
                  <a:pt x="1111407" y="404300"/>
                  <a:pt x="1009633" y="336248"/>
                  <a:pt x="900647" y="281508"/>
                </a:cubicBezTo>
                <a:cubicBezTo>
                  <a:pt x="869295" y="265726"/>
                  <a:pt x="856672" y="227516"/>
                  <a:pt x="872454" y="196164"/>
                </a:cubicBezTo>
                <a:cubicBezTo>
                  <a:pt x="884290" y="172650"/>
                  <a:pt x="908742" y="159670"/>
                  <a:pt x="933455" y="161309"/>
                </a:cubicBezTo>
                <a:close/>
                <a:moveTo>
                  <a:pt x="256260" y="29"/>
                </a:moveTo>
                <a:cubicBezTo>
                  <a:pt x="322331" y="427"/>
                  <a:pt x="388378" y="4909"/>
                  <a:pt x="454020" y="13474"/>
                </a:cubicBezTo>
                <a:cubicBezTo>
                  <a:pt x="488793" y="17752"/>
                  <a:pt x="513514" y="49409"/>
                  <a:pt x="509236" y="84182"/>
                </a:cubicBezTo>
                <a:cubicBezTo>
                  <a:pt x="505303" y="116151"/>
                  <a:pt x="478038" y="140098"/>
                  <a:pt x="445829" y="139871"/>
                </a:cubicBezTo>
                <a:cubicBezTo>
                  <a:pt x="443027" y="139899"/>
                  <a:pt x="440227" y="139740"/>
                  <a:pt x="437447" y="139395"/>
                </a:cubicBezTo>
                <a:cubicBezTo>
                  <a:pt x="316592" y="123615"/>
                  <a:pt x="194247" y="122878"/>
                  <a:pt x="73211" y="137204"/>
                </a:cubicBezTo>
                <a:cubicBezTo>
                  <a:pt x="38532" y="142545"/>
                  <a:pt x="6090" y="118762"/>
                  <a:pt x="749" y="84082"/>
                </a:cubicBezTo>
                <a:cubicBezTo>
                  <a:pt x="-4591" y="49403"/>
                  <a:pt x="19192" y="16961"/>
                  <a:pt x="53871" y="11621"/>
                </a:cubicBezTo>
                <a:cubicBezTo>
                  <a:pt x="55358" y="11392"/>
                  <a:pt x="56852" y="11216"/>
                  <a:pt x="58352" y="11093"/>
                </a:cubicBezTo>
                <a:cubicBezTo>
                  <a:pt x="124093" y="3319"/>
                  <a:pt x="190189" y="-369"/>
                  <a:pt x="256260" y="29"/>
                </a:cubicBezTo>
                <a:close/>
              </a:path>
            </a:pathLst>
          </a:custGeom>
          <a:solidFill>
            <a:schemeClr val="accent4"/>
          </a:solidFill>
          <a:ln w="9525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27650" name="Picture 2" descr="Addicted to junk food and snacks Free Vec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3"/>
          <a:stretch/>
        </p:blipFill>
        <p:spPr bwMode="auto">
          <a:xfrm>
            <a:off x="631840" y="598720"/>
            <a:ext cx="3996431" cy="3996431"/>
          </a:xfrm>
          <a:custGeom>
            <a:avLst/>
            <a:gdLst/>
            <a:ahLst/>
            <a:cxnLst/>
            <a:rect l="l" t="t" r="r" b="b"/>
            <a:pathLst>
              <a:path w="3741748" h="3741748">
                <a:moveTo>
                  <a:pt x="1870874" y="0"/>
                </a:moveTo>
                <a:cubicBezTo>
                  <a:pt x="2904129" y="0"/>
                  <a:pt x="3741748" y="837619"/>
                  <a:pt x="3741748" y="1870874"/>
                </a:cubicBezTo>
                <a:cubicBezTo>
                  <a:pt x="3741748" y="2904129"/>
                  <a:pt x="2904129" y="3741748"/>
                  <a:pt x="1870874" y="3741748"/>
                </a:cubicBezTo>
                <a:cubicBezTo>
                  <a:pt x="837619" y="3741748"/>
                  <a:pt x="0" y="2904129"/>
                  <a:pt x="0" y="1870874"/>
                </a:cubicBezTo>
                <a:cubicBezTo>
                  <a:pt x="0" y="837619"/>
                  <a:pt x="837619" y="0"/>
                  <a:pt x="1870874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3" name="Freeform: Shape 82">
            <a:extLst>
              <a:ext uri="{FF2B5EF4-FFF2-40B4-BE49-F238E27FC236}">
                <a16:creationId xmlns:a16="http://schemas.microsoft.com/office/drawing/2014/main" xmlns="" id="{5F2F0C84-BE8C-4DC2-A6D3-30349A801D5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 flipH="1">
            <a:off x="4520513" y="6258756"/>
            <a:ext cx="1565940" cy="599245"/>
          </a:xfrm>
          <a:custGeom>
            <a:avLst/>
            <a:gdLst>
              <a:gd name="connsiteX0" fmla="*/ 782970 w 1565940"/>
              <a:gd name="connsiteY0" fmla="*/ 0 h 599245"/>
              <a:gd name="connsiteX1" fmla="*/ 1528042 w 1565940"/>
              <a:gd name="connsiteY1" fmla="*/ 480469 h 599245"/>
              <a:gd name="connsiteX2" fmla="*/ 1565940 w 1565940"/>
              <a:gd name="connsiteY2" fmla="*/ 599245 h 599245"/>
              <a:gd name="connsiteX3" fmla="*/ 0 w 1565940"/>
              <a:gd name="connsiteY3" fmla="*/ 599245 h 599245"/>
              <a:gd name="connsiteX4" fmla="*/ 37898 w 1565940"/>
              <a:gd name="connsiteY4" fmla="*/ 480469 h 599245"/>
              <a:gd name="connsiteX5" fmla="*/ 782970 w 1565940"/>
              <a:gd name="connsiteY5" fmla="*/ 0 h 5992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565940" h="599245">
                <a:moveTo>
                  <a:pt x="782970" y="0"/>
                </a:moveTo>
                <a:cubicBezTo>
                  <a:pt x="1117910" y="0"/>
                  <a:pt x="1405287" y="198118"/>
                  <a:pt x="1528042" y="480469"/>
                </a:cubicBezTo>
                <a:lnTo>
                  <a:pt x="1565940" y="599245"/>
                </a:lnTo>
                <a:lnTo>
                  <a:pt x="0" y="599245"/>
                </a:lnTo>
                <a:lnTo>
                  <a:pt x="37898" y="480469"/>
                </a:lnTo>
                <a:cubicBezTo>
                  <a:pt x="160653" y="198118"/>
                  <a:pt x="448030" y="0"/>
                  <a:pt x="782970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Subtitle 2"/>
          <p:cNvSpPr txBox="1">
            <a:spLocks/>
          </p:cNvSpPr>
          <p:nvPr/>
        </p:nvSpPr>
        <p:spPr>
          <a:xfrm>
            <a:off x="2958245" y="6548191"/>
            <a:ext cx="6341540" cy="39475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>
              <a:spcBef>
                <a:spcPct val="0"/>
              </a:spcBef>
              <a:spcAft>
                <a:spcPts val="600"/>
              </a:spcAft>
            </a:pP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Forrás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: SZILI, Katalin, Magyar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utca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1, Budapest, ELTE Magyar mint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idegen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nyelv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módszertani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 </a:t>
            </a:r>
            <a:r>
              <a:rPr lang="en-US" sz="1050" dirty="0" err="1">
                <a:solidFill>
                  <a:schemeClr val="bg1">
                    <a:lumMod val="50000"/>
                  </a:schemeClr>
                </a:solidFill>
              </a:rPr>
              <a:t>műhely</a:t>
            </a:r>
            <a:r>
              <a:rPr lang="en-US" sz="1050" dirty="0">
                <a:solidFill>
                  <a:schemeClr val="bg1">
                    <a:lumMod val="50000"/>
                  </a:schemeClr>
                </a:solidFill>
              </a:rPr>
              <a:t>, 2018.</a:t>
            </a:r>
          </a:p>
          <a:p>
            <a:pPr marL="0">
              <a:spcBef>
                <a:spcPct val="0"/>
              </a:spcBef>
              <a:spcAft>
                <a:spcPts val="600"/>
              </a:spcAft>
            </a:pPr>
            <a:endParaRPr lang="en-US" sz="1800" dirty="0">
              <a:solidFill>
                <a:srgbClr val="000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218251" y="4025764"/>
            <a:ext cx="823607" cy="5693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hu-HU" sz="800" dirty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f</a:t>
            </a:r>
            <a:r>
              <a:rPr lang="hu-HU" sz="800" dirty="0" smtClean="0">
                <a:solidFill>
                  <a:schemeClr val="bg1">
                    <a:lumMod val="85000"/>
                  </a:schemeClr>
                </a:solidFill>
                <a:latin typeface="+mj-lt"/>
                <a:sym typeface="Wingdings" panose="05000000000000000000" pitchFamily="2" charset="2"/>
              </a:rPr>
              <a:t>reepik.com</a:t>
            </a:r>
            <a:endParaRPr lang="hu-HU" sz="800" dirty="0">
              <a:solidFill>
                <a:schemeClr val="bg1">
                  <a:lumMod val="85000"/>
                </a:schemeClr>
              </a:solidFill>
              <a:latin typeface="+mj-lt"/>
              <a:sym typeface="Wingdings" panose="05000000000000000000" pitchFamily="2" charset="2"/>
            </a:endParaRPr>
          </a:p>
          <a:p>
            <a:pPr>
              <a:spcAft>
                <a:spcPts val="600"/>
              </a:spcAft>
            </a:pPr>
            <a:endParaRPr lang="tr-TR" dirty="0">
              <a:latin typeface="Candara" panose="020E0502030303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026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130</Words>
  <Application>Microsoft Office PowerPoint</Application>
  <PresentationFormat>Widescreen</PresentationFormat>
  <Paragraphs>39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Candara</vt:lpstr>
      <vt:lpstr>Wingdings</vt:lpstr>
      <vt:lpstr>Office Theme</vt:lpstr>
      <vt:lpstr>Hanyadika van ma?</vt:lpstr>
      <vt:lpstr>Hányadika van ma?  Ma november ötödike van.  Hányadika volt tegnap? Tegnap november negyedike volt.  Hányadika lesz holnap? Holnap november hatodika lesz. </vt:lpstr>
      <vt:lpstr>Hanyadikán van a születésnapod?  Március harmadikán. </vt:lpstr>
      <vt:lpstr>Mikor van karácsony? December 24-én.  </vt:lpstr>
      <vt:lpstr>Mettől meddig tart a félév?  Szeptember 16-ától december 27-éig.</vt:lpstr>
      <vt:lpstr>Mindennapok magyarul   1.  Pedro: Szervusz, Emma! Hogy vagy ma reggel?  Emma: Szervusz. Pocsékul! Esik az eső, hideg van, fázom. Mikor lesz végre jó idő?  2.  A: Sportolsz valamit?  B: Persze! Hétfőn, szerdán futballozom, hétvégén úszom vagy teniszezem.  És te mit sportolsz?  A: Én mindennap futok.  </vt:lpstr>
      <vt:lpstr>Mindennapok magyarul   3.  A: Mikor kezdődik a magyaróra?  B: Fél kilenckor. Jesszusom! Akkor rohanok!  4.  A: Hol dolgozol/dolgozik?  B: Egy bankban/cégnél/vállalatnál/irodában.  </vt:lpstr>
      <vt:lpstr>Mindennapok magyarul   5.  A: Mikor vacsorázol?  B: Nem vacsorázom, mert kicsit kövér vagyok.  A: Dehogy vagy kövér!   6.  Zsuzsa asszony: Ejnye-bejnye Bence, fél tíz van, s te még nem alszol!  Bence: De anya, holnap szombat!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Hanyadika van ma?</dc:title>
  <dc:creator>Yakup Yildizlar</dc:creator>
  <cp:lastModifiedBy>Éva Tóth</cp:lastModifiedBy>
  <cp:revision>4</cp:revision>
  <dcterms:created xsi:type="dcterms:W3CDTF">2020-05-11T00:23:36Z</dcterms:created>
  <dcterms:modified xsi:type="dcterms:W3CDTF">2020-05-11T00:49:46Z</dcterms:modified>
</cp:coreProperties>
</file>