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41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9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39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29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31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54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47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3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87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68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54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A04A-950A-4A12-85AB-3906E56AB5BF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F19C4-8495-44A2-811F-0B46840DE7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71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9900" y="274641"/>
            <a:ext cx="6172200" cy="1426171"/>
          </a:xfrm>
        </p:spPr>
        <p:txBody>
          <a:bodyPr/>
          <a:lstStyle/>
          <a:p>
            <a:pPr algn="ctr"/>
            <a:r>
              <a:rPr lang="tr-TR" sz="2400" b="1" dirty="0"/>
              <a:t>T.C.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sz="2400" b="1" dirty="0"/>
              <a:t>ANKARA ÜNİVERSİTESİ  </a:t>
            </a:r>
            <a:br>
              <a:rPr lang="tr-TR" sz="2400" b="1" dirty="0"/>
            </a:br>
            <a:r>
              <a:rPr lang="tr-TR" sz="2400" b="1" dirty="0"/>
              <a:t>AYAŞ MESLEK YÜKSEK OKULU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159001" y="1756050"/>
          <a:ext cx="7886699" cy="450505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954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0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698">
                <a:tc>
                  <a:txBody>
                    <a:bodyPr/>
                    <a:lstStyle/>
                    <a:p>
                      <a:endParaRPr lang="tr-TR" sz="19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tr-TR" sz="19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tr-TR" sz="19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tr-TR" sz="19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135">
                <a:tc>
                  <a:txBody>
                    <a:bodyPr/>
                    <a:lstStyle/>
                    <a:p>
                      <a:r>
                        <a:rPr lang="tr-TR" sz="1900" b="1" dirty="0" smtClean="0"/>
                        <a:t>DERSİN ADI</a:t>
                      </a:r>
                      <a:endParaRPr lang="tr-TR" sz="1900" b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b="1" dirty="0" smtClean="0"/>
                        <a:t>Türk</a:t>
                      </a:r>
                      <a:r>
                        <a:rPr lang="tr-TR" sz="1900" b="1" baseline="0" dirty="0" smtClean="0"/>
                        <a:t> </a:t>
                      </a:r>
                      <a:r>
                        <a:rPr lang="tr-TR" sz="1900" b="1" dirty="0" smtClean="0"/>
                        <a:t>Anayasa</a:t>
                      </a:r>
                      <a:r>
                        <a:rPr lang="tr-TR" sz="1900" b="1" baseline="0" dirty="0" smtClean="0"/>
                        <a:t> Hukuku</a:t>
                      </a:r>
                      <a:endParaRPr lang="tr-TR" sz="1900" b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r>
                        <a:rPr lang="tr-TR" sz="1900" b="1" dirty="0" smtClean="0"/>
                        <a:t>HAFTA NO</a:t>
                      </a:r>
                      <a:endParaRPr lang="tr-TR" sz="1900" b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smtClean="0"/>
                        <a:t>5</a:t>
                      </a:r>
                      <a:endParaRPr lang="tr-TR" sz="1900" dirty="0"/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189">
                <a:tc>
                  <a:txBody>
                    <a:bodyPr/>
                    <a:lstStyle/>
                    <a:p>
                      <a:r>
                        <a:rPr lang="tr-TR" sz="1900" b="1" dirty="0" smtClean="0"/>
                        <a:t>KONU</a:t>
                      </a:r>
                      <a:r>
                        <a:rPr lang="tr-TR" sz="1900" b="1" baseline="0" dirty="0" smtClean="0"/>
                        <a:t> BAŞLIĞI</a:t>
                      </a:r>
                      <a:endParaRPr lang="tr-TR" sz="1900" b="1" dirty="0"/>
                    </a:p>
                  </a:txBody>
                  <a:tcPr marL="68580" marR="68580" anchor="ctr"/>
                </a:tc>
                <a:tc gridSpan="2"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TEMEL İLKELER</a:t>
                      </a:r>
                      <a:endParaRPr lang="tr-T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900" dirty="0"/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887">
                <a:tc>
                  <a:txBody>
                    <a:bodyPr/>
                    <a:lstStyle/>
                    <a:p>
                      <a:r>
                        <a:rPr lang="tr-TR" sz="1900" b="1" dirty="0" smtClean="0"/>
                        <a:t>ÖĞRETİM ELEMANI</a:t>
                      </a:r>
                      <a:endParaRPr lang="tr-TR" sz="1900" b="1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dirty="0" err="1" smtClean="0"/>
                        <a:t>Öğr</a:t>
                      </a:r>
                      <a:r>
                        <a:rPr lang="tr-TR" sz="1900" dirty="0" smtClean="0"/>
                        <a:t>. Gör. Yusuf Can</a:t>
                      </a:r>
                      <a:r>
                        <a:rPr lang="tr-TR" sz="1900" baseline="0" dirty="0" smtClean="0"/>
                        <a:t> ÇALIŞIR</a:t>
                      </a:r>
                      <a:endParaRPr lang="tr-TR" sz="19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endParaRPr lang="tr-TR" sz="19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tr-TR" sz="19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4142">
                <a:tc>
                  <a:txBody>
                    <a:bodyPr/>
                    <a:lstStyle/>
                    <a:p>
                      <a:r>
                        <a:rPr lang="tr-TR" sz="1900" b="1" kern="1200" dirty="0" smtClean="0"/>
                        <a:t>E-mail:</a:t>
                      </a:r>
                    </a:p>
                    <a:p>
                      <a:endParaRPr lang="tr-TR" sz="1900" kern="1200" dirty="0" smtClean="0"/>
                    </a:p>
                    <a:p>
                      <a:r>
                        <a:rPr lang="tr-TR" sz="1900" b="1" kern="1200" dirty="0" smtClean="0"/>
                        <a:t>Tel:</a:t>
                      </a:r>
                    </a:p>
                    <a:p>
                      <a:endParaRPr lang="tr-TR" sz="19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900" u="sng" kern="1200" dirty="0" err="1" smtClean="0">
                          <a:hlinkClick r:id="rId2"/>
                        </a:rPr>
                        <a:t>ccalisir</a:t>
                      </a:r>
                      <a:r>
                        <a:rPr lang="tr-TR" sz="1900" u="sng" kern="1200" dirty="0" smtClean="0">
                          <a:hlinkClick r:id="rId2"/>
                        </a:rPr>
                        <a:t>@</a:t>
                      </a:r>
                      <a:r>
                        <a:rPr lang="tr-TR" sz="1900" u="sng" kern="1200" dirty="0" err="1" smtClean="0">
                          <a:hlinkClick r:id="rId2"/>
                        </a:rPr>
                        <a:t>ankara</a:t>
                      </a:r>
                      <a:r>
                        <a:rPr lang="tr-TR" sz="1900" u="sng" kern="1200" dirty="0" smtClean="0">
                          <a:hlinkClick r:id="rId2"/>
                        </a:rPr>
                        <a:t>.edu.tr</a:t>
                      </a:r>
                      <a:r>
                        <a:rPr lang="tr-TR" sz="1900" u="sng" kern="1200" baseline="0" dirty="0" smtClean="0"/>
                        <a:t> </a:t>
                      </a:r>
                      <a:r>
                        <a:rPr lang="tr-TR" sz="1900" u="none" kern="1200" dirty="0" err="1" smtClean="0">
                          <a:hlinkClick r:id="rId3"/>
                        </a:rPr>
                        <a:t>yusufcan</a:t>
                      </a:r>
                      <a:r>
                        <a:rPr lang="tr-TR" sz="1900" u="none" kern="1200" dirty="0" smtClean="0">
                          <a:hlinkClick r:id="rId3"/>
                        </a:rPr>
                        <a:t>_</a:t>
                      </a:r>
                      <a:r>
                        <a:rPr lang="tr-TR" sz="1900" u="none" kern="1200" dirty="0" err="1" smtClean="0">
                          <a:hlinkClick r:id="rId3"/>
                        </a:rPr>
                        <a:t>calisir</a:t>
                      </a:r>
                      <a:r>
                        <a:rPr lang="tr-TR" sz="1900" u="none" kern="1200" dirty="0" smtClean="0">
                          <a:hlinkClick r:id="rId3"/>
                        </a:rPr>
                        <a:t>@</a:t>
                      </a:r>
                      <a:r>
                        <a:rPr lang="tr-TR" sz="1900" u="none" kern="1200" dirty="0" err="1" smtClean="0">
                          <a:hlinkClick r:id="rId3"/>
                        </a:rPr>
                        <a:t>hotmail</a:t>
                      </a:r>
                      <a:r>
                        <a:rPr lang="tr-TR" sz="1900" u="none" kern="1200" dirty="0" smtClean="0">
                          <a:hlinkClick r:id="rId3"/>
                        </a:rPr>
                        <a:t>.com</a:t>
                      </a:r>
                      <a:r>
                        <a:rPr lang="tr-TR" sz="1900" u="none" kern="1200" dirty="0" smtClean="0"/>
                        <a:t> </a:t>
                      </a:r>
                    </a:p>
                    <a:p>
                      <a:pPr algn="ctr"/>
                      <a:r>
                        <a:rPr lang="tr-TR" sz="1900" kern="1200" dirty="0" smtClean="0"/>
                        <a:t>(0312) 700 05 00 / 144</a:t>
                      </a:r>
                      <a:endParaRPr lang="tr-TR" sz="19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tr-TR" sz="19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tr-TR" sz="19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8075" y="379270"/>
            <a:ext cx="1188132" cy="1179513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91117" y="307257"/>
            <a:ext cx="1080120" cy="1296144"/>
          </a:xfrm>
          <a:prstGeom prst="rect">
            <a:avLst/>
          </a:prstGeom>
          <a:noFill/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50EE-124C-4535-A402-9A26673A9980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39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b="1" dirty="0"/>
              <a:t>TEMEL </a:t>
            </a:r>
            <a:r>
              <a:rPr lang="tr-TR" b="1" dirty="0" smtClean="0"/>
              <a:t>İLKELER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052736"/>
            <a:ext cx="8640960" cy="554461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İlk 11 md düzenlenen şey, Türk anayasal düzenin temelini oluşturan ilkelerdir.</a:t>
            </a:r>
          </a:p>
          <a:p>
            <a:r>
              <a:rPr lang="tr-TR" dirty="0"/>
              <a:t>Anayasamızın </a:t>
            </a:r>
            <a:endParaRPr lang="tr-TR" dirty="0" smtClean="0"/>
          </a:p>
          <a:p>
            <a:pPr lvl="1"/>
            <a:r>
              <a:rPr lang="tr-TR" dirty="0" smtClean="0"/>
              <a:t>1 </a:t>
            </a:r>
            <a:r>
              <a:rPr lang="tr-TR" dirty="0"/>
              <a:t>maddesi devletin şekli</a:t>
            </a:r>
          </a:p>
          <a:p>
            <a:pPr lvl="1"/>
            <a:r>
              <a:rPr lang="tr-TR" dirty="0"/>
              <a:t>2 maddesi cumhuriyetin niteliklerini</a:t>
            </a:r>
          </a:p>
          <a:p>
            <a:pPr lvl="1"/>
            <a:r>
              <a:rPr lang="tr-TR" dirty="0"/>
              <a:t>3 maddesi devletin bütünlüğü, resmi dili, bayrağı, milli marşı ve başkenti,</a:t>
            </a:r>
          </a:p>
          <a:p>
            <a:pPr lvl="1"/>
            <a:r>
              <a:rPr lang="tr-TR" dirty="0"/>
              <a:t>4 md anayasanın değiştirilemeyecek hükümlerini,</a:t>
            </a:r>
          </a:p>
          <a:p>
            <a:pPr lvl="1"/>
            <a:r>
              <a:rPr lang="tr-TR" dirty="0"/>
              <a:t>5 md devletin temel amaç ve görevlerini</a:t>
            </a:r>
          </a:p>
          <a:p>
            <a:pPr lvl="1"/>
            <a:r>
              <a:rPr lang="tr-TR" dirty="0"/>
              <a:t>6 md egemenliği,</a:t>
            </a:r>
          </a:p>
          <a:p>
            <a:pPr lvl="1"/>
            <a:r>
              <a:rPr lang="tr-TR" dirty="0"/>
              <a:t>7 md yasama yetkisini</a:t>
            </a:r>
          </a:p>
          <a:p>
            <a:pPr lvl="1"/>
            <a:r>
              <a:rPr lang="tr-TR" dirty="0"/>
              <a:t>8 md yürütme yetkisini ve görevini</a:t>
            </a:r>
          </a:p>
          <a:p>
            <a:pPr lvl="1"/>
            <a:r>
              <a:rPr lang="tr-TR" dirty="0"/>
              <a:t>9 md yargı yetkisini</a:t>
            </a:r>
          </a:p>
          <a:p>
            <a:pPr lvl="1"/>
            <a:r>
              <a:rPr lang="tr-TR" dirty="0"/>
              <a:t>10 md kanun önünde eşitlik</a:t>
            </a:r>
          </a:p>
          <a:p>
            <a:pPr lvl="1"/>
            <a:r>
              <a:rPr lang="tr-TR" dirty="0"/>
              <a:t>11 md anayasanın bağlayıcılığı ve üstünlüğü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598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b="1" dirty="0"/>
              <a:t>TEMEL </a:t>
            </a:r>
            <a:r>
              <a:rPr lang="tr-TR" b="1" dirty="0" smtClean="0"/>
              <a:t>İLKELER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052736"/>
            <a:ext cx="8640960" cy="5544616"/>
          </a:xfrm>
        </p:spPr>
        <p:txBody>
          <a:bodyPr>
            <a:normAutofit/>
          </a:bodyPr>
          <a:lstStyle/>
          <a:p>
            <a:r>
              <a:rPr lang="tr-TR" dirty="0"/>
              <a:t>Anayasamızın genel esaslar başlıklı birinci kısmında benimsenen ilkeler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pPr lvl="1"/>
            <a:r>
              <a:rPr lang="tr-TR" dirty="0"/>
              <a:t>-Cumhuriyetçilik ilkesi (m.1)</a:t>
            </a:r>
          </a:p>
          <a:p>
            <a:pPr lvl="1"/>
            <a:r>
              <a:rPr lang="tr-TR" dirty="0"/>
              <a:t>-</a:t>
            </a:r>
            <a:r>
              <a:rPr lang="tr-TR" dirty="0" err="1"/>
              <a:t>Üniter</a:t>
            </a:r>
            <a:r>
              <a:rPr lang="tr-TR" dirty="0"/>
              <a:t> Devlet ilkesi (m.3)</a:t>
            </a:r>
          </a:p>
          <a:p>
            <a:pPr lvl="1"/>
            <a:r>
              <a:rPr lang="tr-TR" dirty="0"/>
              <a:t>-İnsan haklarına saygılı devlet ilkesi (m.2)</a:t>
            </a:r>
          </a:p>
          <a:p>
            <a:pPr lvl="1"/>
            <a:r>
              <a:rPr lang="tr-TR" dirty="0"/>
              <a:t>-Atatürk milliyetçiliğine bağlı Devlet ilkesi (m.2)</a:t>
            </a:r>
          </a:p>
          <a:p>
            <a:pPr lvl="1"/>
            <a:r>
              <a:rPr lang="tr-TR" dirty="0"/>
              <a:t>-Demokratik Devlet İlkesi (m.2)</a:t>
            </a:r>
          </a:p>
          <a:p>
            <a:pPr lvl="1"/>
            <a:r>
              <a:rPr lang="tr-TR" dirty="0"/>
              <a:t>-Laik Devlet İlkesi (m.2)</a:t>
            </a:r>
          </a:p>
          <a:p>
            <a:pPr lvl="1"/>
            <a:r>
              <a:rPr lang="tr-TR" dirty="0"/>
              <a:t>-Sosyal Devlet İlkesi (m.2)</a:t>
            </a:r>
          </a:p>
          <a:p>
            <a:pPr lvl="1"/>
            <a:r>
              <a:rPr lang="tr-TR" dirty="0"/>
              <a:t>-Hukuk Devleti İlkesi (m.2)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483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b="1" dirty="0"/>
              <a:t>TEMEL </a:t>
            </a:r>
            <a:r>
              <a:rPr lang="tr-TR" b="1" dirty="0" smtClean="0"/>
              <a:t>İLKELER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052736"/>
            <a:ext cx="8640960" cy="5544616"/>
          </a:xfrm>
        </p:spPr>
        <p:txBody>
          <a:bodyPr>
            <a:normAutofit/>
          </a:bodyPr>
          <a:lstStyle/>
          <a:p>
            <a:pPr lvl="1"/>
            <a:r>
              <a:rPr lang="tr-TR" dirty="0" smtClean="0"/>
              <a:t>-</a:t>
            </a:r>
            <a:r>
              <a:rPr lang="tr-TR" dirty="0"/>
              <a:t>Toplumun Huzurunu, Milli Dayanışma ve Adalet İlkeleri (m.2)</a:t>
            </a:r>
          </a:p>
          <a:p>
            <a:pPr lvl="1"/>
            <a:r>
              <a:rPr lang="tr-TR" dirty="0"/>
              <a:t>-Başlangıçta belirtilen ilkelere dayanma (m.2 başlangıç)</a:t>
            </a:r>
          </a:p>
          <a:p>
            <a:pPr lvl="1"/>
            <a:r>
              <a:rPr lang="tr-TR" dirty="0"/>
              <a:t>-Milli Egemenlik İlkesi (m.6-9)</a:t>
            </a:r>
          </a:p>
          <a:p>
            <a:pPr lvl="1"/>
            <a:r>
              <a:rPr lang="tr-TR" dirty="0"/>
              <a:t> -Eşitlik İlkesi (m.10)</a:t>
            </a:r>
          </a:p>
          <a:p>
            <a:pPr lvl="1"/>
            <a:r>
              <a:rPr lang="tr-TR" dirty="0"/>
              <a:t>-Anayasanın Bağlayıcılığı ve Üstünlüğü (m.11)</a:t>
            </a:r>
          </a:p>
          <a:p>
            <a:pPr lvl="1"/>
            <a:r>
              <a:rPr lang="tr-TR" dirty="0"/>
              <a:t>-Devletin resmi dili, bayrağı, milli marşı, başkenti (m.3)</a:t>
            </a:r>
          </a:p>
          <a:p>
            <a:pPr lvl="1"/>
            <a:r>
              <a:rPr lang="tr-TR" dirty="0"/>
              <a:t>-Devletin temel amaç ve görevleri (m.5)</a:t>
            </a:r>
          </a:p>
          <a:p>
            <a:pPr lvl="1"/>
            <a:r>
              <a:rPr lang="tr-TR" dirty="0"/>
              <a:t>-Değiştirilebilecek / Değiştirilemeyecek İlkeler (m.4)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673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Autofit/>
          </a:bodyPr>
          <a:lstStyle/>
          <a:p>
            <a:r>
              <a:rPr lang="tr-TR" sz="2400" b="1" dirty="0">
                <a:solidFill>
                  <a:srgbClr val="00B050"/>
                </a:solidFill>
              </a:rPr>
              <a:t>CUMHURİYETİN NİTELİKLERİ OLUŞTURAN TEMEL İLKELER: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052736"/>
            <a:ext cx="8640960" cy="5544616"/>
          </a:xfrm>
        </p:spPr>
        <p:txBody>
          <a:bodyPr>
            <a:normAutofit/>
          </a:bodyPr>
          <a:lstStyle/>
          <a:p>
            <a:r>
              <a:rPr lang="tr-TR" dirty="0" smtClean="0"/>
              <a:t>İnsan haklarına saygılı devlet ilkesi</a:t>
            </a:r>
          </a:p>
          <a:p>
            <a:r>
              <a:rPr lang="tr-TR" dirty="0" smtClean="0"/>
              <a:t>Atatürk milliyetçiliğine bağlı devlet ilkesi</a:t>
            </a:r>
          </a:p>
          <a:p>
            <a:r>
              <a:rPr lang="tr-TR" dirty="0" smtClean="0"/>
              <a:t>Demokratik devlet ilkesi</a:t>
            </a:r>
          </a:p>
          <a:p>
            <a:r>
              <a:rPr lang="tr-TR" dirty="0" smtClean="0"/>
              <a:t>Laik devlet ilkesi</a:t>
            </a:r>
          </a:p>
          <a:p>
            <a:r>
              <a:rPr lang="tr-TR" dirty="0" smtClean="0"/>
              <a:t>Sosyal devlet ilkesi</a:t>
            </a:r>
          </a:p>
          <a:p>
            <a:r>
              <a:rPr lang="tr-TR" dirty="0" smtClean="0"/>
              <a:t>Hukuk devleti ilkesi</a:t>
            </a:r>
          </a:p>
          <a:p>
            <a:r>
              <a:rPr lang="tr-TR" dirty="0" smtClean="0"/>
              <a:t>Toplumun huzuru, milli dayanışma ve adalet ilkeleri</a:t>
            </a:r>
          </a:p>
          <a:p>
            <a:r>
              <a:rPr lang="tr-TR" dirty="0" smtClean="0"/>
              <a:t>Başlangıçta belirtilen ilkelere dayanma</a:t>
            </a:r>
          </a:p>
          <a:p>
            <a:endParaRPr lang="tr-TR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228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tr-TR" sz="2800" b="1" u="sng" dirty="0">
                <a:solidFill>
                  <a:srgbClr val="00B050"/>
                </a:solidFill>
              </a:rPr>
              <a:t>IV-ATATÜRK MİLLEYETÇİLİĞİNE BAĞLI DEVLET</a:t>
            </a:r>
            <a:endParaRPr lang="tr-TR" sz="2800" b="1" u="sng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052736"/>
            <a:ext cx="8640960" cy="55446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b="1" dirty="0" smtClean="0"/>
              <a:t>Millet nedir?</a:t>
            </a:r>
          </a:p>
          <a:p>
            <a:r>
              <a:rPr lang="tr-TR" dirty="0" smtClean="0"/>
              <a:t>Objektif millet anlayışı</a:t>
            </a:r>
          </a:p>
          <a:p>
            <a:pPr lvl="1">
              <a:buNone/>
            </a:pPr>
            <a:r>
              <a:rPr lang="tr-TR" dirty="0" smtClean="0"/>
              <a:t>-ırk birliği</a:t>
            </a:r>
          </a:p>
          <a:p>
            <a:pPr lvl="1">
              <a:buNone/>
            </a:pPr>
            <a:r>
              <a:rPr lang="tr-TR" dirty="0" smtClean="0"/>
              <a:t>-dil birliği</a:t>
            </a:r>
          </a:p>
          <a:p>
            <a:pPr lvl="1">
              <a:buNone/>
            </a:pPr>
            <a:r>
              <a:rPr lang="tr-TR" dirty="0" smtClean="0"/>
              <a:t>-din birliği</a:t>
            </a:r>
          </a:p>
          <a:p>
            <a:r>
              <a:rPr lang="tr-TR" dirty="0" err="1" smtClean="0"/>
              <a:t>Subjektif</a:t>
            </a:r>
            <a:r>
              <a:rPr lang="tr-TR" dirty="0" smtClean="0"/>
              <a:t> millet anlayışı</a:t>
            </a:r>
          </a:p>
          <a:p>
            <a:pPr lvl="1">
              <a:buNone/>
            </a:pPr>
            <a:r>
              <a:rPr lang="tr-TR" dirty="0" smtClean="0"/>
              <a:t>-ortak mazi,</a:t>
            </a:r>
          </a:p>
          <a:p>
            <a:pPr lvl="1">
              <a:buNone/>
            </a:pPr>
            <a:r>
              <a:rPr lang="tr-TR" dirty="0" smtClean="0"/>
              <a:t>-Gelecekte birlikte yaşama arzusu,</a:t>
            </a:r>
          </a:p>
          <a:p>
            <a:endParaRPr lang="tr-TR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0263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tr-TR" sz="2800" b="1" dirty="0">
                <a:solidFill>
                  <a:srgbClr val="0070C0"/>
                </a:solidFill>
              </a:rPr>
              <a:t>V-Demokratik Devlet İlkesi</a:t>
            </a:r>
            <a:endParaRPr lang="tr-TR" sz="2800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052736"/>
            <a:ext cx="8640960" cy="55446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b="1" dirty="0" smtClean="0"/>
              <a:t>Demokratik devlet ne demektir?</a:t>
            </a:r>
          </a:p>
          <a:p>
            <a:r>
              <a:rPr lang="tr-TR" dirty="0" smtClean="0"/>
              <a:t>Demokrasiye uygun devlet.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Font typeface="Wingdings" pitchFamily="2" charset="2"/>
              <a:buChar char="q"/>
            </a:pPr>
            <a:r>
              <a:rPr lang="tr-TR" b="1" dirty="0" smtClean="0"/>
              <a:t>Demokrasi nedir?</a:t>
            </a:r>
          </a:p>
          <a:p>
            <a:r>
              <a:rPr lang="tr-TR" dirty="0" smtClean="0"/>
              <a:t>Normatif ve ampirik demokrasi teorisi.</a:t>
            </a:r>
          </a:p>
          <a:p>
            <a:endParaRPr lang="tr-TR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085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tr-TR" sz="3200" b="1" dirty="0">
                <a:solidFill>
                  <a:schemeClr val="accent3">
                    <a:lumMod val="50000"/>
                  </a:schemeClr>
                </a:solidFill>
              </a:rPr>
              <a:t>VI-LAİK DEVLET İLKESİ </a:t>
            </a:r>
            <a:endParaRPr lang="tr-T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052736"/>
            <a:ext cx="8640960" cy="5544616"/>
          </a:xfrm>
        </p:spPr>
        <p:txBody>
          <a:bodyPr>
            <a:normAutofit/>
          </a:bodyPr>
          <a:lstStyle/>
          <a:p>
            <a:r>
              <a:rPr lang="tr-TR" dirty="0" smtClean="0"/>
              <a:t>T.C laik bir devlettir (m.2).</a:t>
            </a:r>
          </a:p>
          <a:p>
            <a:endParaRPr lang="tr-TR" dirty="0" smtClean="0"/>
          </a:p>
          <a:p>
            <a:r>
              <a:rPr lang="tr-TR" dirty="0" smtClean="0"/>
              <a:t>Laikliğin din hürriyeti ve din-devlet işlerinin ayrılığı olarak iki cephesi vardır.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Laik devletin ilkesinin gerekleri</a:t>
            </a:r>
          </a:p>
          <a:p>
            <a:r>
              <a:rPr lang="tr-TR" dirty="0" smtClean="0"/>
              <a:t>Din hürriyeti</a:t>
            </a:r>
          </a:p>
          <a:p>
            <a:pPr lvl="1">
              <a:buNone/>
            </a:pPr>
            <a:r>
              <a:rPr lang="tr-TR" i="1" u="sng" dirty="0" smtClean="0"/>
              <a:t>1-inanç hürriyeti</a:t>
            </a:r>
          </a:p>
          <a:p>
            <a:pPr lvl="1">
              <a:buFont typeface="Wingdings" pitchFamily="2" charset="2"/>
              <a:buChar char="Ø"/>
            </a:pPr>
            <a:r>
              <a:rPr lang="tr-TR" b="1" dirty="0" smtClean="0"/>
              <a:t>Sınırsız (a.y m.24/1)</a:t>
            </a:r>
          </a:p>
          <a:p>
            <a:pPr lvl="1">
              <a:buNone/>
            </a:pPr>
            <a:r>
              <a:rPr lang="tr-TR" i="1" u="sng" dirty="0" smtClean="0"/>
              <a:t>2-İbadet hürriyeti</a:t>
            </a:r>
          </a:p>
          <a:p>
            <a:pPr lvl="1">
              <a:buFont typeface="Wingdings" pitchFamily="2" charset="2"/>
              <a:buChar char="Ø"/>
            </a:pPr>
            <a:r>
              <a:rPr lang="tr-TR" b="1" dirty="0" smtClean="0"/>
              <a:t>a.y md. 14 ile sınırlı (a.y m. 24/2)</a:t>
            </a:r>
          </a:p>
          <a:p>
            <a:endParaRPr lang="tr-TR" dirty="0" smtClean="0"/>
          </a:p>
          <a:p>
            <a:endParaRPr lang="tr-TR" b="1" dirty="0" smtClean="0"/>
          </a:p>
          <a:p>
            <a:endParaRPr lang="tr-TR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30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Geniş ekran</PresentationFormat>
  <Paragraphs>99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Wingdings</vt:lpstr>
      <vt:lpstr>Office Teması</vt:lpstr>
      <vt:lpstr>T.C. ANKARA ÜNİVERSİTESİ   AYAŞ MESLEK YÜKSEK OKULU</vt:lpstr>
      <vt:lpstr>TEMEL İLKELER</vt:lpstr>
      <vt:lpstr>TEMEL İLKELER</vt:lpstr>
      <vt:lpstr>TEMEL İLKELER</vt:lpstr>
      <vt:lpstr>CUMHURİYETİN NİTELİKLERİ OLUŞTURAN TEMEL İLKELER:</vt:lpstr>
      <vt:lpstr>IV-ATATÜRK MİLLEYETÇİLİĞİNE BAĞLI DEVLET</vt:lpstr>
      <vt:lpstr>V-Demokratik Devlet İlkesi</vt:lpstr>
      <vt:lpstr>VI-LAİK DEVLET İLKESİ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 AYAŞ MESLEK YÜKSEK OKULU</dc:title>
  <dc:creator>user</dc:creator>
  <cp:lastModifiedBy>user</cp:lastModifiedBy>
  <cp:revision>1</cp:revision>
  <dcterms:created xsi:type="dcterms:W3CDTF">2020-01-13T18:07:59Z</dcterms:created>
  <dcterms:modified xsi:type="dcterms:W3CDTF">2020-01-13T18:08:13Z</dcterms:modified>
</cp:coreProperties>
</file>