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Sonlanma Aşaması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altLang="tr-TR" sz="4000" b="1" u="sng" dirty="0"/>
              <a:t>Sonlanma Aşaması</a:t>
            </a:r>
            <a:r>
              <a:rPr lang="tr-TR" altLang="tr-TR" sz="3600" b="1" u="sng" dirty="0"/>
              <a:t/>
            </a:r>
            <a:br>
              <a:rPr lang="tr-TR" altLang="tr-TR" sz="3600" b="1" u="sng" dirty="0"/>
            </a:br>
            <a:r>
              <a:rPr lang="tr-TR" altLang="tr-TR" sz="3600" b="1" u="sng" dirty="0" smtClean="0"/>
              <a:t>Görevler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Sonlanmaya ilişkin üyelerin doğrudan ve dolaylı tepkilerinin belirlenmesi ve işaret edilmesi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Uzmanın sonlanmaya ilişkin duygularını üyelerle paylaşması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sz="2800" b="1" dirty="0"/>
              <a:t>Üyelerin sonlanmaya ilişkin duygularını diğer üyelerle paylaşmasına yardımcı olunması</a:t>
            </a:r>
          </a:p>
          <a:p>
            <a:pPr>
              <a:spcBef>
                <a:spcPct val="50000"/>
              </a:spcBef>
            </a:pPr>
            <a:endParaRPr lang="tr-TR" altLang="tr-TR" sz="3200" b="1" u="sng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tr-TR" altLang="tr-TR" sz="3200" b="1" u="sng" dirty="0"/>
              <a:t>Sonlanma Aşaması</a:t>
            </a:r>
            <a:r>
              <a:rPr lang="tr-TR" altLang="tr-TR" sz="2800" b="1" u="sng" dirty="0"/>
              <a:t/>
            </a:r>
            <a:br>
              <a:rPr lang="tr-TR" altLang="tr-TR" sz="2800" b="1" u="sng" dirty="0"/>
            </a:br>
            <a:r>
              <a:rPr lang="tr-TR" altLang="tr-TR" sz="2800" b="1" u="sng" dirty="0" smtClean="0"/>
              <a:t>Görevler</a:t>
            </a:r>
          </a:p>
          <a:p>
            <a:pPr algn="ctr">
              <a:defRPr/>
            </a:pPr>
            <a:endParaRPr lang="tr-TR" altLang="tr-TR" sz="2800" b="1" u="sng" dirty="0"/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 smtClean="0"/>
              <a:t>Üyelerin </a:t>
            </a:r>
            <a:r>
              <a:rPr lang="tr-TR" sz="2800" b="1" dirty="0"/>
              <a:t>gruba katılmaları ile ilgili kazançlarını ve meydana gelen değişmeleri belirlemelerine yardımcı olunması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/>
              <a:t>Üyelere yeni bilgi ve becerilerini günlük yaşamlarına aktarmalarına yardımcı olunması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/>
              <a:t>Üyelerin uzmana geribildirim vermeleri konusunda teşvik edilmesi ve desteklenmesi</a:t>
            </a:r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altLang="tr-TR" sz="2800" b="1" u="sng" dirty="0"/>
              <a:t>Sonlanma Aşaması</a:t>
            </a:r>
            <a:r>
              <a:rPr lang="tr-TR" altLang="tr-TR" sz="2400" b="1" u="sng" dirty="0"/>
              <a:t/>
            </a:r>
            <a:br>
              <a:rPr lang="tr-TR" altLang="tr-TR" sz="2400" b="1" u="sng" dirty="0"/>
            </a:br>
            <a:r>
              <a:rPr lang="tr-TR" altLang="tr-TR" sz="2400" b="1" u="sng" dirty="0"/>
              <a:t>Görevler</a:t>
            </a:r>
          </a:p>
          <a:p>
            <a:pPr>
              <a:lnSpc>
                <a:spcPct val="90000"/>
              </a:lnSpc>
              <a:defRPr/>
            </a:pPr>
            <a:endParaRPr lang="tr-TR" sz="2800" b="1" dirty="0"/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dirty="0" smtClean="0"/>
              <a:t>5</a:t>
            </a:r>
            <a:r>
              <a:rPr lang="tr-TR" sz="2800" b="1" dirty="0"/>
              <a:t>Üyelerin gruba katılmaları ile ilgili kazançlarını ve meydana gelen değişmeleri belirlemelerine yardımcı olunması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/>
              <a:t>Üyelere yeni bilgi ve becerilerini günlük yaşamlarına aktarmalarına yardımcı olunması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4"/>
              <a:defRPr/>
            </a:pPr>
            <a:r>
              <a:rPr lang="tr-TR" sz="2800" b="1" dirty="0"/>
              <a:t>Üyelerin uzmana geribildirim vermeleri konusunda teşvik edilmesi ve desteklenmesi</a:t>
            </a:r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altLang="tr-TR" sz="3600" b="1" u="sng" dirty="0"/>
              <a:t>Sonlanma Aşaması</a:t>
            </a:r>
            <a:r>
              <a:rPr lang="tr-TR" altLang="tr-TR" sz="3200" b="1" u="sng" dirty="0"/>
              <a:t/>
            </a:r>
            <a:br>
              <a:rPr lang="tr-TR" altLang="tr-TR" sz="3200" b="1" u="sng" dirty="0"/>
            </a:br>
            <a:r>
              <a:rPr lang="tr-TR" altLang="tr-TR" sz="3200" b="1" u="sng" dirty="0"/>
              <a:t>Görevler</a:t>
            </a:r>
          </a:p>
          <a:p>
            <a:pPr>
              <a:lnSpc>
                <a:spcPct val="90000"/>
              </a:lnSpc>
              <a:defRPr/>
            </a:pPr>
            <a:endParaRPr lang="tr-TR" sz="3600" b="1" dirty="0"/>
          </a:p>
          <a:p>
            <a:pPr marL="609600" indent="-609600">
              <a:lnSpc>
                <a:spcPct val="90000"/>
              </a:lnSpc>
              <a:buFontTx/>
              <a:buAutoNum type="alphaUcPeriod" startAt="9"/>
              <a:defRPr/>
            </a:pPr>
            <a:r>
              <a:rPr lang="tr-TR" sz="2800" b="1" dirty="0"/>
              <a:t>Bireysel ve grup gelişimi konusunda değerlendirme yapılması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9"/>
              <a:defRPr/>
            </a:pPr>
            <a:r>
              <a:rPr lang="tr-TR" sz="2800" b="1" dirty="0"/>
              <a:t>Grup deneyiminin her bir grup üyesi ve dış çevre üzerindeki etkisinin değerlendirilmesi</a:t>
            </a:r>
          </a:p>
          <a:p>
            <a:pPr>
              <a:lnSpc>
                <a:spcPct val="90000"/>
              </a:lnSpc>
              <a:defRPr/>
            </a:pP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altLang="tr-TR" sz="2400" b="1" u="sng" dirty="0"/>
              <a:t>Sonlanma Aşaması</a:t>
            </a:r>
            <a:r>
              <a:rPr lang="tr-TR" altLang="tr-TR" sz="2000" b="1" u="sng" dirty="0"/>
              <a:t/>
            </a:r>
            <a:br>
              <a:rPr lang="tr-TR" altLang="tr-TR" sz="2000" b="1" u="sng" dirty="0"/>
            </a:br>
            <a:r>
              <a:rPr lang="tr-TR" altLang="tr-TR" sz="2000" b="1" u="sng" dirty="0" smtClean="0"/>
              <a:t>Gereksinim Duyulan Bilgi</a:t>
            </a:r>
            <a:endParaRPr lang="tr-TR" altLang="tr-TR" sz="2000" b="1" u="sng" dirty="0"/>
          </a:p>
          <a:p>
            <a:pPr>
              <a:lnSpc>
                <a:spcPct val="90000"/>
              </a:lnSpc>
              <a:defRPr/>
            </a:pPr>
            <a:endParaRPr lang="tr-TR" sz="2400" b="1" dirty="0"/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b="1" dirty="0"/>
              <a:t>Sonlanma aşamasındaki grup dinamikleri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b="1" dirty="0"/>
              <a:t>Üyelerin gelişimini sağlamak ve güçlendirmek için gerekli formel ve </a:t>
            </a:r>
            <a:r>
              <a:rPr lang="tr-TR" b="1" dirty="0" err="1"/>
              <a:t>informal</a:t>
            </a:r>
            <a:r>
              <a:rPr lang="tr-TR" b="1" dirty="0"/>
              <a:t> kaynaklar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  <a:defRPr/>
            </a:pPr>
            <a:r>
              <a:rPr lang="tr-TR" b="1" dirty="0"/>
              <a:t>Üyelerin ve uzmanın geçmişte yaşadıkları kayıplar ve ayrılıkların grubun sonlanması üzerindeki etkileri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tr-TR" b="1" dirty="0"/>
          </a:p>
          <a:p>
            <a:pPr>
              <a:lnSpc>
                <a:spcPct val="90000"/>
              </a:lnSpc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5477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37</Words>
  <Application>Microsoft Office PowerPoint</Application>
  <PresentationFormat>Ekran Gösterisi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19</cp:revision>
  <dcterms:created xsi:type="dcterms:W3CDTF">2017-04-26T08:36:58Z</dcterms:created>
  <dcterms:modified xsi:type="dcterms:W3CDTF">2017-12-11T08:02:02Z</dcterms:modified>
</cp:coreProperties>
</file>