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02" y="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Kuramı II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 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Gruplarla Sosyal Hizmet Sonlanma Aşaması</a:t>
            </a:r>
            <a:endParaRPr lang="tr-TR" sz="2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tr-TR" altLang="tr-TR" sz="4000" b="1" u="sng" dirty="0"/>
              <a:t>Sonlanma Aşaması</a:t>
            </a:r>
            <a:r>
              <a:rPr lang="tr-TR" altLang="tr-TR" sz="3600" b="1" u="sng" dirty="0"/>
              <a:t/>
            </a:r>
            <a:br>
              <a:rPr lang="tr-TR" altLang="tr-TR" sz="3600" b="1" u="sng" dirty="0"/>
            </a:br>
            <a:r>
              <a:rPr lang="tr-TR" altLang="tr-TR" sz="3600" b="1" u="sng" dirty="0" smtClean="0"/>
              <a:t>Görevler</a:t>
            </a:r>
          </a:p>
          <a:p>
            <a:pPr marL="609600" indent="-609600">
              <a:lnSpc>
                <a:spcPct val="90000"/>
              </a:lnSpc>
              <a:buFontTx/>
              <a:buAutoNum type="alphaUcPeriod"/>
              <a:defRPr/>
            </a:pPr>
            <a:r>
              <a:rPr lang="tr-TR" sz="2800" b="1" dirty="0"/>
              <a:t>Sonlanmaya ilişkin üyelerin doğrudan ve dolaylı tepkilerinin belirlenmesi ve işaret edilmesi</a:t>
            </a:r>
          </a:p>
          <a:p>
            <a:pPr marL="609600" indent="-609600">
              <a:lnSpc>
                <a:spcPct val="90000"/>
              </a:lnSpc>
              <a:buFontTx/>
              <a:buAutoNum type="alphaUcPeriod"/>
              <a:defRPr/>
            </a:pPr>
            <a:r>
              <a:rPr lang="tr-TR" sz="2800" b="1" dirty="0"/>
              <a:t>Uzmanın sonlanmaya ilişkin duygularını üyelerle paylaşması</a:t>
            </a:r>
          </a:p>
          <a:p>
            <a:pPr marL="609600" indent="-609600">
              <a:lnSpc>
                <a:spcPct val="90000"/>
              </a:lnSpc>
              <a:buFontTx/>
              <a:buAutoNum type="alphaUcPeriod"/>
              <a:defRPr/>
            </a:pPr>
            <a:r>
              <a:rPr lang="tr-TR" sz="2800" b="1" dirty="0"/>
              <a:t>Üyelerin sonlanmaya ilişkin duygularını diğer üyelerle paylaşmasına yardımcı olunması</a:t>
            </a:r>
          </a:p>
          <a:p>
            <a:pPr>
              <a:spcBef>
                <a:spcPct val="50000"/>
              </a:spcBef>
            </a:pPr>
            <a:endParaRPr lang="tr-TR" altLang="tr-TR" sz="3200" b="1" u="sng" dirty="0"/>
          </a:p>
        </p:txBody>
      </p:sp>
    </p:spTree>
    <p:extLst>
      <p:ext uri="{BB962C8B-B14F-4D97-AF65-F5344CB8AC3E}">
        <p14:creationId xmlns:p14="http://schemas.microsoft.com/office/powerpoint/2010/main" val="3202980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8229600" cy="4384144"/>
          </a:xfrm>
        </p:spPr>
        <p:txBody>
          <a:bodyPr>
            <a:normAutofit lnSpcReduction="10000"/>
          </a:bodyPr>
          <a:lstStyle/>
          <a:p>
            <a:pPr algn="ctr">
              <a:defRPr/>
            </a:pPr>
            <a:r>
              <a:rPr lang="tr-TR" altLang="tr-TR" sz="3200" b="1" u="sng" dirty="0"/>
              <a:t>Sonlanma Aşaması</a:t>
            </a:r>
            <a:r>
              <a:rPr lang="tr-TR" altLang="tr-TR" sz="2800" b="1" u="sng" dirty="0"/>
              <a:t/>
            </a:r>
            <a:br>
              <a:rPr lang="tr-TR" altLang="tr-TR" sz="2800" b="1" u="sng" dirty="0"/>
            </a:br>
            <a:r>
              <a:rPr lang="tr-TR" altLang="tr-TR" sz="2800" b="1" u="sng" dirty="0" smtClean="0"/>
              <a:t>Görevler</a:t>
            </a:r>
          </a:p>
          <a:p>
            <a:pPr algn="ctr">
              <a:defRPr/>
            </a:pPr>
            <a:endParaRPr lang="tr-TR" altLang="tr-TR" sz="2800" b="1" u="sng" dirty="0"/>
          </a:p>
          <a:p>
            <a:pPr marL="609600" indent="-609600">
              <a:lnSpc>
                <a:spcPct val="90000"/>
              </a:lnSpc>
              <a:buFontTx/>
              <a:buAutoNum type="alphaUcPeriod" startAt="4"/>
              <a:defRPr/>
            </a:pPr>
            <a:r>
              <a:rPr lang="tr-TR" sz="2800" b="1" dirty="0" smtClean="0"/>
              <a:t>Üyelerin </a:t>
            </a:r>
            <a:r>
              <a:rPr lang="tr-TR" sz="2800" b="1" dirty="0"/>
              <a:t>gruba katılmaları ile ilgili kazançlarını ve meydana gelen değişmeleri belirlemelerine yardımcı olunması</a:t>
            </a:r>
          </a:p>
          <a:p>
            <a:pPr marL="609600" indent="-609600">
              <a:lnSpc>
                <a:spcPct val="90000"/>
              </a:lnSpc>
              <a:buFontTx/>
              <a:buAutoNum type="alphaUcPeriod" startAt="4"/>
              <a:defRPr/>
            </a:pPr>
            <a:r>
              <a:rPr lang="tr-TR" sz="2800" b="1" dirty="0"/>
              <a:t>Üyelere yeni bilgi ve becerilerini günlük yaşamlarına aktarmalarına yardımcı olunması</a:t>
            </a:r>
          </a:p>
          <a:p>
            <a:pPr marL="609600" indent="-609600">
              <a:lnSpc>
                <a:spcPct val="90000"/>
              </a:lnSpc>
              <a:buFontTx/>
              <a:buAutoNum type="alphaUcPeriod" startAt="4"/>
              <a:defRPr/>
            </a:pPr>
            <a:r>
              <a:rPr lang="tr-TR" sz="2800" b="1" dirty="0"/>
              <a:t>Üyelerin uzmana geribildirim vermeleri konusunda teşvik edilmesi ve desteklenmesi</a:t>
            </a:r>
          </a:p>
        </p:txBody>
      </p:sp>
    </p:spTree>
    <p:extLst>
      <p:ext uri="{BB962C8B-B14F-4D97-AF65-F5344CB8AC3E}">
        <p14:creationId xmlns:p14="http://schemas.microsoft.com/office/powerpoint/2010/main" val="1872332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81619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tr-TR" altLang="tr-TR" sz="2800" b="1" u="sng" dirty="0"/>
              <a:t>Sonlanma Aşaması</a:t>
            </a:r>
            <a:r>
              <a:rPr lang="tr-TR" altLang="tr-TR" sz="2400" b="1" u="sng" dirty="0"/>
              <a:t/>
            </a:r>
            <a:br>
              <a:rPr lang="tr-TR" altLang="tr-TR" sz="2400" b="1" u="sng" dirty="0"/>
            </a:br>
            <a:r>
              <a:rPr lang="tr-TR" altLang="tr-TR" sz="2400" b="1" u="sng" dirty="0"/>
              <a:t>Görevler</a:t>
            </a:r>
          </a:p>
          <a:p>
            <a:pPr>
              <a:lnSpc>
                <a:spcPct val="90000"/>
              </a:lnSpc>
              <a:defRPr/>
            </a:pPr>
            <a:endParaRPr lang="tr-TR" sz="2800" b="1" dirty="0"/>
          </a:p>
          <a:p>
            <a:pPr marL="609600" indent="-609600">
              <a:lnSpc>
                <a:spcPct val="90000"/>
              </a:lnSpc>
              <a:buFontTx/>
              <a:buAutoNum type="alphaUcPeriod" startAt="4"/>
              <a:defRPr/>
            </a:pPr>
            <a:r>
              <a:rPr lang="tr-TR" sz="2800" dirty="0" smtClean="0"/>
              <a:t>5</a:t>
            </a:r>
            <a:r>
              <a:rPr lang="tr-TR" sz="2800" b="1" dirty="0"/>
              <a:t>Üyelerin gruba katılmaları ile ilgili kazançlarını ve meydana gelen değişmeleri belirlemelerine yardımcı olunması</a:t>
            </a:r>
          </a:p>
          <a:p>
            <a:pPr marL="609600" indent="-609600">
              <a:lnSpc>
                <a:spcPct val="90000"/>
              </a:lnSpc>
              <a:buFontTx/>
              <a:buAutoNum type="alphaUcPeriod" startAt="4"/>
              <a:defRPr/>
            </a:pPr>
            <a:r>
              <a:rPr lang="tr-TR" sz="2800" b="1" dirty="0"/>
              <a:t>Üyelere yeni bilgi ve becerilerini günlük yaşamlarına aktarmalarına yardımcı olunması</a:t>
            </a:r>
          </a:p>
          <a:p>
            <a:pPr marL="609600" indent="-609600">
              <a:lnSpc>
                <a:spcPct val="90000"/>
              </a:lnSpc>
              <a:buFontTx/>
              <a:buAutoNum type="alphaUcPeriod" startAt="4"/>
              <a:defRPr/>
            </a:pPr>
            <a:r>
              <a:rPr lang="tr-TR" sz="2800" b="1" dirty="0"/>
              <a:t>Üyelerin uzmana geribildirim vermeleri konusunda teşvik edilmesi ve desteklenmesi</a:t>
            </a:r>
          </a:p>
        </p:txBody>
      </p:sp>
    </p:spTree>
    <p:extLst>
      <p:ext uri="{BB962C8B-B14F-4D97-AF65-F5344CB8AC3E}">
        <p14:creationId xmlns:p14="http://schemas.microsoft.com/office/powerpoint/2010/main" val="37957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23528" y="1196752"/>
            <a:ext cx="8229600" cy="493776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tr-TR" altLang="tr-TR" sz="3600" b="1" u="sng" dirty="0"/>
              <a:t>Sonlanma Aşaması</a:t>
            </a:r>
            <a:r>
              <a:rPr lang="tr-TR" altLang="tr-TR" sz="3200" b="1" u="sng" dirty="0"/>
              <a:t/>
            </a:r>
            <a:br>
              <a:rPr lang="tr-TR" altLang="tr-TR" sz="3200" b="1" u="sng" dirty="0"/>
            </a:br>
            <a:r>
              <a:rPr lang="tr-TR" altLang="tr-TR" sz="3200" b="1" u="sng" dirty="0"/>
              <a:t>Görevler</a:t>
            </a:r>
          </a:p>
          <a:p>
            <a:pPr>
              <a:lnSpc>
                <a:spcPct val="90000"/>
              </a:lnSpc>
              <a:defRPr/>
            </a:pPr>
            <a:endParaRPr lang="tr-TR" sz="3600" b="1" dirty="0"/>
          </a:p>
          <a:p>
            <a:pPr marL="609600" indent="-609600">
              <a:lnSpc>
                <a:spcPct val="90000"/>
              </a:lnSpc>
              <a:buFontTx/>
              <a:buAutoNum type="alphaUcPeriod" startAt="9"/>
              <a:defRPr/>
            </a:pPr>
            <a:r>
              <a:rPr lang="tr-TR" sz="2800" b="1" dirty="0"/>
              <a:t>Bireysel ve grup gelişimi konusunda değerlendirme yapılması</a:t>
            </a:r>
          </a:p>
          <a:p>
            <a:pPr marL="609600" indent="-609600">
              <a:lnSpc>
                <a:spcPct val="90000"/>
              </a:lnSpc>
              <a:buFontTx/>
              <a:buAutoNum type="alphaUcPeriod" startAt="9"/>
              <a:defRPr/>
            </a:pPr>
            <a:r>
              <a:rPr lang="tr-TR" sz="2800" b="1" dirty="0"/>
              <a:t>Grup deneyiminin her bir grup üyesi ve dış çevre üzerindeki etkisinin değerlendirilmesi</a:t>
            </a:r>
          </a:p>
          <a:p>
            <a:pPr>
              <a:lnSpc>
                <a:spcPct val="90000"/>
              </a:lnSpc>
              <a:defRPr/>
            </a:pPr>
            <a:endParaRPr lang="tr-TR" alt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684205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tr-TR" altLang="tr-TR" sz="2400" b="1" u="sng" dirty="0"/>
              <a:t>Sonlanma Aşaması</a:t>
            </a:r>
            <a:r>
              <a:rPr lang="tr-TR" altLang="tr-TR" sz="2000" b="1" u="sng" dirty="0"/>
              <a:t/>
            </a:r>
            <a:br>
              <a:rPr lang="tr-TR" altLang="tr-TR" sz="2000" b="1" u="sng" dirty="0"/>
            </a:br>
            <a:r>
              <a:rPr lang="tr-TR" altLang="tr-TR" sz="2000" b="1" u="sng" dirty="0" smtClean="0"/>
              <a:t>Gereksinim Duyulan Bilgi</a:t>
            </a:r>
            <a:endParaRPr lang="tr-TR" altLang="tr-TR" sz="2000" b="1" u="sng" dirty="0"/>
          </a:p>
          <a:p>
            <a:pPr>
              <a:lnSpc>
                <a:spcPct val="90000"/>
              </a:lnSpc>
              <a:defRPr/>
            </a:pPr>
            <a:endParaRPr lang="tr-TR" sz="2400" b="1" dirty="0"/>
          </a:p>
          <a:p>
            <a:pPr marL="609600" indent="-609600">
              <a:lnSpc>
                <a:spcPct val="90000"/>
              </a:lnSpc>
              <a:buFontTx/>
              <a:buAutoNum type="alphaUcPeriod"/>
              <a:defRPr/>
            </a:pPr>
            <a:r>
              <a:rPr lang="tr-TR" b="1" dirty="0"/>
              <a:t>Sonlanma aşamasındaki grup dinamikleri</a:t>
            </a:r>
          </a:p>
          <a:p>
            <a:pPr marL="609600" indent="-609600">
              <a:lnSpc>
                <a:spcPct val="90000"/>
              </a:lnSpc>
              <a:buFontTx/>
              <a:buAutoNum type="alphaUcPeriod"/>
              <a:defRPr/>
            </a:pPr>
            <a:r>
              <a:rPr lang="tr-TR" b="1" dirty="0"/>
              <a:t>Üyelerin gelişimini sağlamak ve güçlendirmek için gerekli formel ve </a:t>
            </a:r>
            <a:r>
              <a:rPr lang="tr-TR" b="1" dirty="0" err="1"/>
              <a:t>informal</a:t>
            </a:r>
            <a:r>
              <a:rPr lang="tr-TR" b="1" dirty="0"/>
              <a:t> kaynaklar</a:t>
            </a:r>
          </a:p>
          <a:p>
            <a:pPr marL="609600" indent="-609600">
              <a:lnSpc>
                <a:spcPct val="90000"/>
              </a:lnSpc>
              <a:buFontTx/>
              <a:buAutoNum type="alphaUcPeriod"/>
              <a:defRPr/>
            </a:pPr>
            <a:r>
              <a:rPr lang="tr-TR" b="1" dirty="0"/>
              <a:t>Üyelerin ve uzmanın geçmişte yaşadıkları kayıplar ve ayrılıkların grubun sonlanması üzerindeki etkileri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endParaRPr lang="tr-TR" b="1" dirty="0"/>
          </a:p>
          <a:p>
            <a:pPr>
              <a:lnSpc>
                <a:spcPct val="90000"/>
              </a:lnSpc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54773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62</TotalTime>
  <Words>37</Words>
  <Application>Microsoft Office PowerPoint</Application>
  <PresentationFormat>Ekran Gösterisi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Ezgi Arslan</cp:lastModifiedBy>
  <cp:revision>19</cp:revision>
  <dcterms:created xsi:type="dcterms:W3CDTF">2017-04-26T08:36:58Z</dcterms:created>
  <dcterms:modified xsi:type="dcterms:W3CDTF">2017-12-11T08:02:02Z</dcterms:modified>
</cp:coreProperties>
</file>