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2" r:id="rId3"/>
    <p:sldId id="263" r:id="rId4"/>
    <p:sldId id="260" r:id="rId5"/>
    <p:sldId id="264" r:id="rId6"/>
    <p:sldId id="265" r:id="rId7"/>
    <p:sldId id="266" r:id="rId8"/>
    <p:sldId id="267" r:id="rId9"/>
    <p:sldId id="268" r:id="rId10"/>
    <p:sldId id="269" r:id="rId11"/>
    <p:sldId id="261" r:id="rId12"/>
    <p:sldId id="270" r:id="rId13"/>
    <p:sldId id="271" r:id="rId14"/>
    <p:sldId id="272" r:id="rId15"/>
    <p:sldId id="273" r:id="rId16"/>
    <p:sldId id="274" r:id="rId17"/>
    <p:sldId id="275" r:id="rId18"/>
    <p:sldId id="276" r:id="rId19"/>
    <p:sldId id="277" r:id="rId20"/>
    <p:sldId id="278" r:id="rId21"/>
    <p:sldId id="279" r:id="rId22"/>
    <p:sldId id="280" r:id="rId23"/>
    <p:sldId id="259" r:id="rId24"/>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025" autoAdjust="0"/>
    <p:restoredTop sz="94660"/>
  </p:normalViewPr>
  <p:slideViewPr>
    <p:cSldViewPr snapToGrid="0">
      <p:cViewPr varScale="1">
        <p:scale>
          <a:sx n="112" d="100"/>
          <a:sy n="112" d="100"/>
        </p:scale>
        <p:origin x="354"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 y="6334316"/>
            <a:ext cx="12192000" cy="66484"/>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ctr">
              <a:lnSpc>
                <a:spcPct val="85000"/>
              </a:lnSpc>
              <a:defRPr sz="3200" b="0" spc="-50" baseline="0">
                <a:solidFill>
                  <a:srgbClr val="204788"/>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ctr">
              <a:buNone/>
              <a:defRPr sz="1800" cap="all" spc="200" baseline="0">
                <a:solidFill>
                  <a:schemeClr val="tx2"/>
                </a:solidFill>
                <a:latin typeface="Times New Roman" panose="02020603050405020304" pitchFamily="18" charset="0"/>
                <a:cs typeface="Times New Roman" panose="02020603050405020304" pitchFamily="18" charset="0"/>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lvl1pPr>
              <a:defRPr>
                <a:solidFill>
                  <a:schemeClr val="bg1"/>
                </a:solidFill>
                <a:latin typeface="Times New Roman" panose="02020603050405020304" pitchFamily="18" charset="0"/>
                <a:cs typeface="Times New Roman" panose="02020603050405020304" pitchFamily="18" charset="0"/>
              </a:defRPr>
            </a:lvl1pPr>
          </a:lstStyle>
          <a:p>
            <a:fld id="{D7A43601-0E0E-446B-BB58-5175B9F6710A}" type="datetimeFigureOut">
              <a:rPr lang="tr-TR" smtClean="0"/>
              <a:t>5.02.2020</a:t>
            </a:fld>
            <a:endParaRPr lang="tr-TR"/>
          </a:p>
        </p:txBody>
      </p:sp>
      <p:sp>
        <p:nvSpPr>
          <p:cNvPr id="5" name="Footer Placeholder 4"/>
          <p:cNvSpPr>
            <a:spLocks noGrp="1"/>
          </p:cNvSpPr>
          <p:nvPr>
            <p:ph type="ftr" sz="quarter" idx="11"/>
          </p:nvPr>
        </p:nvSpPr>
        <p:spPr/>
        <p:txBody>
          <a:bodyPr/>
          <a:lstStyle>
            <a:lvl1pPr>
              <a:defRPr>
                <a:solidFill>
                  <a:schemeClr val="bg1"/>
                </a:solidFill>
                <a:latin typeface="Times New Roman" panose="02020603050405020304" pitchFamily="18" charset="0"/>
                <a:cs typeface="Times New Roman" panose="02020603050405020304" pitchFamily="18" charset="0"/>
              </a:defRPr>
            </a:lvl1pPr>
          </a:lstStyle>
          <a:p>
            <a:endParaRPr lang="tr-TR"/>
          </a:p>
        </p:txBody>
      </p:sp>
      <p:sp>
        <p:nvSpPr>
          <p:cNvPr id="6" name="Slide Number Placeholder 5"/>
          <p:cNvSpPr>
            <a:spLocks noGrp="1"/>
          </p:cNvSpPr>
          <p:nvPr>
            <p:ph type="sldNum" sz="quarter" idx="12"/>
          </p:nvPr>
        </p:nvSpPr>
        <p:spPr/>
        <p:txBody>
          <a:bodyPr/>
          <a:lstStyle>
            <a:lvl1pPr>
              <a:defRPr>
                <a:solidFill>
                  <a:schemeClr val="bg1"/>
                </a:solidFill>
                <a:latin typeface="Times New Roman" panose="02020603050405020304" pitchFamily="18" charset="0"/>
                <a:cs typeface="Times New Roman" panose="02020603050405020304" pitchFamily="18" charset="0"/>
              </a:defRPr>
            </a:lvl1pPr>
          </a:lstStyle>
          <a:p>
            <a:fld id="{84BDF328-9F2A-403A-9E4B-DC6528867F53}" type="slidenum">
              <a:rPr lang="tr-TR" smtClean="0"/>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pic>
        <p:nvPicPr>
          <p:cNvPr id="11" name="Resim 10"/>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291391" y="826686"/>
            <a:ext cx="1527835" cy="1527835"/>
          </a:xfrm>
          <a:prstGeom prst="rect">
            <a:avLst/>
          </a:prstGeom>
        </p:spPr>
      </p:pic>
      <p:sp>
        <p:nvSpPr>
          <p:cNvPr id="12" name="Metin kutusu 11"/>
          <p:cNvSpPr txBox="1"/>
          <p:nvPr/>
        </p:nvSpPr>
        <p:spPr>
          <a:xfrm>
            <a:off x="3929604" y="1051995"/>
            <a:ext cx="5188408" cy="1077218"/>
          </a:xfrm>
          <a:prstGeom prst="rect">
            <a:avLst/>
          </a:prstGeom>
          <a:noFill/>
        </p:spPr>
        <p:txBody>
          <a:bodyPr wrap="none" rtlCol="0">
            <a:spAutoFit/>
          </a:bodyPr>
          <a:lstStyle/>
          <a:p>
            <a:pPr algn="ctr"/>
            <a:r>
              <a:rPr lang="tr-TR" sz="3200" b="0" dirty="0" smtClean="0">
                <a:solidFill>
                  <a:srgbClr val="204788"/>
                </a:solidFill>
                <a:latin typeface="Times New Roman" panose="02020603050405020304" pitchFamily="18" charset="0"/>
                <a:cs typeface="Times New Roman" panose="02020603050405020304" pitchFamily="18" charset="0"/>
              </a:rPr>
              <a:t>Ankara Üniversitesi</a:t>
            </a:r>
          </a:p>
          <a:p>
            <a:pPr algn="ctr"/>
            <a:r>
              <a:rPr lang="tr-TR" sz="3200" b="0" dirty="0" smtClean="0">
                <a:solidFill>
                  <a:srgbClr val="204788"/>
                </a:solidFill>
                <a:latin typeface="Times New Roman" panose="02020603050405020304" pitchFamily="18" charset="0"/>
                <a:cs typeface="Times New Roman" panose="02020603050405020304" pitchFamily="18" charset="0"/>
              </a:rPr>
              <a:t>Nallıhan</a:t>
            </a:r>
            <a:r>
              <a:rPr lang="tr-TR" sz="3200" b="0" baseline="0" dirty="0" smtClean="0">
                <a:solidFill>
                  <a:srgbClr val="204788"/>
                </a:solidFill>
                <a:latin typeface="Times New Roman" panose="02020603050405020304" pitchFamily="18" charset="0"/>
                <a:cs typeface="Times New Roman" panose="02020603050405020304" pitchFamily="18" charset="0"/>
              </a:rPr>
              <a:t> Meslek Yüksekokulu</a:t>
            </a:r>
            <a:endParaRPr lang="tr-TR" sz="3200" b="0" dirty="0">
              <a:solidFill>
                <a:srgbClr val="204788"/>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105430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D7A43601-0E0E-446B-BB58-5175B9F6710A}" type="datetimeFigureOut">
              <a:rPr lang="tr-TR" smtClean="0"/>
              <a:t>5.02.2020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4BDF328-9F2A-403A-9E4B-DC6528867F53}" type="slidenum">
              <a:rPr lang="tr-TR" smtClean="0"/>
              <a:t>‹#›</a:t>
            </a:fld>
            <a:endParaRPr lang="tr-TR"/>
          </a:p>
        </p:txBody>
      </p:sp>
    </p:spTree>
    <p:extLst>
      <p:ext uri="{BB962C8B-B14F-4D97-AF65-F5344CB8AC3E}">
        <p14:creationId xmlns:p14="http://schemas.microsoft.com/office/powerpoint/2010/main" val="1172257818"/>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D7A43601-0E0E-446B-BB58-5175B9F6710A}" type="datetimeFigureOut">
              <a:rPr lang="tr-TR" smtClean="0"/>
              <a:t>5.02.2020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4BDF328-9F2A-403A-9E4B-DC6528867F53}" type="slidenum">
              <a:rPr lang="tr-TR" smtClean="0"/>
              <a:t>‹#›</a:t>
            </a:fld>
            <a:endParaRPr lang="tr-TR"/>
          </a:p>
        </p:txBody>
      </p:sp>
    </p:spTree>
    <p:extLst>
      <p:ext uri="{BB962C8B-B14F-4D97-AF65-F5344CB8AC3E}">
        <p14:creationId xmlns:p14="http://schemas.microsoft.com/office/powerpoint/2010/main" val="26672196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Content Placeholder 2"/>
          <p:cNvSpPr>
            <a:spLocks noGrp="1"/>
          </p:cNvSpPr>
          <p:nvPr>
            <p:ph idx="1"/>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vl2pPr>
              <a:defRPr>
                <a:solidFill>
                  <a:schemeClr val="bg2">
                    <a:lumMod val="25000"/>
                  </a:schemeClr>
                </a:solidFill>
                <a:latin typeface="Times New Roman" panose="02020603050405020304" pitchFamily="18" charset="0"/>
                <a:cs typeface="Times New Roman" panose="02020603050405020304" pitchFamily="18" charset="0"/>
              </a:defRPr>
            </a:lvl2pPr>
            <a:lvl3pPr>
              <a:defRPr>
                <a:solidFill>
                  <a:schemeClr val="bg2">
                    <a:lumMod val="25000"/>
                  </a:schemeClr>
                </a:solidFill>
                <a:latin typeface="Times New Roman" panose="02020603050405020304" pitchFamily="18" charset="0"/>
                <a:cs typeface="Times New Roman" panose="02020603050405020304" pitchFamily="18" charset="0"/>
              </a:defRPr>
            </a:lvl3pPr>
            <a:lvl4pPr>
              <a:defRPr>
                <a:solidFill>
                  <a:schemeClr val="bg2">
                    <a:lumMod val="25000"/>
                  </a:schemeClr>
                </a:solidFill>
                <a:latin typeface="Times New Roman" panose="02020603050405020304" pitchFamily="18" charset="0"/>
                <a:cs typeface="Times New Roman" panose="02020603050405020304" pitchFamily="18" charset="0"/>
              </a:defRPr>
            </a:lvl4pPr>
            <a:lvl5pPr>
              <a:defRPr>
                <a:solidFill>
                  <a:schemeClr val="bg2">
                    <a:lumMod val="25000"/>
                  </a:schemeClr>
                </a:solidFill>
                <a:latin typeface="Times New Roman" panose="02020603050405020304" pitchFamily="18" charset="0"/>
                <a:cs typeface="Times New Roman" panose="02020603050405020304" pitchFamily="18" charset="0"/>
              </a:defRPr>
            </a:lvl5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fld id="{D7A43601-0E0E-446B-BB58-5175B9F6710A}" type="datetimeFigureOut">
              <a:rPr lang="tr-TR" smtClean="0"/>
              <a:t>5.02.2020</a:t>
            </a:fld>
            <a:endParaRPr lang="tr-TR"/>
          </a:p>
        </p:txBody>
      </p:sp>
      <p:sp>
        <p:nvSpPr>
          <p:cNvPr id="5" name="Footer Placeholder 4"/>
          <p:cNvSpPr>
            <a:spLocks noGrp="1"/>
          </p:cNvSpPr>
          <p:nvPr>
            <p:ph type="ftr" sz="quarter" idx="11"/>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endParaRPr lang="tr-TR"/>
          </a:p>
        </p:txBody>
      </p:sp>
      <p:sp>
        <p:nvSpPr>
          <p:cNvPr id="6" name="Slide Number Placeholder 5"/>
          <p:cNvSpPr>
            <a:spLocks noGrp="1"/>
          </p:cNvSpPr>
          <p:nvPr>
            <p:ph type="sldNum" sz="quarter" idx="12"/>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fld id="{84BDF328-9F2A-403A-9E4B-DC6528867F53}" type="slidenum">
              <a:rPr lang="tr-TR" smtClean="0"/>
              <a:t>‹#›</a:t>
            </a:fld>
            <a:endParaRPr lang="tr-TR"/>
          </a:p>
        </p:txBody>
      </p:sp>
    </p:spTree>
    <p:extLst>
      <p:ext uri="{BB962C8B-B14F-4D97-AF65-F5344CB8AC3E}">
        <p14:creationId xmlns:p14="http://schemas.microsoft.com/office/powerpoint/2010/main" val="29905725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3600" b="0">
                <a:solidFill>
                  <a:srgbClr val="204788"/>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1800" cap="all" spc="200" baseline="0">
                <a:solidFill>
                  <a:srgbClr val="204788"/>
                </a:solidFill>
                <a:latin typeface="Times New Roman" panose="02020603050405020304" pitchFamily="18" charset="0"/>
                <a:cs typeface="Times New Roman" panose="02020603050405020304" pitchFamily="18"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lvl1pPr>
              <a:defRPr>
                <a:latin typeface="Times New Roman" panose="02020603050405020304" pitchFamily="18" charset="0"/>
                <a:cs typeface="Times New Roman" panose="02020603050405020304" pitchFamily="18" charset="0"/>
              </a:defRPr>
            </a:lvl1pPr>
          </a:lstStyle>
          <a:p>
            <a:fld id="{D7A43601-0E0E-446B-BB58-5175B9F6710A}" type="datetimeFigureOut">
              <a:rPr lang="tr-TR" smtClean="0"/>
              <a:t>5.02.2020</a:t>
            </a:fld>
            <a:endParaRPr lang="tr-TR"/>
          </a:p>
        </p:txBody>
      </p:sp>
      <p:sp>
        <p:nvSpPr>
          <p:cNvPr id="5" name="Footer Placeholder 4"/>
          <p:cNvSpPr>
            <a:spLocks noGrp="1"/>
          </p:cNvSpPr>
          <p:nvPr>
            <p:ph type="ftr" sz="quarter" idx="11"/>
          </p:nvPr>
        </p:nvSpPr>
        <p:spPr/>
        <p:txBody>
          <a:bodyPr/>
          <a:lstStyle>
            <a:lvl1pPr>
              <a:defRPr>
                <a:latin typeface="Times New Roman" panose="02020603050405020304" pitchFamily="18" charset="0"/>
                <a:cs typeface="Times New Roman" panose="02020603050405020304" pitchFamily="18" charset="0"/>
              </a:defRPr>
            </a:lvl1pPr>
          </a:lstStyle>
          <a:p>
            <a:endParaRPr lang="tr-TR"/>
          </a:p>
        </p:txBody>
      </p:sp>
      <p:sp>
        <p:nvSpPr>
          <p:cNvPr id="6" name="Slide Number Placeholder 5"/>
          <p:cNvSpPr>
            <a:spLocks noGrp="1"/>
          </p:cNvSpPr>
          <p:nvPr>
            <p:ph type="sldNum" sz="quarter" idx="12"/>
          </p:nvPr>
        </p:nvSpPr>
        <p:spPr/>
        <p:txBody>
          <a:bodyPr/>
          <a:lstStyle>
            <a:lvl1pPr>
              <a:defRPr>
                <a:latin typeface="Times New Roman" panose="02020603050405020304" pitchFamily="18" charset="0"/>
                <a:cs typeface="Times New Roman" panose="02020603050405020304" pitchFamily="18" charset="0"/>
              </a:defRPr>
            </a:lvl1pPr>
          </a:lstStyle>
          <a:p>
            <a:fld id="{84BDF328-9F2A-403A-9E4B-DC6528867F53}" type="slidenum">
              <a:rPr lang="tr-TR" smtClean="0"/>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47043683"/>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097280" y="1845734"/>
            <a:ext cx="4937760" cy="4023359"/>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D7A43601-0E0E-446B-BB58-5175B9F6710A}" type="datetimeFigureOut">
              <a:rPr lang="tr-TR" smtClean="0"/>
              <a:t>5.02.2020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84BDF328-9F2A-403A-9E4B-DC6528867F53}" type="slidenum">
              <a:rPr lang="tr-TR" smtClean="0"/>
              <a:t>‹#›</a:t>
            </a:fld>
            <a:endParaRPr lang="tr-TR"/>
          </a:p>
        </p:txBody>
      </p:sp>
    </p:spTree>
    <p:extLst>
      <p:ext uri="{BB962C8B-B14F-4D97-AF65-F5344CB8AC3E}">
        <p14:creationId xmlns:p14="http://schemas.microsoft.com/office/powerpoint/2010/main" val="37082885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1097280" y="2582335"/>
            <a:ext cx="4937760" cy="328676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6217920" y="2582334"/>
            <a:ext cx="4937760" cy="328676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D7A43601-0E0E-446B-BB58-5175B9F6710A}" type="datetimeFigureOut">
              <a:rPr lang="tr-TR" smtClean="0"/>
              <a:t>5.02.2020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84BDF328-9F2A-403A-9E4B-DC6528867F53}" type="slidenum">
              <a:rPr lang="tr-TR" smtClean="0"/>
              <a:t>‹#›</a:t>
            </a:fld>
            <a:endParaRPr lang="tr-TR"/>
          </a:p>
        </p:txBody>
      </p:sp>
    </p:spTree>
    <p:extLst>
      <p:ext uri="{BB962C8B-B14F-4D97-AF65-F5344CB8AC3E}">
        <p14:creationId xmlns:p14="http://schemas.microsoft.com/office/powerpoint/2010/main" val="39906425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1097280" y="286604"/>
            <a:ext cx="10058400" cy="646270"/>
          </a:xfrm>
        </p:spPr>
        <p:txBody>
          <a:bodyPr>
            <a:normAutofit/>
          </a:bodyPr>
          <a:lstStyle>
            <a:lvl1pPr>
              <a:defRPr sz="3600">
                <a:solidFill>
                  <a:srgbClr val="204788"/>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lvl1pPr>
              <a:defRPr>
                <a:solidFill>
                  <a:schemeClr val="bg1"/>
                </a:solidFill>
              </a:defRPr>
            </a:lvl1pPr>
          </a:lstStyle>
          <a:p>
            <a:fld id="{D7A43601-0E0E-446B-BB58-5175B9F6710A}" type="datetimeFigureOut">
              <a:rPr lang="tr-TR" smtClean="0"/>
              <a:t>5.02.2020</a:t>
            </a:fld>
            <a:endParaRPr lang="tr-TR"/>
          </a:p>
        </p:txBody>
      </p:sp>
      <p:sp>
        <p:nvSpPr>
          <p:cNvPr id="4" name="Footer Placeholder 3"/>
          <p:cNvSpPr>
            <a:spLocks noGrp="1"/>
          </p:cNvSpPr>
          <p:nvPr>
            <p:ph type="ftr" sz="quarter" idx="11"/>
          </p:nvPr>
        </p:nvSpPr>
        <p:spPr/>
        <p:txBody>
          <a:bodyPr/>
          <a:lstStyle>
            <a:lvl1pPr>
              <a:defRPr>
                <a:solidFill>
                  <a:schemeClr val="bg1"/>
                </a:solidFill>
              </a:defRPr>
            </a:lvl1pPr>
          </a:lstStyle>
          <a:p>
            <a:endParaRPr lang="tr-TR"/>
          </a:p>
        </p:txBody>
      </p:sp>
      <p:sp>
        <p:nvSpPr>
          <p:cNvPr id="5" name="Slide Number Placeholder 4"/>
          <p:cNvSpPr>
            <a:spLocks noGrp="1"/>
          </p:cNvSpPr>
          <p:nvPr>
            <p:ph type="sldNum" sz="quarter" idx="12"/>
          </p:nvPr>
        </p:nvSpPr>
        <p:spPr/>
        <p:txBody>
          <a:bodyPr/>
          <a:lstStyle>
            <a:lvl1pPr>
              <a:defRPr>
                <a:solidFill>
                  <a:schemeClr val="bg1"/>
                </a:solidFill>
              </a:defRPr>
            </a:lvl1pPr>
          </a:lstStyle>
          <a:p>
            <a:fld id="{84BDF328-9F2A-403A-9E4B-DC6528867F53}" type="slidenum">
              <a:rPr lang="tr-TR" smtClean="0"/>
              <a:t>‹#›</a:t>
            </a:fld>
            <a:endParaRPr lang="tr-TR"/>
          </a:p>
        </p:txBody>
      </p:sp>
      <p:sp>
        <p:nvSpPr>
          <p:cNvPr id="6" name="Dikdörtgen 5"/>
          <p:cNvSpPr/>
          <p:nvPr/>
        </p:nvSpPr>
        <p:spPr>
          <a:xfrm>
            <a:off x="988291" y="1644073"/>
            <a:ext cx="10224192" cy="35098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cxnSp>
        <p:nvCxnSpPr>
          <p:cNvPr id="8" name="Düz Bağlayıcı 7"/>
          <p:cNvCxnSpPr/>
          <p:nvPr/>
        </p:nvCxnSpPr>
        <p:spPr>
          <a:xfrm>
            <a:off x="1097280" y="979054"/>
            <a:ext cx="10058400"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46654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D7A43601-0E0E-446B-BB58-5175B9F6710A}" type="datetimeFigureOut">
              <a:rPr lang="tr-TR" smtClean="0"/>
              <a:t>5.02.2020</a:t>
            </a:fld>
            <a:endParaRPr lang="tr-TR"/>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tr-TR"/>
          </a:p>
        </p:txBody>
      </p:sp>
      <p:sp>
        <p:nvSpPr>
          <p:cNvPr id="9" name="Slide Number Placeholder 8"/>
          <p:cNvSpPr>
            <a:spLocks noGrp="1"/>
          </p:cNvSpPr>
          <p:nvPr>
            <p:ph type="sldNum" sz="quarter" idx="12"/>
          </p:nvPr>
        </p:nvSpPr>
        <p:spPr/>
        <p:txBody>
          <a:bodyPr/>
          <a:lstStyle/>
          <a:p>
            <a:fld id="{84BDF328-9F2A-403A-9E4B-DC6528867F53}" type="slidenum">
              <a:rPr lang="tr-TR" smtClean="0"/>
              <a:t>‹#›</a:t>
            </a:fld>
            <a:endParaRPr lang="tr-TR"/>
          </a:p>
        </p:txBody>
      </p:sp>
    </p:spTree>
    <p:extLst>
      <p:ext uri="{BB962C8B-B14F-4D97-AF65-F5344CB8AC3E}">
        <p14:creationId xmlns:p14="http://schemas.microsoft.com/office/powerpoint/2010/main" val="22635059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Content Placeholder 2"/>
          <p:cNvSpPr>
            <a:spLocks noGrp="1"/>
          </p:cNvSpPr>
          <p:nvPr>
            <p:ph idx="1"/>
          </p:nvPr>
        </p:nvSpPr>
        <p:spPr>
          <a:xfrm>
            <a:off x="4800600" y="731520"/>
            <a:ext cx="6492240" cy="5257800"/>
          </a:xfrm>
        </p:spPr>
        <p:txBody>
          <a:bodyPr/>
          <a:lstStyle>
            <a:lvl1pPr>
              <a:defRPr>
                <a:solidFill>
                  <a:srgbClr val="204788"/>
                </a:solidFill>
                <a:latin typeface="Times New Roman" panose="02020603050405020304" pitchFamily="18" charset="0"/>
                <a:cs typeface="Times New Roman" panose="02020603050405020304" pitchFamily="18" charset="0"/>
              </a:defRPr>
            </a:lvl1pPr>
            <a:lvl2pPr>
              <a:defRPr>
                <a:solidFill>
                  <a:srgbClr val="204788"/>
                </a:solidFill>
                <a:latin typeface="Times New Roman" panose="02020603050405020304" pitchFamily="18" charset="0"/>
                <a:cs typeface="Times New Roman" panose="02020603050405020304" pitchFamily="18" charset="0"/>
              </a:defRPr>
            </a:lvl2pPr>
            <a:lvl3pPr>
              <a:defRPr>
                <a:solidFill>
                  <a:srgbClr val="204788"/>
                </a:solidFill>
                <a:latin typeface="Times New Roman" panose="02020603050405020304" pitchFamily="18" charset="0"/>
                <a:cs typeface="Times New Roman" panose="02020603050405020304" pitchFamily="18" charset="0"/>
              </a:defRPr>
            </a:lvl3pPr>
            <a:lvl4pPr>
              <a:defRPr>
                <a:solidFill>
                  <a:srgbClr val="204788"/>
                </a:solidFill>
                <a:latin typeface="Times New Roman" panose="02020603050405020304" pitchFamily="18" charset="0"/>
                <a:cs typeface="Times New Roman" panose="02020603050405020304" pitchFamily="18" charset="0"/>
              </a:defRPr>
            </a:lvl4pPr>
            <a:lvl5pPr>
              <a:defRPr>
                <a:solidFill>
                  <a:srgbClr val="204788"/>
                </a:solidFill>
                <a:latin typeface="Times New Roman" panose="02020603050405020304" pitchFamily="18" charset="0"/>
                <a:cs typeface="Times New Roman" panose="02020603050405020304" pitchFamily="18" charset="0"/>
              </a:defRPr>
            </a:lvl5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latin typeface="Times New Roman" panose="02020603050405020304" pitchFamily="18" charset="0"/>
                <a:cs typeface="Times New Roman" panose="02020603050405020304" pitchFamily="18"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a:xfrm>
            <a:off x="465512" y="6459785"/>
            <a:ext cx="2618510" cy="365125"/>
          </a:xfrm>
        </p:spPr>
        <p:txBody>
          <a:bodyPr/>
          <a:lstStyle>
            <a:lvl1pPr algn="l">
              <a:defRPr>
                <a:latin typeface="Times New Roman" panose="02020603050405020304" pitchFamily="18" charset="0"/>
                <a:cs typeface="Times New Roman" panose="02020603050405020304" pitchFamily="18" charset="0"/>
              </a:defRPr>
            </a:lvl1pPr>
          </a:lstStyle>
          <a:p>
            <a:fld id="{D7A43601-0E0E-446B-BB58-5175B9F6710A}" type="datetimeFigureOut">
              <a:rPr lang="tr-TR" smtClean="0"/>
              <a:t>5.02.2020</a:t>
            </a:fld>
            <a:endParaRPr lang="tr-TR"/>
          </a:p>
        </p:txBody>
      </p:sp>
      <p:sp>
        <p:nvSpPr>
          <p:cNvPr id="6" name="Footer Placeholder 5"/>
          <p:cNvSpPr>
            <a:spLocks noGrp="1"/>
          </p:cNvSpPr>
          <p:nvPr>
            <p:ph type="ftr" sz="quarter" idx="11"/>
          </p:nvPr>
        </p:nvSpPr>
        <p:spPr>
          <a:xfrm>
            <a:off x="4800600" y="6459785"/>
            <a:ext cx="4648200" cy="365125"/>
          </a:xfrm>
        </p:spPr>
        <p:txBody>
          <a:bodyPr/>
          <a:lstStyle>
            <a:lvl1pPr algn="l">
              <a:defRPr>
                <a:solidFill>
                  <a:srgbClr val="204788"/>
                </a:solidFill>
                <a:latin typeface="Times New Roman" panose="02020603050405020304" pitchFamily="18" charset="0"/>
                <a:cs typeface="Times New Roman" panose="02020603050405020304" pitchFamily="18" charset="0"/>
              </a:defRPr>
            </a:lvl1pPr>
          </a:lstStyle>
          <a:p>
            <a:endParaRPr lang="tr-TR"/>
          </a:p>
        </p:txBody>
      </p:sp>
      <p:sp>
        <p:nvSpPr>
          <p:cNvPr id="7" name="Slide Number Placeholder 6"/>
          <p:cNvSpPr>
            <a:spLocks noGrp="1"/>
          </p:cNvSpPr>
          <p:nvPr>
            <p:ph type="sldNum" sz="quarter" idx="12"/>
          </p:nvPr>
        </p:nvSpPr>
        <p:spPr/>
        <p:txBody>
          <a:bodyPr/>
          <a:lstStyle>
            <a:lvl1pPr>
              <a:defRPr>
                <a:solidFill>
                  <a:srgbClr val="204788"/>
                </a:solidFill>
                <a:latin typeface="Times New Roman" panose="02020603050405020304" pitchFamily="18" charset="0"/>
                <a:cs typeface="Times New Roman" panose="02020603050405020304" pitchFamily="18" charset="0"/>
              </a:defRPr>
            </a:lvl1pPr>
          </a:lstStyle>
          <a:p>
            <a:fld id="{84BDF328-9F2A-403A-9E4B-DC6528867F53}" type="slidenum">
              <a:rPr lang="tr-TR" smtClean="0"/>
              <a:t>‹#›</a:t>
            </a:fld>
            <a:endParaRPr lang="tr-TR"/>
          </a:p>
        </p:txBody>
      </p:sp>
    </p:spTree>
    <p:extLst>
      <p:ext uri="{BB962C8B-B14F-4D97-AF65-F5344CB8AC3E}">
        <p14:creationId xmlns:p14="http://schemas.microsoft.com/office/powerpoint/2010/main" val="3101894361"/>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tIns="0" bIns="0" anchor="b">
            <a:noAutofit/>
          </a:bodyPr>
          <a:lstStyle>
            <a:lvl1pPr>
              <a:defRPr sz="3600" b="0">
                <a:solidFill>
                  <a:srgbClr val="FFFFFF"/>
                </a:solidFill>
              </a:defRPr>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D7A43601-0E0E-446B-BB58-5175B9F6710A}" type="datetimeFigureOut">
              <a:rPr lang="tr-TR" smtClean="0"/>
              <a:t>5.02.2020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84BDF328-9F2A-403A-9E4B-DC6528867F53}" type="slidenum">
              <a:rPr lang="tr-TR" smtClean="0"/>
              <a:t>‹#›</a:t>
            </a:fld>
            <a:endParaRPr lang="tr-TR"/>
          </a:p>
        </p:txBody>
      </p:sp>
    </p:spTree>
    <p:extLst>
      <p:ext uri="{BB962C8B-B14F-4D97-AF65-F5344CB8AC3E}">
        <p14:creationId xmlns:p14="http://schemas.microsoft.com/office/powerpoint/2010/main" val="1609823508"/>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4"/>
            <a:ext cx="10058400" cy="627796"/>
          </a:xfrm>
          <a:prstGeom prst="rect">
            <a:avLst/>
          </a:prstGeom>
        </p:spPr>
        <p:txBody>
          <a:bodyPr vert="horz" lIns="91440" tIns="45720" rIns="91440" bIns="45720" rtlCol="0" anchor="b">
            <a:normAutofit/>
          </a:bodyPr>
          <a:lstStyle/>
          <a:p>
            <a:r>
              <a:rPr lang="tr-TR" dirty="0" smtClean="0"/>
              <a:t>Asıl başlık stili için tıklatın</a:t>
            </a:r>
            <a:endParaRPr lang="en-US" dirty="0"/>
          </a:p>
        </p:txBody>
      </p:sp>
      <p:sp>
        <p:nvSpPr>
          <p:cNvPr id="3" name="Text Placeholder 2"/>
          <p:cNvSpPr>
            <a:spLocks noGrp="1"/>
          </p:cNvSpPr>
          <p:nvPr>
            <p:ph type="body" idx="1"/>
          </p:nvPr>
        </p:nvSpPr>
        <p:spPr>
          <a:xfrm>
            <a:off x="1097280" y="1064999"/>
            <a:ext cx="10058400" cy="4804095"/>
          </a:xfrm>
          <a:prstGeom prst="rect">
            <a:avLst/>
          </a:prstGeom>
        </p:spPr>
        <p:txBody>
          <a:bodyPr vert="horz" lIns="0" tIns="45720" rIns="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204788"/>
                </a:solidFill>
                <a:latin typeface="Times New Roman" panose="02020603050405020304" pitchFamily="18" charset="0"/>
                <a:cs typeface="Times New Roman" panose="02020603050405020304" pitchFamily="18" charset="0"/>
              </a:defRPr>
            </a:lvl1pPr>
          </a:lstStyle>
          <a:p>
            <a:fld id="{D7A43601-0E0E-446B-BB58-5175B9F6710A}" type="datetimeFigureOut">
              <a:rPr lang="tr-TR" smtClean="0"/>
              <a:t>5.02.2020</a:t>
            </a:fld>
            <a:endParaRPr lang="tr-TR"/>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204788"/>
                </a:solidFill>
                <a:latin typeface="Times New Roman" panose="02020603050405020304" pitchFamily="18" charset="0"/>
                <a:cs typeface="Times New Roman" panose="02020603050405020304" pitchFamily="18" charset="0"/>
              </a:defRPr>
            </a:lvl1pPr>
          </a:lstStyle>
          <a:p>
            <a:endParaRPr lang="tr-TR"/>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204788"/>
                </a:solidFill>
                <a:latin typeface="Times New Roman" panose="02020603050405020304" pitchFamily="18" charset="0"/>
                <a:cs typeface="Times New Roman" panose="02020603050405020304" pitchFamily="18" charset="0"/>
              </a:defRPr>
            </a:lvl1pPr>
          </a:lstStyle>
          <a:p>
            <a:fld id="{84BDF328-9F2A-403A-9E4B-DC6528867F53}" type="slidenum">
              <a:rPr lang="tr-TR" smtClean="0"/>
              <a:t>‹#›</a:t>
            </a:fld>
            <a:endParaRPr lang="tr-TR"/>
          </a:p>
        </p:txBody>
      </p:sp>
      <p:cxnSp>
        <p:nvCxnSpPr>
          <p:cNvPr id="10" name="Straight Connector 9"/>
          <p:cNvCxnSpPr/>
          <p:nvPr/>
        </p:nvCxnSpPr>
        <p:spPr>
          <a:xfrm>
            <a:off x="1097280" y="989699"/>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8538825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txStyles>
    <p:titleStyle>
      <a:lvl1pPr algn="l" defTabSz="914400" rtl="0" eaLnBrk="1" latinLnBrk="0" hangingPunct="1">
        <a:lnSpc>
          <a:spcPct val="85000"/>
        </a:lnSpc>
        <a:spcBef>
          <a:spcPct val="0"/>
        </a:spcBef>
        <a:buNone/>
        <a:defRPr sz="3600" kern="1200" spc="-50" baseline="0">
          <a:solidFill>
            <a:srgbClr val="204788"/>
          </a:solidFill>
          <a:latin typeface="Times New Roman" panose="02020603050405020304" pitchFamily="18" charset="0"/>
          <a:ea typeface="+mj-ea"/>
          <a:cs typeface="Times New Roman" panose="02020603050405020304" pitchFamily="18" charset="0"/>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800" kern="1200">
          <a:solidFill>
            <a:srgbClr val="204788"/>
          </a:solidFill>
          <a:latin typeface="Times New Roman" panose="02020603050405020304" pitchFamily="18" charset="0"/>
          <a:ea typeface="+mn-ea"/>
          <a:cs typeface="Times New Roman" panose="02020603050405020304" pitchFamily="18" charset="0"/>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2800" kern="1200">
          <a:solidFill>
            <a:srgbClr val="204788"/>
          </a:solidFill>
          <a:latin typeface="Times New Roman" panose="02020603050405020304" pitchFamily="18" charset="0"/>
          <a:ea typeface="+mn-ea"/>
          <a:cs typeface="Times New Roman" panose="02020603050405020304" pitchFamily="18" charset="0"/>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2800" kern="1200">
          <a:solidFill>
            <a:srgbClr val="204788"/>
          </a:solidFill>
          <a:latin typeface="Times New Roman" panose="02020603050405020304" pitchFamily="18" charset="0"/>
          <a:ea typeface="+mn-ea"/>
          <a:cs typeface="Times New Roman" panose="02020603050405020304" pitchFamily="18" charset="0"/>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2800" kern="1200">
          <a:solidFill>
            <a:srgbClr val="204788"/>
          </a:solidFill>
          <a:latin typeface="Times New Roman" panose="02020603050405020304" pitchFamily="18" charset="0"/>
          <a:ea typeface="+mn-ea"/>
          <a:cs typeface="Times New Roman" panose="02020603050405020304" pitchFamily="18" charset="0"/>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2800" kern="1200">
          <a:solidFill>
            <a:srgbClr val="204788"/>
          </a:solidFill>
          <a:latin typeface="Times New Roman" panose="02020603050405020304" pitchFamily="18" charset="0"/>
          <a:ea typeface="+mn-ea"/>
          <a:cs typeface="Times New Roman" panose="02020603050405020304" pitchFamily="18" charset="0"/>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hyperlink" Target="https://arifemreeryilmaz.com/web-guvenligi-web-shell-temizlemek/" TargetMode="External"/><Relationship Id="rId2" Type="http://schemas.openxmlformats.org/officeDocument/2006/relationships/hyperlink" Target="https://social.technet.microsoft.com/wiki/contents/articles/53135.windows-server-2019-guvenligi-icin-oneriler-tr-tr.aspx" TargetMode="External"/><Relationship Id="rId1" Type="http://schemas.openxmlformats.org/officeDocument/2006/relationships/slideLayout" Target="../slideLayouts/slideLayout2.xml"/><Relationship Id="rId6" Type="http://schemas.openxmlformats.org/officeDocument/2006/relationships/hyperlink" Target="https://medium.com/ltunes/servis-zafiyetleri-ve-riskler-1-ftp-b9c780fa2893" TargetMode="External"/><Relationship Id="rId5" Type="http://schemas.openxmlformats.org/officeDocument/2006/relationships/hyperlink" Target="https://mertcangokgoz.com/linux-sunucu-guvenligi-kontrol-listesi/" TargetMode="External"/><Relationship Id="rId4" Type="http://schemas.openxmlformats.org/officeDocument/2006/relationships/hyperlink" Target="https://mertcangokgoz.com/windows-sunucu-guvenligi-kontrol-listesi/"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a:t>WEB </a:t>
            </a:r>
            <a:r>
              <a:rPr lang="tr-TR" dirty="0" smtClean="0"/>
              <a:t>SİTESİ GÜVENLİK AYARLARI</a:t>
            </a:r>
            <a:endParaRPr lang="tr-TR" dirty="0"/>
          </a:p>
        </p:txBody>
      </p:sp>
      <p:sp>
        <p:nvSpPr>
          <p:cNvPr id="3" name="Alt Başlık 2"/>
          <p:cNvSpPr>
            <a:spLocks noGrp="1"/>
          </p:cNvSpPr>
          <p:nvPr>
            <p:ph type="subTitle" idx="1"/>
          </p:nvPr>
        </p:nvSpPr>
        <p:spPr/>
        <p:txBody>
          <a:bodyPr/>
          <a:lstStyle/>
          <a:p>
            <a:r>
              <a:rPr lang="tr-TR" dirty="0" smtClean="0"/>
              <a:t>Nbp220 web projesi yönetimi</a:t>
            </a:r>
            <a:endParaRPr lang="tr-TR" dirty="0"/>
          </a:p>
        </p:txBody>
      </p:sp>
    </p:spTree>
    <p:extLst>
      <p:ext uri="{BB962C8B-B14F-4D97-AF65-F5344CB8AC3E}">
        <p14:creationId xmlns:p14="http://schemas.microsoft.com/office/powerpoint/2010/main" val="34994084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dirty="0"/>
              <a:t>Windows Sunucu Güvenlik Önerileri</a:t>
            </a:r>
          </a:p>
        </p:txBody>
      </p:sp>
      <p:sp>
        <p:nvSpPr>
          <p:cNvPr id="3" name="İçerik Yer Tutucusu 2"/>
          <p:cNvSpPr>
            <a:spLocks noGrp="1"/>
          </p:cNvSpPr>
          <p:nvPr>
            <p:ph idx="1"/>
          </p:nvPr>
        </p:nvSpPr>
        <p:spPr>
          <a:xfrm>
            <a:off x="1097280" y="1064999"/>
            <a:ext cx="10482010" cy="5317140"/>
          </a:xfrm>
        </p:spPr>
        <p:txBody>
          <a:bodyPr>
            <a:normAutofit fontScale="92500"/>
          </a:bodyPr>
          <a:lstStyle/>
          <a:p>
            <a:pPr marL="514350" indent="-514350">
              <a:buFont typeface="+mj-lt"/>
              <a:buAutoNum type="arabicPeriod" startAt="43"/>
            </a:pPr>
            <a:r>
              <a:rPr lang="tr-TR" b="1" dirty="0" err="1"/>
              <a:t>Ncacn_ip_tcp</a:t>
            </a:r>
            <a:r>
              <a:rPr lang="tr-TR" b="1" dirty="0"/>
              <a:t> </a:t>
            </a:r>
            <a:r>
              <a:rPr lang="tr-TR" dirty="0"/>
              <a:t>kaldırın</a:t>
            </a:r>
          </a:p>
          <a:p>
            <a:pPr marL="514350" indent="-514350">
              <a:buFont typeface="+mj-lt"/>
              <a:buAutoNum type="arabicPeriod" startAt="43"/>
            </a:pPr>
            <a:r>
              <a:rPr lang="tr-TR" dirty="0"/>
              <a:t>TCP / IP üzerinden </a:t>
            </a:r>
            <a:r>
              <a:rPr lang="tr-TR" b="1" dirty="0" err="1"/>
              <a:t>NetBIOS’u</a:t>
            </a:r>
            <a:r>
              <a:rPr lang="tr-TR" dirty="0"/>
              <a:t> devre dışı bırak</a:t>
            </a:r>
          </a:p>
          <a:p>
            <a:pPr marL="514350" indent="-514350">
              <a:buFont typeface="+mj-lt"/>
              <a:buAutoNum type="arabicPeriod" startAt="43"/>
            </a:pPr>
            <a:r>
              <a:rPr lang="tr-TR" dirty="0"/>
              <a:t>Herhangi bir paylaşımın anonim olarak erişilmesine izin vermeyin</a:t>
            </a:r>
          </a:p>
          <a:p>
            <a:pPr marL="514350" indent="-514350">
              <a:buFont typeface="+mj-lt"/>
              <a:buAutoNum type="arabicPeriod" startAt="43"/>
            </a:pPr>
            <a:r>
              <a:rPr lang="tr-TR" dirty="0"/>
              <a:t>Yerel Sistemin NTLM için bilgisayar kimliğini kullanmasına izin ver</a:t>
            </a:r>
          </a:p>
          <a:p>
            <a:pPr marL="514350" indent="-514350">
              <a:buFont typeface="+mj-lt"/>
              <a:buAutoNum type="arabicPeriod" startAt="43"/>
            </a:pPr>
            <a:r>
              <a:rPr lang="tr-TR" dirty="0"/>
              <a:t>LAN Manager kimlik doğrulama seviyesini sadece NTLMv2’ye izin vermek ve LM ile </a:t>
            </a:r>
            <a:r>
              <a:rPr lang="tr-TR" dirty="0" err="1"/>
              <a:t>NTLM’yi</a:t>
            </a:r>
            <a:r>
              <a:rPr lang="tr-TR" dirty="0"/>
              <a:t> reddetmek için ayarlayın</a:t>
            </a:r>
          </a:p>
          <a:p>
            <a:pPr marL="514350" indent="-514350">
              <a:buFont typeface="+mj-lt"/>
              <a:buAutoNum type="arabicPeriod" startAt="43"/>
            </a:pPr>
            <a:r>
              <a:rPr lang="tr-TR" b="1" dirty="0"/>
              <a:t>NTFS </a:t>
            </a:r>
            <a:r>
              <a:rPr lang="tr-TR" dirty="0"/>
              <a:t>veya </a:t>
            </a:r>
            <a:r>
              <a:rPr lang="tr-TR" dirty="0" err="1"/>
              <a:t>BitLocker</a:t>
            </a:r>
            <a:r>
              <a:rPr lang="tr-TR" dirty="0"/>
              <a:t> ile yerleşik dosya şifrelemesini etkinleştirin</a:t>
            </a:r>
          </a:p>
          <a:p>
            <a:pPr marL="514350" indent="-514350">
              <a:buFont typeface="+mj-lt"/>
              <a:buAutoNum type="arabicPeriod" startAt="43"/>
            </a:pPr>
            <a:r>
              <a:rPr lang="tr-TR" dirty="0"/>
              <a:t>Windows Server 2016/2012/2008/2003 lisans </a:t>
            </a:r>
            <a:r>
              <a:rPr lang="tr-TR" dirty="0" smtClean="0"/>
              <a:t>anahtarlarınızı </a:t>
            </a:r>
            <a:r>
              <a:rPr lang="tr-TR" dirty="0"/>
              <a:t>mutlaka girin</a:t>
            </a:r>
          </a:p>
          <a:p>
            <a:pPr marL="514350" indent="-514350">
              <a:buFont typeface="+mj-lt"/>
              <a:buAutoNum type="arabicPeriod" startAt="43"/>
            </a:pPr>
            <a:r>
              <a:rPr lang="tr-TR" dirty="0"/>
              <a:t>Gereksiz tüm yürütülebilir dosyaları ve kayıt defteri aracılığı ile kaldırın</a:t>
            </a:r>
          </a:p>
          <a:p>
            <a:pPr marL="514350" indent="-514350">
              <a:buFont typeface="+mj-lt"/>
              <a:buAutoNum type="arabicPeriod" startAt="43"/>
            </a:pPr>
            <a:r>
              <a:rPr lang="tr-TR" dirty="0"/>
              <a:t>Fiziksel sunucu güvenliğinizi mutlaka tamamlayın</a:t>
            </a:r>
          </a:p>
          <a:p>
            <a:pPr marL="514350" indent="-514350">
              <a:buFont typeface="+mj-lt"/>
              <a:buAutoNum type="arabicPeriod" startAt="43"/>
            </a:pPr>
            <a:endParaRPr lang="tr-TR" dirty="0"/>
          </a:p>
        </p:txBody>
      </p:sp>
    </p:spTree>
    <p:extLst>
      <p:ext uri="{BB962C8B-B14F-4D97-AF65-F5344CB8AC3E}">
        <p14:creationId xmlns:p14="http://schemas.microsoft.com/office/powerpoint/2010/main" val="35442755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Linux Sunucu Güvenlik Önerileri</a:t>
            </a:r>
            <a:endParaRPr lang="tr-TR" dirty="0"/>
          </a:p>
        </p:txBody>
      </p:sp>
      <p:sp>
        <p:nvSpPr>
          <p:cNvPr id="3" name="İçerik Yer Tutucusu 2"/>
          <p:cNvSpPr>
            <a:spLocks noGrp="1"/>
          </p:cNvSpPr>
          <p:nvPr>
            <p:ph idx="1"/>
          </p:nvPr>
        </p:nvSpPr>
        <p:spPr>
          <a:xfrm>
            <a:off x="1097280" y="1064999"/>
            <a:ext cx="10058400" cy="5251825"/>
          </a:xfrm>
        </p:spPr>
        <p:txBody>
          <a:bodyPr>
            <a:normAutofit fontScale="92500" lnSpcReduction="10000"/>
          </a:bodyPr>
          <a:lstStyle/>
          <a:p>
            <a:pPr marL="514350" indent="-514350">
              <a:buFont typeface="+mj-lt"/>
              <a:buAutoNum type="arabicPeriod"/>
            </a:pPr>
            <a:r>
              <a:rPr lang="tr-TR" dirty="0"/>
              <a:t>Mümkün olan en güncel sürüm işletim sistemi kullanın</a:t>
            </a:r>
          </a:p>
          <a:p>
            <a:pPr marL="514350" indent="-514350">
              <a:buFont typeface="+mj-lt"/>
              <a:buAutoNum type="arabicPeriod"/>
            </a:pPr>
            <a:r>
              <a:rPr lang="tr-TR" dirty="0"/>
              <a:t>Minimal bir temel kurulum kullanmayı tercih edin</a:t>
            </a:r>
          </a:p>
          <a:p>
            <a:pPr marL="514350" indent="-514350">
              <a:buFont typeface="+mj-lt"/>
              <a:buAutoNum type="arabicPeriod"/>
            </a:pPr>
            <a:r>
              <a:rPr lang="tr-TR" b="1" dirty="0"/>
              <a:t>/</a:t>
            </a:r>
            <a:r>
              <a:rPr lang="tr-TR" b="1" dirty="0" err="1"/>
              <a:t>home</a:t>
            </a:r>
            <a:r>
              <a:rPr lang="tr-TR" b="1" dirty="0"/>
              <a:t> /</a:t>
            </a:r>
            <a:r>
              <a:rPr lang="tr-TR" b="1" dirty="0" err="1"/>
              <a:t>tmp</a:t>
            </a:r>
            <a:r>
              <a:rPr lang="tr-TR" b="1" dirty="0"/>
              <a:t> /var /</a:t>
            </a:r>
            <a:r>
              <a:rPr lang="tr-TR" b="1" dirty="0" err="1"/>
              <a:t>root</a:t>
            </a:r>
            <a:r>
              <a:rPr lang="tr-TR" b="1" dirty="0"/>
              <a:t> /</a:t>
            </a:r>
            <a:r>
              <a:rPr lang="tr-TR" b="1" dirty="0" err="1"/>
              <a:t>opt</a:t>
            </a:r>
            <a:r>
              <a:rPr lang="tr-TR" b="1" dirty="0"/>
              <a:t> /</a:t>
            </a:r>
            <a:r>
              <a:rPr lang="tr-TR" b="1" dirty="0" err="1"/>
              <a:t>usr</a:t>
            </a:r>
            <a:r>
              <a:rPr lang="tr-TR" b="1" dirty="0"/>
              <a:t> /</a:t>
            </a:r>
            <a:r>
              <a:rPr lang="tr-TR" b="1" dirty="0" err="1"/>
              <a:t>boot</a:t>
            </a:r>
            <a:r>
              <a:rPr lang="tr-TR" dirty="0"/>
              <a:t> için ayrılmış dosya sistemleri oluşturun</a:t>
            </a:r>
          </a:p>
          <a:p>
            <a:pPr marL="514350" indent="-514350">
              <a:buFont typeface="+mj-lt"/>
              <a:buAutoNum type="arabicPeriod"/>
            </a:pPr>
            <a:r>
              <a:rPr lang="tr-TR" dirty="0"/>
              <a:t>Mümkünse disk şifrelemesi kullanın</a:t>
            </a:r>
          </a:p>
          <a:p>
            <a:pPr marL="514350" indent="-514350">
              <a:buFont typeface="+mj-lt"/>
              <a:buAutoNum type="arabicPeriod"/>
            </a:pPr>
            <a:r>
              <a:rPr lang="tr-TR" b="1" dirty="0"/>
              <a:t>BIOS </a:t>
            </a:r>
            <a:r>
              <a:rPr lang="tr-TR" dirty="0"/>
              <a:t>üzerinde parola korumalarını aktif edin</a:t>
            </a:r>
          </a:p>
          <a:p>
            <a:pPr marL="514350" indent="-514350">
              <a:buFont typeface="+mj-lt"/>
              <a:buAutoNum type="arabicPeriod"/>
            </a:pPr>
            <a:r>
              <a:rPr lang="tr-TR" dirty="0" err="1"/>
              <a:t>Boot</a:t>
            </a:r>
            <a:r>
              <a:rPr lang="tr-TR" dirty="0"/>
              <a:t> dizinini </a:t>
            </a:r>
            <a:r>
              <a:rPr lang="tr-TR" dirty="0" err="1"/>
              <a:t>kitleyin</a:t>
            </a:r>
            <a:endParaRPr lang="tr-TR" dirty="0"/>
          </a:p>
          <a:p>
            <a:pPr marL="514350" indent="-514350">
              <a:buFont typeface="+mj-lt"/>
              <a:buAutoNum type="arabicPeriod"/>
            </a:pPr>
            <a:r>
              <a:rPr lang="tr-TR" b="1" dirty="0"/>
              <a:t>GRUB </a:t>
            </a:r>
            <a:r>
              <a:rPr lang="tr-TR" dirty="0" err="1"/>
              <a:t>bootloader</a:t>
            </a:r>
            <a:r>
              <a:rPr lang="tr-TR" dirty="0"/>
              <a:t> üzerinde şifreleme uygulayın</a:t>
            </a:r>
          </a:p>
          <a:p>
            <a:pPr marL="514350" indent="-514350">
              <a:buFont typeface="+mj-lt"/>
              <a:buAutoNum type="arabicPeriod"/>
            </a:pPr>
            <a:r>
              <a:rPr lang="tr-TR" dirty="0"/>
              <a:t>Sunucu üzerinde USB kullanımını devre dışı bırakın</a:t>
            </a:r>
          </a:p>
          <a:p>
            <a:pPr marL="514350" indent="-514350">
              <a:buFont typeface="+mj-lt"/>
              <a:buAutoNum type="arabicPeriod"/>
            </a:pPr>
            <a:r>
              <a:rPr lang="tr-TR" dirty="0"/>
              <a:t>Genele açık dizinler için </a:t>
            </a:r>
            <a:r>
              <a:rPr lang="tr-TR" dirty="0" err="1"/>
              <a:t>sticky</a:t>
            </a:r>
            <a:r>
              <a:rPr lang="tr-TR" dirty="0"/>
              <a:t> bit kullanın</a:t>
            </a:r>
          </a:p>
          <a:p>
            <a:pPr marL="514350" indent="-514350">
              <a:buFont typeface="+mj-lt"/>
              <a:buAutoNum type="arabicPeriod"/>
            </a:pPr>
            <a:r>
              <a:rPr lang="tr-TR" dirty="0" err="1"/>
              <a:t>Dump</a:t>
            </a:r>
            <a:r>
              <a:rPr lang="tr-TR" dirty="0"/>
              <a:t> alınabilmesinin önüne </a:t>
            </a:r>
            <a:r>
              <a:rPr lang="tr-TR" dirty="0" smtClean="0"/>
              <a:t>geçin</a:t>
            </a:r>
            <a:endParaRPr lang="tr-TR" dirty="0"/>
          </a:p>
        </p:txBody>
      </p:sp>
    </p:spTree>
    <p:extLst>
      <p:ext uri="{BB962C8B-B14F-4D97-AF65-F5344CB8AC3E}">
        <p14:creationId xmlns:p14="http://schemas.microsoft.com/office/powerpoint/2010/main" val="529807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Linux Sunucu Güvenlik Önerileri</a:t>
            </a:r>
          </a:p>
        </p:txBody>
      </p:sp>
      <p:sp>
        <p:nvSpPr>
          <p:cNvPr id="3" name="İçerik Yer Tutucusu 2"/>
          <p:cNvSpPr>
            <a:spLocks noGrp="1"/>
          </p:cNvSpPr>
          <p:nvPr>
            <p:ph idx="1"/>
          </p:nvPr>
        </p:nvSpPr>
        <p:spPr>
          <a:xfrm>
            <a:off x="858416" y="1064999"/>
            <a:ext cx="10297264" cy="5251825"/>
          </a:xfrm>
        </p:spPr>
        <p:txBody>
          <a:bodyPr>
            <a:noAutofit/>
          </a:bodyPr>
          <a:lstStyle/>
          <a:p>
            <a:pPr marL="514350" indent="-514350">
              <a:buFont typeface="+mj-lt"/>
              <a:buAutoNum type="arabicPeriod" startAt="11"/>
            </a:pPr>
            <a:r>
              <a:rPr lang="tr-TR" sz="2600" dirty="0"/>
              <a:t>Şifrelenmemiş kimlik doğrulama kullanan uygulamalardan kurtulun (FTP, telnet </a:t>
            </a:r>
            <a:r>
              <a:rPr lang="tr-TR" sz="2600" dirty="0" err="1"/>
              <a:t>vb</a:t>
            </a:r>
            <a:r>
              <a:rPr lang="tr-TR" sz="2600" dirty="0"/>
              <a:t>)</a:t>
            </a:r>
          </a:p>
          <a:p>
            <a:pPr marL="514350" indent="-514350">
              <a:buFont typeface="+mj-lt"/>
              <a:buAutoNum type="arabicPeriod" startAt="11"/>
            </a:pPr>
            <a:r>
              <a:rPr lang="tr-TR" sz="2600" dirty="0"/>
              <a:t>Kullanılmayacak servisleri devre dışı bırakın</a:t>
            </a:r>
            <a:r>
              <a:rPr lang="tr-TR" sz="2600" b="1" dirty="0"/>
              <a:t>(DNS, LDAP, DHCP, NFS </a:t>
            </a:r>
            <a:r>
              <a:rPr lang="tr-TR" sz="2600" b="1" dirty="0" err="1"/>
              <a:t>vb</a:t>
            </a:r>
            <a:r>
              <a:rPr lang="tr-TR" sz="2600" b="1" dirty="0"/>
              <a:t>)</a:t>
            </a:r>
            <a:endParaRPr lang="tr-TR" sz="2600" dirty="0"/>
          </a:p>
          <a:p>
            <a:pPr marL="514350" indent="-514350">
              <a:buFont typeface="+mj-lt"/>
              <a:buAutoNum type="arabicPeriod" startAt="11"/>
            </a:pPr>
            <a:r>
              <a:rPr lang="tr-TR" sz="2600" dirty="0" err="1"/>
              <a:t>Loglar</a:t>
            </a:r>
            <a:r>
              <a:rPr lang="tr-TR" sz="2600" dirty="0"/>
              <a:t> için </a:t>
            </a:r>
            <a:r>
              <a:rPr lang="tr-TR" sz="2600" b="1" dirty="0" err="1"/>
              <a:t>rsyslog</a:t>
            </a:r>
            <a:r>
              <a:rPr lang="tr-TR" sz="2600" b="1" dirty="0"/>
              <a:t> </a:t>
            </a:r>
            <a:r>
              <a:rPr lang="tr-TR" sz="2600" dirty="0"/>
              <a:t>kullanımına özen gösterin, bir kopyasını uzak sunucuda saklayın</a:t>
            </a:r>
          </a:p>
          <a:p>
            <a:pPr marL="514350" indent="-514350">
              <a:buFont typeface="+mj-lt"/>
              <a:buAutoNum type="arabicPeriod" startAt="11"/>
            </a:pPr>
            <a:r>
              <a:rPr lang="tr-TR" sz="2600" dirty="0"/>
              <a:t>NTP kullanımına özen gösterin</a:t>
            </a:r>
          </a:p>
          <a:p>
            <a:pPr marL="514350" indent="-514350">
              <a:buFont typeface="+mj-lt"/>
              <a:buAutoNum type="arabicPeriod" startAt="11"/>
            </a:pPr>
            <a:r>
              <a:rPr lang="tr-TR" sz="2600" dirty="0" err="1"/>
              <a:t>Cron</a:t>
            </a:r>
            <a:r>
              <a:rPr lang="tr-TR" sz="2600" dirty="0"/>
              <a:t> ve servislerine kısıtlama getirin, kullanılmıyorsa kapatın</a:t>
            </a:r>
          </a:p>
          <a:p>
            <a:pPr marL="514350" indent="-514350">
              <a:buFont typeface="+mj-lt"/>
              <a:buAutoNum type="arabicPeriod" startAt="11"/>
            </a:pPr>
            <a:r>
              <a:rPr lang="tr-TR" sz="2600" dirty="0"/>
              <a:t>Servisler için </a:t>
            </a:r>
            <a:r>
              <a:rPr lang="tr-TR" sz="2600" dirty="0" err="1"/>
              <a:t>root</a:t>
            </a:r>
            <a:r>
              <a:rPr lang="tr-TR" sz="2600" dirty="0"/>
              <a:t> kullanıcısını kullanmayı bırakın mümkünse her bir servise ayrı ayrı kullanıcı oluşturun</a:t>
            </a:r>
          </a:p>
          <a:p>
            <a:pPr marL="514350" indent="-514350">
              <a:buFont typeface="+mj-lt"/>
              <a:buAutoNum type="arabicPeriod" startAt="11"/>
            </a:pPr>
            <a:r>
              <a:rPr lang="tr-TR" sz="2600" dirty="0"/>
              <a:t>Güçlü parola kullanımına özen </a:t>
            </a:r>
            <a:r>
              <a:rPr lang="tr-TR" sz="2600" dirty="0" smtClean="0"/>
              <a:t>gösterin</a:t>
            </a:r>
            <a:endParaRPr lang="tr-TR" sz="2600" dirty="0"/>
          </a:p>
        </p:txBody>
      </p:sp>
    </p:spTree>
    <p:extLst>
      <p:ext uri="{BB962C8B-B14F-4D97-AF65-F5344CB8AC3E}">
        <p14:creationId xmlns:p14="http://schemas.microsoft.com/office/powerpoint/2010/main" val="9045237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Linux Sunucu Güvenlik Önerileri</a:t>
            </a:r>
          </a:p>
        </p:txBody>
      </p:sp>
      <p:sp>
        <p:nvSpPr>
          <p:cNvPr id="3" name="İçerik Yer Tutucusu 2"/>
          <p:cNvSpPr>
            <a:spLocks noGrp="1"/>
          </p:cNvSpPr>
          <p:nvPr>
            <p:ph idx="1"/>
          </p:nvPr>
        </p:nvSpPr>
        <p:spPr>
          <a:xfrm>
            <a:off x="1097280" y="1064999"/>
            <a:ext cx="10724606" cy="5251825"/>
          </a:xfrm>
        </p:spPr>
        <p:txBody>
          <a:bodyPr>
            <a:normAutofit fontScale="92500" lnSpcReduction="20000"/>
          </a:bodyPr>
          <a:lstStyle/>
          <a:p>
            <a:pPr marL="514350" indent="-514350">
              <a:buFont typeface="+mj-lt"/>
              <a:buAutoNum type="arabicPeriod" startAt="18"/>
            </a:pPr>
            <a:r>
              <a:rPr lang="tr-TR" b="1" dirty="0" err="1"/>
              <a:t>root</a:t>
            </a:r>
            <a:r>
              <a:rPr lang="tr-TR" b="1" dirty="0"/>
              <a:t> </a:t>
            </a:r>
            <a:r>
              <a:rPr lang="tr-TR" dirty="0"/>
              <a:t>kullanıcı izinlerini kısıtlamak için </a:t>
            </a:r>
            <a:r>
              <a:rPr lang="tr-TR" dirty="0" err="1"/>
              <a:t>sudo</a:t>
            </a:r>
            <a:r>
              <a:rPr lang="tr-TR" dirty="0"/>
              <a:t> işlevselliğini kullanın(eğer sistemi birden fazla operatör kontrol ediyor ise)</a:t>
            </a:r>
          </a:p>
          <a:p>
            <a:pPr marL="514350" indent="-514350">
              <a:buFont typeface="+mj-lt"/>
              <a:buAutoNum type="arabicPeriod" startAt="18"/>
            </a:pPr>
            <a:r>
              <a:rPr lang="tr-TR" dirty="0"/>
              <a:t>Network bağlantılarını optimize edin</a:t>
            </a:r>
          </a:p>
          <a:p>
            <a:pPr marL="514350" indent="-514350">
              <a:buFont typeface="+mj-lt"/>
              <a:buAutoNum type="arabicPeriod" startAt="18"/>
            </a:pPr>
            <a:r>
              <a:rPr lang="tr-TR" dirty="0"/>
              <a:t>IP yönlendirmelerini kalıcı olarak </a:t>
            </a:r>
            <a:r>
              <a:rPr lang="tr-TR" dirty="0" err="1"/>
              <a:t>kernel</a:t>
            </a:r>
            <a:r>
              <a:rPr lang="tr-TR" dirty="0"/>
              <a:t> üzerinden </a:t>
            </a:r>
            <a:r>
              <a:rPr lang="tr-TR" dirty="0" smtClean="0"/>
              <a:t>kapatın</a:t>
            </a:r>
          </a:p>
          <a:p>
            <a:pPr marL="514350" indent="-514350">
              <a:buFont typeface="+mj-lt"/>
              <a:buAutoNum type="arabicPeriod" startAt="18"/>
            </a:pPr>
            <a:r>
              <a:rPr lang="tr-TR" dirty="0"/>
              <a:t>SSH servislerinde mutlaka güncel sürümü ve güncel protokolleri kullanın</a:t>
            </a:r>
          </a:p>
          <a:p>
            <a:pPr marL="514350" indent="-514350">
              <a:buFont typeface="+mj-lt"/>
              <a:buAutoNum type="arabicPeriod" startAt="18"/>
            </a:pPr>
            <a:r>
              <a:rPr lang="tr-TR" dirty="0"/>
              <a:t>SSH servislerinde parolalı girişleri kapatın, mümkünse </a:t>
            </a:r>
            <a:r>
              <a:rPr lang="tr-TR" dirty="0" err="1"/>
              <a:t>ssh</a:t>
            </a:r>
            <a:r>
              <a:rPr lang="tr-TR" dirty="0"/>
              <a:t> </a:t>
            </a:r>
            <a:r>
              <a:rPr lang="tr-TR" dirty="0" err="1"/>
              <a:t>key</a:t>
            </a:r>
            <a:r>
              <a:rPr lang="tr-TR" dirty="0"/>
              <a:t> aracılığı ile girişe zorlayın</a:t>
            </a:r>
          </a:p>
          <a:p>
            <a:pPr marL="514350" indent="-514350">
              <a:buFont typeface="+mj-lt"/>
              <a:buAutoNum type="arabicPeriod" startAt="18"/>
            </a:pPr>
            <a:r>
              <a:rPr lang="tr-TR" dirty="0"/>
              <a:t>SSH üzerinde asla </a:t>
            </a:r>
            <a:r>
              <a:rPr lang="tr-TR" dirty="0" err="1"/>
              <a:t>root</a:t>
            </a:r>
            <a:r>
              <a:rPr lang="tr-TR" dirty="0"/>
              <a:t> kullanıcısı kullanımına izin vermeyin. Yetkilendirilmiş normal kullanıcılar kullanın</a:t>
            </a:r>
          </a:p>
          <a:p>
            <a:pPr marL="514350" indent="-514350">
              <a:buFont typeface="+mj-lt"/>
              <a:buAutoNum type="arabicPeriod" startAt="18"/>
            </a:pPr>
            <a:r>
              <a:rPr lang="tr-TR" dirty="0"/>
              <a:t>IPS kullanımına özen gösterin mümkünse </a:t>
            </a:r>
            <a:r>
              <a:rPr lang="tr-TR" b="1" dirty="0"/>
              <a:t>fail2ban </a:t>
            </a:r>
            <a:r>
              <a:rPr lang="tr-TR" dirty="0"/>
              <a:t>kullanın</a:t>
            </a:r>
          </a:p>
          <a:p>
            <a:pPr marL="514350" indent="-514350">
              <a:buFont typeface="+mj-lt"/>
              <a:buAutoNum type="arabicPeriod" startAt="18"/>
            </a:pPr>
            <a:r>
              <a:rPr lang="tr-TR" dirty="0"/>
              <a:t>Web sunucusu üzerinde </a:t>
            </a:r>
            <a:r>
              <a:rPr lang="tr-TR" dirty="0" err="1"/>
              <a:t>root</a:t>
            </a:r>
            <a:r>
              <a:rPr lang="tr-TR" dirty="0"/>
              <a:t> kullanıcısını kullanmayın</a:t>
            </a:r>
          </a:p>
          <a:p>
            <a:pPr marL="514350" indent="-514350">
              <a:buFont typeface="+mj-lt"/>
              <a:buAutoNum type="arabicPeriod" startAt="18"/>
            </a:pPr>
            <a:r>
              <a:rPr lang="tr-TR" dirty="0"/>
              <a:t>Web </a:t>
            </a:r>
            <a:r>
              <a:rPr lang="tr-TR" dirty="0" smtClean="0"/>
              <a:t>sunucusunda </a:t>
            </a:r>
            <a:r>
              <a:rPr lang="tr-TR" dirty="0"/>
              <a:t>mümkünse TLS kullanımına özen </a:t>
            </a:r>
            <a:r>
              <a:rPr lang="tr-TR" dirty="0" smtClean="0"/>
              <a:t>gösterin</a:t>
            </a:r>
            <a:endParaRPr lang="tr-TR" dirty="0"/>
          </a:p>
        </p:txBody>
      </p:sp>
    </p:spTree>
    <p:extLst>
      <p:ext uri="{BB962C8B-B14F-4D97-AF65-F5344CB8AC3E}">
        <p14:creationId xmlns:p14="http://schemas.microsoft.com/office/powerpoint/2010/main" val="28369047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Linux Sunucu Güvenlik Önerileri</a:t>
            </a:r>
          </a:p>
        </p:txBody>
      </p:sp>
      <p:sp>
        <p:nvSpPr>
          <p:cNvPr id="3" name="İçerik Yer Tutucusu 2"/>
          <p:cNvSpPr>
            <a:spLocks noGrp="1"/>
          </p:cNvSpPr>
          <p:nvPr>
            <p:ph idx="1"/>
          </p:nvPr>
        </p:nvSpPr>
        <p:spPr>
          <a:xfrm>
            <a:off x="1097280" y="1064999"/>
            <a:ext cx="10058400" cy="5251825"/>
          </a:xfrm>
        </p:spPr>
        <p:txBody>
          <a:bodyPr>
            <a:normAutofit lnSpcReduction="10000"/>
          </a:bodyPr>
          <a:lstStyle/>
          <a:p>
            <a:pPr marL="514350" indent="-514350">
              <a:buFont typeface="+mj-lt"/>
              <a:buAutoNum type="arabicPeriod" startAt="27"/>
            </a:pPr>
            <a:r>
              <a:rPr lang="tr-TR" b="1" dirty="0"/>
              <a:t>HTTP </a:t>
            </a:r>
            <a:r>
              <a:rPr lang="tr-TR" b="1" dirty="0" err="1"/>
              <a:t>Trace</a:t>
            </a:r>
            <a:r>
              <a:rPr lang="tr-TR" dirty="0"/>
              <a:t> metodunu kalıcı olarak kapatın</a:t>
            </a:r>
          </a:p>
          <a:p>
            <a:pPr marL="514350" indent="-514350">
              <a:buFont typeface="+mj-lt"/>
              <a:buAutoNum type="arabicPeriod" startAt="27"/>
            </a:pPr>
            <a:r>
              <a:rPr lang="tr-TR" dirty="0"/>
              <a:t>Web sunucusunda kullanılmayan eklentileri kaldırın</a:t>
            </a:r>
          </a:p>
          <a:p>
            <a:pPr marL="514350" indent="-514350">
              <a:buFont typeface="+mj-lt"/>
              <a:buAutoNum type="arabicPeriod" startAt="27"/>
            </a:pPr>
            <a:r>
              <a:rPr lang="tr-TR" dirty="0"/>
              <a:t>Web sunucusu üzerinde halka açık dizinlerde 777 izinlerini vermeyin</a:t>
            </a:r>
          </a:p>
          <a:p>
            <a:pPr marL="514350" indent="-514350">
              <a:buFont typeface="+mj-lt"/>
              <a:buAutoNum type="arabicPeriod" startAt="27"/>
            </a:pPr>
            <a:r>
              <a:rPr lang="tr-TR" dirty="0"/>
              <a:t>Web sunucusunu bilgi sızdırmayacak şekilde yapılandırın(sürüm bilgilerinin gizlenmesi </a:t>
            </a:r>
            <a:r>
              <a:rPr lang="tr-TR" dirty="0" err="1"/>
              <a:t>vb</a:t>
            </a:r>
            <a:r>
              <a:rPr lang="tr-TR" dirty="0"/>
              <a:t>)</a:t>
            </a:r>
          </a:p>
          <a:p>
            <a:pPr marL="514350" indent="-514350">
              <a:buFont typeface="+mj-lt"/>
              <a:buAutoNum type="arabicPeriod" startAt="27"/>
            </a:pPr>
            <a:r>
              <a:rPr lang="tr-TR" dirty="0" err="1"/>
              <a:t>SSH’dan</a:t>
            </a:r>
            <a:r>
              <a:rPr lang="tr-TR" dirty="0"/>
              <a:t> giriş yapacak kullanıcılar için banner tanımlaması yaparak üzerinde işlem yapılan sunucu hakkında kısaca bilgi verin</a:t>
            </a:r>
          </a:p>
          <a:p>
            <a:pPr marL="514350" indent="-514350">
              <a:buFont typeface="+mj-lt"/>
              <a:buAutoNum type="arabicPeriod" startAt="27"/>
            </a:pPr>
            <a:r>
              <a:rPr lang="tr-TR" dirty="0"/>
              <a:t>Sunucu üzerinde açık olan portları kontrol edin</a:t>
            </a:r>
          </a:p>
          <a:p>
            <a:pPr marL="514350" indent="-514350">
              <a:buFont typeface="+mj-lt"/>
              <a:buAutoNum type="arabicPeriod" startAt="27"/>
            </a:pPr>
            <a:r>
              <a:rPr lang="tr-TR" dirty="0" err="1"/>
              <a:t>Iptables</a:t>
            </a:r>
            <a:r>
              <a:rPr lang="tr-TR" dirty="0"/>
              <a:t> gibi güvenlik duvarı uygulamaları kullanmaya özen gösterin</a:t>
            </a:r>
          </a:p>
          <a:p>
            <a:pPr marL="514350" indent="-514350">
              <a:buFont typeface="+mj-lt"/>
              <a:buAutoNum type="arabicPeriod" startAt="27"/>
            </a:pPr>
            <a:endParaRPr lang="tr-TR" dirty="0"/>
          </a:p>
        </p:txBody>
      </p:sp>
    </p:spTree>
    <p:extLst>
      <p:ext uri="{BB962C8B-B14F-4D97-AF65-F5344CB8AC3E}">
        <p14:creationId xmlns:p14="http://schemas.microsoft.com/office/powerpoint/2010/main" val="21931990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Linux Sunucu Güvenlik Önerileri</a:t>
            </a:r>
          </a:p>
        </p:txBody>
      </p:sp>
      <p:sp>
        <p:nvSpPr>
          <p:cNvPr id="3" name="İçerik Yer Tutucusu 2"/>
          <p:cNvSpPr>
            <a:spLocks noGrp="1"/>
          </p:cNvSpPr>
          <p:nvPr>
            <p:ph idx="1"/>
          </p:nvPr>
        </p:nvSpPr>
        <p:spPr/>
        <p:txBody>
          <a:bodyPr/>
          <a:lstStyle/>
          <a:p>
            <a:pPr marL="514350" indent="-514350">
              <a:buFont typeface="+mj-lt"/>
              <a:buAutoNum type="arabicPeriod" startAt="34"/>
            </a:pPr>
            <a:r>
              <a:rPr lang="tr-TR" dirty="0"/>
              <a:t>Sunucu üzerinde belirli aralıklarla </a:t>
            </a:r>
            <a:r>
              <a:rPr lang="tr-TR" dirty="0" err="1"/>
              <a:t>malware</a:t>
            </a:r>
            <a:r>
              <a:rPr lang="tr-TR" dirty="0"/>
              <a:t> taraması gerçekleştirin(</a:t>
            </a:r>
            <a:r>
              <a:rPr lang="tr-TR" dirty="0" err="1"/>
              <a:t>ClamAV</a:t>
            </a:r>
            <a:r>
              <a:rPr lang="tr-TR" dirty="0"/>
              <a:t>, </a:t>
            </a:r>
            <a:r>
              <a:rPr lang="tr-TR" dirty="0" err="1"/>
              <a:t>rootkit</a:t>
            </a:r>
            <a:r>
              <a:rPr lang="tr-TR" dirty="0"/>
              <a:t> </a:t>
            </a:r>
            <a:r>
              <a:rPr lang="tr-TR" dirty="0" err="1"/>
              <a:t>vb</a:t>
            </a:r>
            <a:r>
              <a:rPr lang="tr-TR" dirty="0"/>
              <a:t>)</a:t>
            </a:r>
          </a:p>
          <a:p>
            <a:pPr marL="514350" indent="-514350">
              <a:buFont typeface="+mj-lt"/>
              <a:buAutoNum type="arabicPeriod" startAt="34"/>
            </a:pPr>
            <a:r>
              <a:rPr lang="tr-TR" dirty="0"/>
              <a:t>Sistemde kullanılmayan kullanıcı hesaplarını kalıcı olarak kaldırın</a:t>
            </a:r>
          </a:p>
          <a:p>
            <a:pPr marL="514350" indent="-514350">
              <a:buFont typeface="+mj-lt"/>
              <a:buAutoNum type="arabicPeriod" startAt="34"/>
            </a:pPr>
            <a:r>
              <a:rPr lang="tr-TR" b="1" dirty="0" err="1"/>
              <a:t>sysrq</a:t>
            </a:r>
            <a:r>
              <a:rPr lang="tr-TR" b="1" dirty="0"/>
              <a:t> </a:t>
            </a:r>
            <a:r>
              <a:rPr lang="tr-TR" dirty="0"/>
              <a:t>tuş kombinasyonunun kullanılmasına izin vermeyin</a:t>
            </a:r>
          </a:p>
          <a:p>
            <a:pPr marL="514350" indent="-514350">
              <a:buFont typeface="+mj-lt"/>
              <a:buAutoNum type="arabicPeriod" startAt="34"/>
            </a:pPr>
            <a:r>
              <a:rPr lang="tr-TR" dirty="0"/>
              <a:t>Kullanılmayan yazılımları kaldırın</a:t>
            </a:r>
          </a:p>
          <a:p>
            <a:pPr marL="514350" indent="-514350">
              <a:buFont typeface="+mj-lt"/>
              <a:buAutoNum type="arabicPeriod" startAt="34"/>
            </a:pPr>
            <a:r>
              <a:rPr lang="tr-TR" dirty="0"/>
              <a:t>Otomatik güncelleştirmeleri aktif edin</a:t>
            </a:r>
          </a:p>
          <a:p>
            <a:pPr marL="514350" indent="-514350">
              <a:buFont typeface="+mj-lt"/>
              <a:buAutoNum type="arabicPeriod" startAt="34"/>
            </a:pPr>
            <a:r>
              <a:rPr lang="tr-TR" dirty="0" err="1"/>
              <a:t>Kernel</a:t>
            </a:r>
            <a:r>
              <a:rPr lang="tr-TR" dirty="0"/>
              <a:t> güncelleştirmelerini mutlaka yapın</a:t>
            </a:r>
          </a:p>
          <a:p>
            <a:pPr marL="514350" indent="-514350">
              <a:buFont typeface="+mj-lt"/>
              <a:buAutoNum type="arabicPeriod" startAt="34"/>
            </a:pPr>
            <a:r>
              <a:rPr lang="tr-TR" dirty="0" err="1"/>
              <a:t>Kernel</a:t>
            </a:r>
            <a:r>
              <a:rPr lang="tr-TR" dirty="0"/>
              <a:t> sıkılaştırmalarını yapın</a:t>
            </a:r>
          </a:p>
          <a:p>
            <a:pPr marL="514350" indent="-514350">
              <a:buFont typeface="+mj-lt"/>
              <a:buAutoNum type="arabicPeriod" startAt="34"/>
            </a:pPr>
            <a:endParaRPr lang="tr-TR" dirty="0"/>
          </a:p>
        </p:txBody>
      </p:sp>
    </p:spTree>
    <p:extLst>
      <p:ext uri="{BB962C8B-B14F-4D97-AF65-F5344CB8AC3E}">
        <p14:creationId xmlns:p14="http://schemas.microsoft.com/office/powerpoint/2010/main" val="33658883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Linux Sunucu Güvenlik Önerileri</a:t>
            </a:r>
          </a:p>
        </p:txBody>
      </p:sp>
      <p:sp>
        <p:nvSpPr>
          <p:cNvPr id="3" name="İçerik Yer Tutucusu 2"/>
          <p:cNvSpPr>
            <a:spLocks noGrp="1"/>
          </p:cNvSpPr>
          <p:nvPr>
            <p:ph idx="1"/>
          </p:nvPr>
        </p:nvSpPr>
        <p:spPr>
          <a:xfrm>
            <a:off x="1097280" y="1064999"/>
            <a:ext cx="10724606" cy="4804095"/>
          </a:xfrm>
        </p:spPr>
        <p:txBody>
          <a:bodyPr/>
          <a:lstStyle/>
          <a:p>
            <a:pPr marL="514350" indent="-514350">
              <a:buFont typeface="+mj-lt"/>
              <a:buAutoNum type="arabicPeriod" startAt="41"/>
            </a:pPr>
            <a:r>
              <a:rPr lang="tr-TR" dirty="0"/>
              <a:t>Kullanıcıların sistemde kalıcı olarak oturum açmalarına izin vermeyin, </a:t>
            </a:r>
            <a:r>
              <a:rPr lang="tr-TR" dirty="0" err="1"/>
              <a:t>timeout</a:t>
            </a:r>
            <a:r>
              <a:rPr lang="tr-TR" dirty="0"/>
              <a:t> sürelerini düzenleyin</a:t>
            </a:r>
          </a:p>
          <a:p>
            <a:pPr marL="514350" indent="-514350">
              <a:buFont typeface="+mj-lt"/>
              <a:buAutoNum type="arabicPeriod" startAt="41"/>
            </a:pPr>
            <a:r>
              <a:rPr lang="tr-TR" b="1" dirty="0"/>
              <a:t>SFTP </a:t>
            </a:r>
            <a:r>
              <a:rPr lang="tr-TR" dirty="0"/>
              <a:t>kullanımına özen gösterin</a:t>
            </a:r>
          </a:p>
          <a:p>
            <a:pPr marL="514350" indent="-514350">
              <a:buFont typeface="+mj-lt"/>
              <a:buAutoNum type="arabicPeriod" startAt="41"/>
            </a:pPr>
            <a:r>
              <a:rPr lang="tr-TR" dirty="0"/>
              <a:t>Uygulamaların sıkılaştırma işlemleri için </a:t>
            </a:r>
            <a:r>
              <a:rPr lang="tr-TR" dirty="0" err="1"/>
              <a:t>AppArmor</a:t>
            </a:r>
            <a:r>
              <a:rPr lang="tr-TR" dirty="0"/>
              <a:t> </a:t>
            </a:r>
            <a:r>
              <a:rPr lang="tr-TR" dirty="0" err="1"/>
              <a:t>vb</a:t>
            </a:r>
            <a:r>
              <a:rPr lang="tr-TR" dirty="0"/>
              <a:t> uygulamaları sisteminize dahil edin</a:t>
            </a:r>
          </a:p>
          <a:p>
            <a:pPr marL="514350" indent="-514350">
              <a:buFont typeface="+mj-lt"/>
              <a:buAutoNum type="arabicPeriod" startAt="41"/>
            </a:pPr>
            <a:r>
              <a:rPr lang="tr-TR" dirty="0"/>
              <a:t>Mümkünse uygulamaları </a:t>
            </a:r>
            <a:r>
              <a:rPr lang="tr-TR" dirty="0" err="1"/>
              <a:t>sandbox</a:t>
            </a:r>
            <a:r>
              <a:rPr lang="tr-TR" dirty="0"/>
              <a:t> olarak çalıştırın</a:t>
            </a:r>
          </a:p>
          <a:p>
            <a:pPr marL="514350" indent="-514350">
              <a:buFont typeface="+mj-lt"/>
              <a:buAutoNum type="arabicPeriod" startAt="41"/>
            </a:pPr>
            <a:r>
              <a:rPr lang="tr-TR" dirty="0"/>
              <a:t>Sunucunun kullanılan </a:t>
            </a:r>
            <a:r>
              <a:rPr lang="tr-TR" dirty="0" err="1"/>
              <a:t>verimerkezi</a:t>
            </a:r>
            <a:r>
              <a:rPr lang="tr-TR" dirty="0"/>
              <a:t> hakkında bilgileri paylaşmayın(mümkünse ip bilgilerini temizletin)</a:t>
            </a:r>
          </a:p>
          <a:p>
            <a:pPr marL="514350" indent="-514350">
              <a:buFont typeface="+mj-lt"/>
              <a:buAutoNum type="arabicPeriod" startAt="41"/>
            </a:pPr>
            <a:r>
              <a:rPr lang="tr-TR" dirty="0"/>
              <a:t>Sistemde kullanılan tüm komutları kayıt altına alın</a:t>
            </a:r>
          </a:p>
          <a:p>
            <a:pPr marL="514350" indent="-514350">
              <a:buFont typeface="+mj-lt"/>
              <a:buAutoNum type="arabicPeriod" startAt="41"/>
            </a:pPr>
            <a:endParaRPr lang="tr-TR" dirty="0"/>
          </a:p>
        </p:txBody>
      </p:sp>
    </p:spTree>
    <p:extLst>
      <p:ext uri="{BB962C8B-B14F-4D97-AF65-F5344CB8AC3E}">
        <p14:creationId xmlns:p14="http://schemas.microsoft.com/office/powerpoint/2010/main" val="7536847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Linux Sunucu Güvenlik Önerileri</a:t>
            </a:r>
          </a:p>
        </p:txBody>
      </p:sp>
      <p:sp>
        <p:nvSpPr>
          <p:cNvPr id="3" name="İçerik Yer Tutucusu 2"/>
          <p:cNvSpPr>
            <a:spLocks noGrp="1"/>
          </p:cNvSpPr>
          <p:nvPr>
            <p:ph idx="1"/>
          </p:nvPr>
        </p:nvSpPr>
        <p:spPr>
          <a:xfrm>
            <a:off x="1097280" y="1064999"/>
            <a:ext cx="10058400" cy="5279817"/>
          </a:xfrm>
        </p:spPr>
        <p:txBody>
          <a:bodyPr>
            <a:normAutofit fontScale="92500" lnSpcReduction="20000"/>
          </a:bodyPr>
          <a:lstStyle/>
          <a:p>
            <a:pPr marL="514350" indent="-514350">
              <a:buFont typeface="+mj-lt"/>
              <a:buAutoNum type="arabicPeriod" startAt="47"/>
            </a:pPr>
            <a:r>
              <a:rPr lang="tr-TR" dirty="0"/>
              <a:t>Kullanılmıyorsa </a:t>
            </a:r>
            <a:r>
              <a:rPr lang="tr-TR" b="1" dirty="0"/>
              <a:t>IPv6 </a:t>
            </a:r>
            <a:r>
              <a:rPr lang="tr-TR" dirty="0"/>
              <a:t>kapatın(sadece IPv4 üzerinden iletişim sağlanacaksa)</a:t>
            </a:r>
          </a:p>
          <a:p>
            <a:pPr marL="514350" indent="-514350">
              <a:buFont typeface="+mj-lt"/>
              <a:buAutoNum type="arabicPeriod" startAt="47"/>
            </a:pPr>
            <a:r>
              <a:rPr lang="tr-TR" dirty="0"/>
              <a:t>Kullanılmıyorsa </a:t>
            </a:r>
            <a:r>
              <a:rPr lang="tr-TR" b="1" dirty="0"/>
              <a:t>IPv4 </a:t>
            </a:r>
            <a:r>
              <a:rPr lang="tr-TR" dirty="0"/>
              <a:t>kapatın(sadece IPv6 üzerinden iletişim sağlanacaksa)</a:t>
            </a:r>
          </a:p>
          <a:p>
            <a:pPr marL="514350" indent="-514350">
              <a:buFont typeface="+mj-lt"/>
              <a:buAutoNum type="arabicPeriod" startAt="47"/>
            </a:pPr>
            <a:r>
              <a:rPr lang="tr-TR" dirty="0"/>
              <a:t>Kullanıcı dizinlerini 3 ve 6 aylık aralıklar ile gözden geçirin, mümkünse virüs taraması yapın</a:t>
            </a:r>
          </a:p>
          <a:p>
            <a:pPr marL="514350" indent="-514350">
              <a:buFont typeface="+mj-lt"/>
              <a:buAutoNum type="arabicPeriod" startAt="47"/>
            </a:pPr>
            <a:r>
              <a:rPr lang="tr-TR" dirty="0"/>
              <a:t>Desktop ekipmanlarını sunuculardan kalıcı olarak kaldırın</a:t>
            </a:r>
          </a:p>
          <a:p>
            <a:pPr marL="514350" indent="-514350">
              <a:buFont typeface="+mj-lt"/>
              <a:buAutoNum type="arabicPeriod" startAt="47"/>
            </a:pPr>
            <a:r>
              <a:rPr lang="tr-TR" dirty="0"/>
              <a:t>Uzaktan erişim için kullanılan uygulamaların servislerini kalıcı olarak kapatın(VNC, </a:t>
            </a:r>
            <a:r>
              <a:rPr lang="tr-TR" dirty="0" err="1"/>
              <a:t>Teamviewer</a:t>
            </a:r>
            <a:r>
              <a:rPr lang="tr-TR" dirty="0"/>
              <a:t> </a:t>
            </a:r>
            <a:r>
              <a:rPr lang="tr-TR" dirty="0" err="1"/>
              <a:t>vb</a:t>
            </a:r>
            <a:r>
              <a:rPr lang="tr-TR" dirty="0"/>
              <a:t>)</a:t>
            </a:r>
          </a:p>
          <a:p>
            <a:pPr marL="514350" indent="-514350">
              <a:buFont typeface="+mj-lt"/>
              <a:buAutoNum type="arabicPeriod" startAt="47"/>
            </a:pPr>
            <a:r>
              <a:rPr lang="tr-TR" dirty="0"/>
              <a:t>Düzenli olarak yedeklerinizi alın</a:t>
            </a:r>
          </a:p>
          <a:p>
            <a:pPr marL="514350" indent="-514350">
              <a:buFont typeface="+mj-lt"/>
              <a:buAutoNum type="arabicPeriod" startAt="47"/>
            </a:pPr>
            <a:r>
              <a:rPr lang="tr-TR" dirty="0"/>
              <a:t>Yedeklerinizde bulunan kişisel verileri korumak için </a:t>
            </a:r>
            <a:r>
              <a:rPr lang="tr-TR" b="1" dirty="0"/>
              <a:t>GPG </a:t>
            </a:r>
            <a:r>
              <a:rPr lang="tr-TR" dirty="0"/>
              <a:t>şifrelemesi kullanımına özen gösterin</a:t>
            </a:r>
          </a:p>
          <a:p>
            <a:pPr marL="514350" indent="-514350">
              <a:buFont typeface="+mj-lt"/>
              <a:buAutoNum type="arabicPeriod" startAt="47"/>
            </a:pPr>
            <a:r>
              <a:rPr lang="tr-TR" dirty="0"/>
              <a:t>Fiziksel sunucu güvenliğinizi mutlaka tamamlayın(kabin ve sistem odası güvenliği)</a:t>
            </a:r>
          </a:p>
          <a:p>
            <a:pPr marL="514350" indent="-514350">
              <a:buFont typeface="+mj-lt"/>
              <a:buAutoNum type="arabicPeriod" startAt="47"/>
            </a:pPr>
            <a:endParaRPr lang="tr-TR" dirty="0"/>
          </a:p>
        </p:txBody>
      </p:sp>
    </p:spTree>
    <p:extLst>
      <p:ext uri="{BB962C8B-B14F-4D97-AF65-F5344CB8AC3E}">
        <p14:creationId xmlns:p14="http://schemas.microsoft.com/office/powerpoint/2010/main" val="1405082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FTP SUNUCULARA YAPILAN </a:t>
            </a:r>
            <a:r>
              <a:rPr lang="tr-TR" dirty="0" smtClean="0"/>
              <a:t>SALDIRILAR</a:t>
            </a:r>
            <a:endParaRPr lang="tr-TR" dirty="0"/>
          </a:p>
        </p:txBody>
      </p:sp>
      <p:sp>
        <p:nvSpPr>
          <p:cNvPr id="3" name="İçerik Yer Tutucusu 2"/>
          <p:cNvSpPr>
            <a:spLocks noGrp="1"/>
          </p:cNvSpPr>
          <p:nvPr>
            <p:ph idx="1"/>
          </p:nvPr>
        </p:nvSpPr>
        <p:spPr>
          <a:xfrm>
            <a:off x="1097280" y="1064999"/>
            <a:ext cx="10416696" cy="5158519"/>
          </a:xfrm>
        </p:spPr>
        <p:txBody>
          <a:bodyPr>
            <a:normAutofit lnSpcReduction="10000"/>
          </a:bodyPr>
          <a:lstStyle/>
          <a:p>
            <a:r>
              <a:rPr lang="tr-TR" b="1" dirty="0"/>
              <a:t>Sıçrama (</a:t>
            </a:r>
            <a:r>
              <a:rPr lang="tr-TR" b="1" dirty="0" err="1"/>
              <a:t>Bounce</a:t>
            </a:r>
            <a:r>
              <a:rPr lang="tr-TR" b="1" dirty="0"/>
              <a:t>) Saldırısı:</a:t>
            </a:r>
          </a:p>
          <a:p>
            <a:r>
              <a:rPr lang="tr-TR" dirty="0"/>
              <a:t>Herhangi bir FTP sunucusunun </a:t>
            </a:r>
            <a:r>
              <a:rPr lang="tr-TR" dirty="0" err="1"/>
              <a:t>proxy</a:t>
            </a:r>
            <a:r>
              <a:rPr lang="tr-TR" dirty="0"/>
              <a:t> olarak kullanılması sonucu oluşan “Sıçrama Saldırıları” toplu olarak gerçekleştirildiğinde(yani diğer saldırılar ile birlikte kullanıldığında) iz bırakmaz.</a:t>
            </a:r>
          </a:p>
          <a:p>
            <a:pPr lvl="0"/>
            <a:r>
              <a:rPr lang="tr-TR" altLang="tr-TR" dirty="0"/>
              <a:t>Proxy: Ara sunucudur. Tarayıcı direkt olarak bir sayfaya erişmek yerine </a:t>
            </a:r>
            <a:r>
              <a:rPr lang="tr-TR" altLang="tr-TR" dirty="0" err="1"/>
              <a:t>proxy</a:t>
            </a:r>
            <a:r>
              <a:rPr lang="tr-TR" altLang="tr-TR" dirty="0"/>
              <a:t> (vekil) sunucuya bağlanarak erişimi gerçekleştirir.</a:t>
            </a:r>
          </a:p>
          <a:p>
            <a:pPr lvl="0">
              <a:buFont typeface="Wingdings" panose="05000000000000000000" pitchFamily="2" charset="2"/>
              <a:buChar char="Ø"/>
            </a:pPr>
            <a:r>
              <a:rPr lang="tr-TR" altLang="tr-TR" b="1" dirty="0" smtClean="0"/>
              <a:t>Bağlantı </a:t>
            </a:r>
            <a:r>
              <a:rPr lang="tr-TR" altLang="tr-TR" b="1" dirty="0"/>
              <a:t>Noktası Tarama:</a:t>
            </a:r>
            <a:r>
              <a:rPr lang="tr-TR" altLang="tr-TR" dirty="0"/>
              <a:t> Bilgisayara ağ üzerinden bağlanan saldırganın, açık TCP/UDP portlarının tespiti için kullandığı tehdittir. Proxy olarak kullanılacak sunucu ile saldırı yapılacak makine aynı alt ağdaysa ise hedef sunucu, FTP üzerinden gelen veri paketleri üzerinde filtreleme yapmaz, yollanan paketler güvenlik duvarına takılmadan geçer.</a:t>
            </a:r>
          </a:p>
        </p:txBody>
      </p:sp>
    </p:spTree>
    <p:extLst>
      <p:ext uri="{BB962C8B-B14F-4D97-AF65-F5344CB8AC3E}">
        <p14:creationId xmlns:p14="http://schemas.microsoft.com/office/powerpoint/2010/main" val="36623409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FTP SUNUCULARA YAPILAN SALDIRILAR</a:t>
            </a:r>
            <a:endParaRPr lang="tr-TR" dirty="0"/>
          </a:p>
        </p:txBody>
      </p:sp>
      <p:sp>
        <p:nvSpPr>
          <p:cNvPr id="3" name="İçerik Yer Tutucusu 2"/>
          <p:cNvSpPr>
            <a:spLocks noGrp="1"/>
          </p:cNvSpPr>
          <p:nvPr>
            <p:ph idx="1"/>
          </p:nvPr>
        </p:nvSpPr>
        <p:spPr>
          <a:xfrm>
            <a:off x="1097280" y="1064999"/>
            <a:ext cx="10058400" cy="5298479"/>
          </a:xfrm>
        </p:spPr>
        <p:txBody>
          <a:bodyPr>
            <a:normAutofit fontScale="92500" lnSpcReduction="10000"/>
          </a:bodyPr>
          <a:lstStyle/>
          <a:p>
            <a:pPr>
              <a:buFont typeface="Wingdings" panose="05000000000000000000" pitchFamily="2" charset="2"/>
              <a:buChar char="Ø"/>
            </a:pPr>
            <a:r>
              <a:rPr lang="tr-TR" b="1" dirty="0"/>
              <a:t>Temel Paket Süzgeçlerinden Geçmek:</a:t>
            </a:r>
            <a:r>
              <a:rPr lang="tr-TR" dirty="0"/>
              <a:t> Saldırgan bu yöntemle, anonim bir FTP sunucusunun arkasındaki bir güvenlik duvarı ile korunan bir iç sunucuya ulaşabilir. İç sunucunun tespiti ile, bağlantı noktasının arkasındaki sunucunun erişimi sağlanabilir</a:t>
            </a:r>
            <a:r>
              <a:rPr lang="tr-TR" dirty="0" smtClean="0"/>
              <a:t>.</a:t>
            </a:r>
          </a:p>
          <a:p>
            <a:pPr marL="0" indent="0">
              <a:buNone/>
            </a:pPr>
            <a:r>
              <a:rPr lang="tr-TR" b="1" dirty="0"/>
              <a:t>SSL Yerine RPC Kullanımı:</a:t>
            </a:r>
          </a:p>
          <a:p>
            <a:pPr marL="0" indent="0">
              <a:buNone/>
            </a:pPr>
            <a:r>
              <a:rPr lang="tr-TR" dirty="0"/>
              <a:t>Bu riski açıklamadan önce SSL ve RPC tanımı yapmak daha sağlıklı olacaktır.</a:t>
            </a:r>
          </a:p>
          <a:p>
            <a:pPr marL="0" indent="0">
              <a:buNone/>
            </a:pPr>
            <a:r>
              <a:rPr lang="tr-TR" b="1" dirty="0"/>
              <a:t>SSL (</a:t>
            </a:r>
            <a:r>
              <a:rPr lang="tr-TR" b="1" dirty="0" err="1"/>
              <a:t>Secure</a:t>
            </a:r>
            <a:r>
              <a:rPr lang="tr-TR" b="1" dirty="0"/>
              <a:t> Sockets </a:t>
            </a:r>
            <a:r>
              <a:rPr lang="tr-TR" b="1" dirty="0" err="1"/>
              <a:t>Layer</a:t>
            </a:r>
            <a:r>
              <a:rPr lang="tr-TR" b="1" dirty="0"/>
              <a:t>): </a:t>
            </a:r>
            <a:r>
              <a:rPr lang="tr-TR" dirty="0"/>
              <a:t>Yani güvenli giriş katmanı, sunucu ile istemci arasındaki iletişimin şifrelenmiş bir şekilde yapılmasını sağlayan bir teknolojidir.</a:t>
            </a:r>
          </a:p>
          <a:p>
            <a:pPr marL="0" indent="0">
              <a:buNone/>
            </a:pPr>
            <a:r>
              <a:rPr lang="tr-TR" b="1" dirty="0"/>
              <a:t>RPC (Remote </a:t>
            </a:r>
            <a:r>
              <a:rPr lang="tr-TR" b="1" dirty="0" err="1"/>
              <a:t>Procedure</a:t>
            </a:r>
            <a:r>
              <a:rPr lang="tr-TR" b="1" dirty="0"/>
              <a:t> Call): </a:t>
            </a:r>
            <a:r>
              <a:rPr lang="tr-TR" dirty="0"/>
              <a:t>Uzaktan yordam çağrısı olarak bilinir. Bilgisayarda tanımlı bir programı ağ üzerinden çalıştırmayı sağlar. RPC sunucu-istemci tabanlı bir servistir</a:t>
            </a:r>
            <a:r>
              <a:rPr lang="tr-TR" dirty="0" smtClean="0"/>
              <a:t>.</a:t>
            </a:r>
          </a:p>
          <a:p>
            <a:endParaRPr lang="tr-TR" dirty="0"/>
          </a:p>
        </p:txBody>
      </p:sp>
    </p:spTree>
    <p:extLst>
      <p:ext uri="{BB962C8B-B14F-4D97-AF65-F5344CB8AC3E}">
        <p14:creationId xmlns:p14="http://schemas.microsoft.com/office/powerpoint/2010/main" val="854426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Web Sunucularındaki Güvenlik Riskleri</a:t>
            </a:r>
            <a:endParaRPr lang="tr-TR" dirty="0"/>
          </a:p>
        </p:txBody>
      </p:sp>
      <p:sp>
        <p:nvSpPr>
          <p:cNvPr id="3" name="İçerik Yer Tutucusu 2"/>
          <p:cNvSpPr>
            <a:spLocks noGrp="1"/>
          </p:cNvSpPr>
          <p:nvPr>
            <p:ph idx="1"/>
          </p:nvPr>
        </p:nvSpPr>
        <p:spPr/>
        <p:txBody>
          <a:bodyPr/>
          <a:lstStyle/>
          <a:p>
            <a:r>
              <a:rPr lang="tr-TR" dirty="0" smtClean="0"/>
              <a:t>1- İşletim Sistemi</a:t>
            </a:r>
          </a:p>
          <a:p>
            <a:r>
              <a:rPr lang="tr-TR" dirty="0" smtClean="0"/>
              <a:t>2- Yüklü Uygulamalar</a:t>
            </a:r>
          </a:p>
          <a:p>
            <a:r>
              <a:rPr lang="tr-TR" dirty="0" smtClean="0"/>
              <a:t>3- Sunucu ve uygulamaların hatalı yapılandırılması</a:t>
            </a:r>
          </a:p>
          <a:p>
            <a:r>
              <a:rPr lang="tr-TR" dirty="0" smtClean="0"/>
              <a:t>4- Web uygulamalarının eksik veya hatalı olması</a:t>
            </a:r>
          </a:p>
          <a:p>
            <a:r>
              <a:rPr lang="tr-TR" dirty="0" smtClean="0"/>
              <a:t>5- Paylaşımlı sunucularda paydaşlardan kaynaklanan tehditler</a:t>
            </a:r>
            <a:endParaRPr lang="tr-TR" dirty="0"/>
          </a:p>
        </p:txBody>
      </p:sp>
    </p:spTree>
    <p:extLst>
      <p:ext uri="{BB962C8B-B14F-4D97-AF65-F5344CB8AC3E}">
        <p14:creationId xmlns:p14="http://schemas.microsoft.com/office/powerpoint/2010/main" val="22710162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FTP SUNUCULARA YAPILAN SALDIRILAR</a:t>
            </a:r>
            <a:endParaRPr lang="tr-TR" dirty="0"/>
          </a:p>
        </p:txBody>
      </p:sp>
      <p:sp>
        <p:nvSpPr>
          <p:cNvPr id="3" name="İçerik Yer Tutucusu 2"/>
          <p:cNvSpPr>
            <a:spLocks noGrp="1"/>
          </p:cNvSpPr>
          <p:nvPr>
            <p:ph idx="1"/>
          </p:nvPr>
        </p:nvSpPr>
        <p:spPr/>
        <p:txBody>
          <a:bodyPr/>
          <a:lstStyle/>
          <a:p>
            <a:r>
              <a:rPr lang="tr-TR" dirty="0"/>
              <a:t>Buradaki zafiyet nedeni ise; </a:t>
            </a:r>
            <a:r>
              <a:rPr lang="tr-TR" dirty="0" err="1"/>
              <a:t>RPC’nin</a:t>
            </a:r>
            <a:r>
              <a:rPr lang="tr-TR" dirty="0"/>
              <a:t> mantığı gereği, kullanıcı adı, şifre gibi kimlik bilgileri sunucuya düz metin şeklinde iletilir. Yani saldırı altında bu paket ele geçirildiğinde bahsettiğim kimlik bilgilerine kolaylıkla erişim sağlanmış olur. İstemci-sunucu arasındaki bilgi transferi de şifrelenmemiştir. SSL kullanımında ise bunun tam tersi olarak bu veriler şifrelenir.</a:t>
            </a:r>
          </a:p>
          <a:p>
            <a:r>
              <a:rPr lang="tr-TR" b="1" dirty="0"/>
              <a:t>Zaman Aşımı:</a:t>
            </a:r>
          </a:p>
          <a:p>
            <a:r>
              <a:rPr lang="tr-TR" dirty="0"/>
              <a:t>IP/MAC filtrelemesi yapan sunucu üzerindeki saldırı, dosya aktarımı sırasında yaşanılan kısa süreli bağlantı kopuklukları ile mümkün hale gelir.</a:t>
            </a:r>
          </a:p>
          <a:p>
            <a:endParaRPr lang="tr-TR" dirty="0"/>
          </a:p>
        </p:txBody>
      </p:sp>
    </p:spTree>
    <p:extLst>
      <p:ext uri="{BB962C8B-B14F-4D97-AF65-F5344CB8AC3E}">
        <p14:creationId xmlns:p14="http://schemas.microsoft.com/office/powerpoint/2010/main" val="5841943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FTP SUNUCULARA YAPILAN SALDIRILAR</a:t>
            </a:r>
            <a:endParaRPr lang="tr-TR" dirty="0"/>
          </a:p>
        </p:txBody>
      </p:sp>
      <p:sp>
        <p:nvSpPr>
          <p:cNvPr id="3" name="İçerik Yer Tutucusu 2"/>
          <p:cNvSpPr>
            <a:spLocks noGrp="1"/>
          </p:cNvSpPr>
          <p:nvPr>
            <p:ph idx="1"/>
          </p:nvPr>
        </p:nvSpPr>
        <p:spPr/>
        <p:txBody>
          <a:bodyPr>
            <a:normAutofit lnSpcReduction="10000"/>
          </a:bodyPr>
          <a:lstStyle/>
          <a:p>
            <a:r>
              <a:rPr lang="tr-TR" b="1" dirty="0" err="1"/>
              <a:t>DoS</a:t>
            </a:r>
            <a:r>
              <a:rPr lang="tr-TR" b="1" dirty="0"/>
              <a:t> (</a:t>
            </a:r>
            <a:r>
              <a:rPr lang="tr-TR" b="1" dirty="0" err="1"/>
              <a:t>Denial</a:t>
            </a:r>
            <a:r>
              <a:rPr lang="tr-TR" b="1" dirty="0"/>
              <a:t> of Service) Saldırısı:</a:t>
            </a:r>
          </a:p>
          <a:p>
            <a:r>
              <a:rPr lang="tr-TR" dirty="0"/>
              <a:t>Hizmet yadsıması adı verilen bu saldırı türünde FTP sunucusuna istemcilerin sunucuya bağlanamaması ve istemcinin, veri akışındaki dosyaları alamaması hedeflenir.</a:t>
            </a:r>
          </a:p>
          <a:p>
            <a:r>
              <a:rPr lang="tr-TR" b="1" dirty="0"/>
              <a:t>Pasif/Aktif Kullanıcı Yapılandırılması:</a:t>
            </a:r>
          </a:p>
          <a:p>
            <a:r>
              <a:rPr lang="tr-TR" dirty="0"/>
              <a:t>FTP, “denetleme kanalı” ve “veri kanalı” olmak üzere iki kanaldan oluşmaktadır. Denetleme kanalı işlemlerini 21 numaralı port üzerinden gerçekleştirir. Veri kanalı için ise port numarası 20'dir.</a:t>
            </a:r>
          </a:p>
          <a:p>
            <a:r>
              <a:rPr lang="tr-TR" dirty="0"/>
              <a:t>İstemciler, sunucunun 21 numaralı portuna bağlanarak veri iletişimi sağlarlar. Dosya aktarımı ise 20 numaralı portta gerçekleşir. Bu noktada dosya aktarımı için iki çeşit bağlantı vardır.</a:t>
            </a:r>
          </a:p>
          <a:p>
            <a:endParaRPr lang="tr-TR" dirty="0"/>
          </a:p>
        </p:txBody>
      </p:sp>
    </p:spTree>
    <p:extLst>
      <p:ext uri="{BB962C8B-B14F-4D97-AF65-F5344CB8AC3E}">
        <p14:creationId xmlns:p14="http://schemas.microsoft.com/office/powerpoint/2010/main" val="10674517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FTP SUNUCULARA YAPILAN SALDIRILAR</a:t>
            </a:r>
            <a:endParaRPr lang="tr-TR" dirty="0"/>
          </a:p>
        </p:txBody>
      </p:sp>
      <p:sp>
        <p:nvSpPr>
          <p:cNvPr id="3" name="İçerik Yer Tutucusu 2"/>
          <p:cNvSpPr>
            <a:spLocks noGrp="1"/>
          </p:cNvSpPr>
          <p:nvPr>
            <p:ph idx="1"/>
          </p:nvPr>
        </p:nvSpPr>
        <p:spPr/>
        <p:txBody>
          <a:bodyPr/>
          <a:lstStyle/>
          <a:p>
            <a:r>
              <a:rPr lang="tr-TR" b="1" dirty="0"/>
              <a:t>Aktif Bağlantı:</a:t>
            </a:r>
            <a:r>
              <a:rPr lang="tr-TR" dirty="0"/>
              <a:t> Aktarımı sunucu başlatır. Fakat işlem gerçekleştirilebilmesi için güvenlik duvarının bağlantıya izin vermesi gerekmektedir. Bağlantıya izin verebilmek için ise bir bağlantı noktası açılır. Bu bağlantı noktasından gelen bağlantılara izin verilmiş olur. Tam da burada sunucu üzerindeki açık bağlantı noktalarının tespitini gerçekleştiren bir saldırgan, FTP kullanarak bu noktalardan herhangi biriyle makineye giriş sağlayabilir.</a:t>
            </a:r>
          </a:p>
          <a:p>
            <a:r>
              <a:rPr lang="tr-TR" b="1" dirty="0"/>
              <a:t>Pasif Bağlantı:</a:t>
            </a:r>
            <a:r>
              <a:rPr lang="tr-TR" dirty="0"/>
              <a:t> Sunucu kendi üzerinde bağlantı noktası açıp bekler. Sunucu üzerindeki açık bağlantı noktalarının tespit edilip, dosyanın aktarılacağı istemciden önce makineye bağlanarak herhangi bir kimlik bilgisi girilmeden saldırı gerçekleştirilebilir</a:t>
            </a:r>
            <a:r>
              <a:rPr lang="tr-TR" dirty="0" smtClean="0"/>
              <a:t>.</a:t>
            </a:r>
            <a:endParaRPr lang="tr-TR" dirty="0"/>
          </a:p>
        </p:txBody>
      </p:sp>
    </p:spTree>
    <p:extLst>
      <p:ext uri="{BB962C8B-B14F-4D97-AF65-F5344CB8AC3E}">
        <p14:creationId xmlns:p14="http://schemas.microsoft.com/office/powerpoint/2010/main" val="12211616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Kaynakça</a:t>
            </a:r>
            <a:endParaRPr lang="tr-TR" dirty="0"/>
          </a:p>
        </p:txBody>
      </p:sp>
      <p:sp>
        <p:nvSpPr>
          <p:cNvPr id="3" name="İçerik Yer Tutucusu 2"/>
          <p:cNvSpPr>
            <a:spLocks noGrp="1"/>
          </p:cNvSpPr>
          <p:nvPr>
            <p:ph idx="1"/>
          </p:nvPr>
        </p:nvSpPr>
        <p:spPr>
          <a:xfrm>
            <a:off x="615820" y="1064999"/>
            <a:ext cx="10468075" cy="4804095"/>
          </a:xfrm>
        </p:spPr>
        <p:txBody>
          <a:bodyPr>
            <a:normAutofit/>
          </a:bodyPr>
          <a:lstStyle/>
          <a:p>
            <a:r>
              <a:rPr lang="tr-TR" dirty="0"/>
              <a:t>1- </a:t>
            </a:r>
            <a:r>
              <a:rPr lang="tr-TR" dirty="0" smtClean="0">
                <a:hlinkClick r:id="rId2"/>
              </a:rPr>
              <a:t>https</a:t>
            </a:r>
            <a:r>
              <a:rPr lang="tr-TR" dirty="0">
                <a:hlinkClick r:id="rId2"/>
              </a:rPr>
              <a:t>://</a:t>
            </a:r>
            <a:r>
              <a:rPr lang="tr-TR" dirty="0" smtClean="0">
                <a:hlinkClick r:id="rId2"/>
              </a:rPr>
              <a:t>social.technet.microsoft.com/wiki/contents/articles/53135. windows-server-2019-guvenligi-icin-oneriler-tr-tr.aspx</a:t>
            </a:r>
            <a:r>
              <a:rPr lang="tr-TR" dirty="0" smtClean="0"/>
              <a:t> E.T.:30.01.2020</a:t>
            </a:r>
          </a:p>
          <a:p>
            <a:r>
              <a:rPr lang="tr-TR" dirty="0" smtClean="0"/>
              <a:t>2- </a:t>
            </a:r>
            <a:r>
              <a:rPr lang="tr-TR" dirty="0" smtClean="0">
                <a:hlinkClick r:id="rId3"/>
              </a:rPr>
              <a:t>https</a:t>
            </a:r>
            <a:r>
              <a:rPr lang="tr-TR" dirty="0">
                <a:hlinkClick r:id="rId3"/>
              </a:rPr>
              <a:t>://arifemreeryilmaz.com/web-guvenligi-web-shell-temizlemek</a:t>
            </a:r>
            <a:r>
              <a:rPr lang="tr-TR" dirty="0" smtClean="0">
                <a:hlinkClick r:id="rId3"/>
              </a:rPr>
              <a:t>/</a:t>
            </a:r>
            <a:r>
              <a:rPr lang="tr-TR" dirty="0" smtClean="0"/>
              <a:t> </a:t>
            </a:r>
            <a:r>
              <a:rPr lang="tr-TR" dirty="0"/>
              <a:t>E.T.:</a:t>
            </a:r>
            <a:r>
              <a:rPr lang="tr-TR" dirty="0" smtClean="0"/>
              <a:t>30.01.2020</a:t>
            </a:r>
          </a:p>
          <a:p>
            <a:r>
              <a:rPr lang="tr-TR" dirty="0" smtClean="0"/>
              <a:t>3- </a:t>
            </a:r>
            <a:r>
              <a:rPr lang="tr-TR" dirty="0">
                <a:hlinkClick r:id="rId4"/>
              </a:rPr>
              <a:t>https://mertcangokgoz.com/windows-sunucu-guvenligi-kontrol-listesi</a:t>
            </a:r>
            <a:r>
              <a:rPr lang="tr-TR" dirty="0" smtClean="0">
                <a:hlinkClick r:id="rId4"/>
              </a:rPr>
              <a:t>/</a:t>
            </a:r>
            <a:r>
              <a:rPr lang="tr-TR" dirty="0" smtClean="0"/>
              <a:t> </a:t>
            </a:r>
            <a:r>
              <a:rPr lang="tr-TR" dirty="0"/>
              <a:t>E.T.:</a:t>
            </a:r>
            <a:r>
              <a:rPr lang="tr-TR" dirty="0" smtClean="0"/>
              <a:t>30.01.2020</a:t>
            </a:r>
          </a:p>
          <a:p>
            <a:r>
              <a:rPr lang="tr-TR" dirty="0" smtClean="0"/>
              <a:t>4- </a:t>
            </a:r>
            <a:r>
              <a:rPr lang="tr-TR" dirty="0">
                <a:hlinkClick r:id="rId5"/>
              </a:rPr>
              <a:t>https://</a:t>
            </a:r>
            <a:r>
              <a:rPr lang="tr-TR" dirty="0" smtClean="0">
                <a:hlinkClick r:id="rId5"/>
              </a:rPr>
              <a:t>mertcangokgoz.com/linux-sunucu-guvenligi-kontrol-listesi/</a:t>
            </a:r>
            <a:r>
              <a:rPr lang="tr-TR" dirty="0" smtClean="0"/>
              <a:t>  E.T</a:t>
            </a:r>
            <a:r>
              <a:rPr lang="tr-TR" dirty="0"/>
              <a:t>.:</a:t>
            </a:r>
            <a:r>
              <a:rPr lang="tr-TR" dirty="0" smtClean="0"/>
              <a:t>30.01.2020</a:t>
            </a:r>
          </a:p>
          <a:p>
            <a:r>
              <a:rPr lang="tr-TR" dirty="0" smtClean="0"/>
              <a:t>5- </a:t>
            </a:r>
            <a:r>
              <a:rPr lang="tr-TR" dirty="0">
                <a:hlinkClick r:id="rId6"/>
              </a:rPr>
              <a:t>https://</a:t>
            </a:r>
            <a:r>
              <a:rPr lang="tr-TR" dirty="0" smtClean="0">
                <a:hlinkClick r:id="rId6"/>
              </a:rPr>
              <a:t>medium.com/ltunes/servis-zafiyetleri-ve-riskler-1-ftp-b9c780fa2893</a:t>
            </a:r>
            <a:r>
              <a:rPr lang="tr-TR" dirty="0" smtClean="0"/>
              <a:t> </a:t>
            </a:r>
            <a:r>
              <a:rPr lang="tr-TR" dirty="0"/>
              <a:t>E.T.:30.01.2020</a:t>
            </a:r>
          </a:p>
          <a:p>
            <a:endParaRPr lang="tr-TR" dirty="0"/>
          </a:p>
          <a:p>
            <a:endParaRPr lang="tr-TR" dirty="0"/>
          </a:p>
        </p:txBody>
      </p:sp>
    </p:spTree>
    <p:extLst>
      <p:ext uri="{BB962C8B-B14F-4D97-AF65-F5344CB8AC3E}">
        <p14:creationId xmlns:p14="http://schemas.microsoft.com/office/powerpoint/2010/main" val="35645422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Windows Sunucularda Güvenliği Sağlamak</a:t>
            </a:r>
            <a:endParaRPr lang="tr-TR" dirty="0"/>
          </a:p>
        </p:txBody>
      </p:sp>
      <p:sp>
        <p:nvSpPr>
          <p:cNvPr id="3" name="İçerik Yer Tutucusu 2"/>
          <p:cNvSpPr>
            <a:spLocks noGrp="1"/>
          </p:cNvSpPr>
          <p:nvPr>
            <p:ph idx="1"/>
          </p:nvPr>
        </p:nvSpPr>
        <p:spPr/>
        <p:txBody>
          <a:bodyPr/>
          <a:lstStyle/>
          <a:p>
            <a:r>
              <a:rPr lang="tr-TR" dirty="0"/>
              <a:t>BGYS </a:t>
            </a:r>
            <a:r>
              <a:rPr lang="tr-TR" dirty="0" smtClean="0"/>
              <a:t>(Bilgi Güvenliği Yönetim Sistemi) oluşturup </a:t>
            </a:r>
            <a:r>
              <a:rPr lang="tr-TR" dirty="0"/>
              <a:t>yayınlarsanız hem sistem güvenliğiniz artırmış hem de ISO27001 standartlarından birini yerine getirmiş olursunuz</a:t>
            </a:r>
            <a:r>
              <a:rPr lang="tr-TR" dirty="0" smtClean="0"/>
              <a:t>.</a:t>
            </a:r>
          </a:p>
          <a:p>
            <a:r>
              <a:rPr lang="tr-TR" dirty="0"/>
              <a:t>AD DS kurulumu sonrası </a:t>
            </a:r>
            <a:r>
              <a:rPr lang="tr-TR" dirty="0" err="1"/>
              <a:t>default</a:t>
            </a:r>
            <a:r>
              <a:rPr lang="tr-TR" dirty="0"/>
              <a:t> gelen kullanıcıları kullanılmayacaksa mutlaka kapatınız. Özel yetkisi olan Administrator gibi hesapların </a:t>
            </a:r>
            <a:r>
              <a:rPr lang="tr-TR" dirty="0" smtClean="0"/>
              <a:t>kopyasını </a:t>
            </a:r>
            <a:r>
              <a:rPr lang="tr-TR" dirty="0"/>
              <a:t>alarak isimlerini değiştirip </a:t>
            </a:r>
            <a:r>
              <a:rPr lang="tr-TR" dirty="0" smtClean="0"/>
              <a:t>kullanın. </a:t>
            </a:r>
            <a:r>
              <a:rPr lang="tr-TR" dirty="0"/>
              <a:t>Varsayılan Administrator hesabını kapalı duruma getirmeyi unutmayınız</a:t>
            </a:r>
            <a:r>
              <a:rPr lang="tr-TR" dirty="0" smtClean="0"/>
              <a:t>.</a:t>
            </a:r>
          </a:p>
          <a:p>
            <a:endParaRPr lang="tr-TR" dirty="0"/>
          </a:p>
        </p:txBody>
      </p:sp>
    </p:spTree>
    <p:extLst>
      <p:ext uri="{BB962C8B-B14F-4D97-AF65-F5344CB8AC3E}">
        <p14:creationId xmlns:p14="http://schemas.microsoft.com/office/powerpoint/2010/main" val="34635632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dirty="0" smtClean="0"/>
              <a:t>Windows Sunucu Güvenlik Önerileri</a:t>
            </a:r>
            <a:endParaRPr lang="tr-TR" dirty="0"/>
          </a:p>
        </p:txBody>
      </p:sp>
      <p:sp>
        <p:nvSpPr>
          <p:cNvPr id="3" name="İçerik Yer Tutucusu 2"/>
          <p:cNvSpPr>
            <a:spLocks noGrp="1"/>
          </p:cNvSpPr>
          <p:nvPr>
            <p:ph idx="1"/>
          </p:nvPr>
        </p:nvSpPr>
        <p:spPr/>
        <p:txBody>
          <a:bodyPr>
            <a:normAutofit fontScale="92500" lnSpcReduction="20000"/>
          </a:bodyPr>
          <a:lstStyle/>
          <a:p>
            <a:pPr marL="514350" indent="-514350">
              <a:buFont typeface="+mj-lt"/>
              <a:buAutoNum type="arabicPeriod"/>
            </a:pPr>
            <a:r>
              <a:rPr lang="tr-TR" dirty="0" smtClean="0"/>
              <a:t>Güncelleme alamayan işletim sisteminizi yeni sürüm ile değiştirin. </a:t>
            </a:r>
          </a:p>
          <a:p>
            <a:pPr marL="514350" indent="-514350">
              <a:buFont typeface="+mj-lt"/>
              <a:buAutoNum type="arabicPeriod"/>
            </a:pPr>
            <a:r>
              <a:rPr lang="tr-TR" dirty="0" smtClean="0"/>
              <a:t> </a:t>
            </a:r>
            <a:r>
              <a:rPr lang="tr-TR" b="1" dirty="0" err="1" smtClean="0"/>
              <a:t>BIOS</a:t>
            </a:r>
            <a:r>
              <a:rPr lang="tr-TR" dirty="0" err="1" smtClean="0"/>
              <a:t>’a</a:t>
            </a:r>
            <a:r>
              <a:rPr lang="tr-TR" dirty="0" smtClean="0"/>
              <a:t> girişi parola ile korumaya alın. </a:t>
            </a:r>
            <a:endParaRPr lang="tr-TR" dirty="0"/>
          </a:p>
          <a:p>
            <a:pPr marL="514350" indent="-514350">
              <a:buFont typeface="+mj-lt"/>
              <a:buAutoNum type="arabicPeriod"/>
            </a:pPr>
            <a:r>
              <a:rPr lang="tr-TR" dirty="0"/>
              <a:t>Otomatik güncelleştirme özelliklerini aktif edin, mümkünse SSCM kullanın</a:t>
            </a:r>
          </a:p>
          <a:p>
            <a:pPr marL="514350" indent="-514350">
              <a:buFont typeface="+mj-lt"/>
              <a:buAutoNum type="arabicPeriod"/>
            </a:pPr>
            <a:r>
              <a:rPr lang="tr-TR" dirty="0" smtClean="0"/>
              <a:t>Sunucuları </a:t>
            </a:r>
            <a:r>
              <a:rPr lang="tr-TR" dirty="0"/>
              <a:t>mümkünse Active Directory üzerine aktarın</a:t>
            </a:r>
          </a:p>
          <a:p>
            <a:pPr marL="514350" indent="-514350">
              <a:buFont typeface="+mj-lt"/>
              <a:buAutoNum type="arabicPeriod"/>
            </a:pPr>
            <a:r>
              <a:rPr lang="tr-TR" dirty="0"/>
              <a:t>Sunucular arasında iletişim kurulacaksa </a:t>
            </a:r>
            <a:r>
              <a:rPr lang="tr-TR" dirty="0" err="1"/>
              <a:t>Ipsec</a:t>
            </a:r>
            <a:r>
              <a:rPr lang="tr-TR" dirty="0"/>
              <a:t> gibi VPN teknolojileri kullanın</a:t>
            </a:r>
          </a:p>
          <a:p>
            <a:pPr marL="514350" indent="-514350">
              <a:buFont typeface="+mj-lt"/>
              <a:buAutoNum type="arabicPeriod"/>
            </a:pPr>
            <a:r>
              <a:rPr lang="tr-TR" dirty="0"/>
              <a:t>Parola güvenliğini sağlamak amacı ile 90 günde bir parola değiştirmeye zorlayın</a:t>
            </a:r>
          </a:p>
          <a:p>
            <a:pPr marL="514350" indent="-514350">
              <a:buFont typeface="+mj-lt"/>
              <a:buAutoNum type="arabicPeriod"/>
            </a:pPr>
            <a:r>
              <a:rPr lang="tr-TR" dirty="0"/>
              <a:t>Parola uzunluklarını minimum </a:t>
            </a:r>
            <a:r>
              <a:rPr lang="tr-TR" dirty="0" smtClean="0"/>
              <a:t>8 karakter </a:t>
            </a:r>
            <a:r>
              <a:rPr lang="tr-TR" dirty="0"/>
              <a:t>olacak şekilde ayarlayın</a:t>
            </a:r>
          </a:p>
          <a:p>
            <a:pPr marL="514350" indent="-514350">
              <a:buFont typeface="+mj-lt"/>
              <a:buAutoNum type="arabicPeriod"/>
            </a:pPr>
            <a:r>
              <a:rPr lang="tr-TR" dirty="0"/>
              <a:t>Sunucularda 15 dakikada 2 kez geçersiz parola denemesi yapılırsa hesabı devre dışı bırakın</a:t>
            </a:r>
          </a:p>
          <a:p>
            <a:endParaRPr lang="tr-TR" dirty="0"/>
          </a:p>
        </p:txBody>
      </p:sp>
    </p:spTree>
    <p:extLst>
      <p:ext uri="{BB962C8B-B14F-4D97-AF65-F5344CB8AC3E}">
        <p14:creationId xmlns:p14="http://schemas.microsoft.com/office/powerpoint/2010/main" val="28754688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dirty="0"/>
              <a:t>Windows Sunucu Güvenlik Önerileri</a:t>
            </a:r>
          </a:p>
        </p:txBody>
      </p:sp>
      <p:sp>
        <p:nvSpPr>
          <p:cNvPr id="3" name="İçerik Yer Tutucusu 2"/>
          <p:cNvSpPr>
            <a:spLocks noGrp="1"/>
          </p:cNvSpPr>
          <p:nvPr>
            <p:ph idx="1"/>
          </p:nvPr>
        </p:nvSpPr>
        <p:spPr/>
        <p:txBody>
          <a:bodyPr>
            <a:normAutofit fontScale="92500" lnSpcReduction="20000"/>
          </a:bodyPr>
          <a:lstStyle/>
          <a:p>
            <a:pPr marL="514350" indent="-514350">
              <a:buFont typeface="+mj-lt"/>
              <a:buAutoNum type="arabicPeriod" startAt="9"/>
            </a:pPr>
            <a:r>
              <a:rPr lang="tr-TR" dirty="0"/>
              <a:t>Logon </a:t>
            </a:r>
            <a:r>
              <a:rPr lang="tr-TR" dirty="0" smtClean="0"/>
              <a:t>olaylarını </a:t>
            </a:r>
            <a:r>
              <a:rPr lang="tr-TR" dirty="0"/>
              <a:t>belirli aralıklarla takip edin</a:t>
            </a:r>
          </a:p>
          <a:p>
            <a:pPr marL="514350" indent="-514350">
              <a:buFont typeface="+mj-lt"/>
              <a:buAutoNum type="arabicPeriod" startAt="9"/>
            </a:pPr>
            <a:r>
              <a:rPr lang="tr-TR" dirty="0"/>
              <a:t>Ataklara karşı koymak için sunuculara </a:t>
            </a:r>
            <a:r>
              <a:rPr lang="tr-TR" b="1" dirty="0"/>
              <a:t>EMET </a:t>
            </a:r>
            <a:r>
              <a:rPr lang="tr-TR" b="1" dirty="0" smtClean="0"/>
              <a:t>(</a:t>
            </a:r>
            <a:r>
              <a:rPr lang="tr-TR" b="1" dirty="0" err="1"/>
              <a:t>Enhanced</a:t>
            </a:r>
            <a:r>
              <a:rPr lang="tr-TR" b="1" dirty="0"/>
              <a:t> </a:t>
            </a:r>
            <a:r>
              <a:rPr lang="tr-TR" b="1" dirty="0" err="1"/>
              <a:t>Mitigation</a:t>
            </a:r>
            <a:r>
              <a:rPr lang="tr-TR" b="1" dirty="0"/>
              <a:t> </a:t>
            </a:r>
            <a:r>
              <a:rPr lang="tr-TR" b="1" dirty="0" err="1"/>
              <a:t>Experience</a:t>
            </a:r>
            <a:r>
              <a:rPr lang="tr-TR" b="1" dirty="0"/>
              <a:t> </a:t>
            </a:r>
            <a:r>
              <a:rPr lang="tr-TR" b="1" dirty="0" smtClean="0"/>
              <a:t>Toolkit) </a:t>
            </a:r>
            <a:r>
              <a:rPr lang="tr-TR" dirty="0" smtClean="0"/>
              <a:t>kurulumunu </a:t>
            </a:r>
            <a:r>
              <a:rPr lang="tr-TR" dirty="0"/>
              <a:t>gerçekleştirin</a:t>
            </a:r>
          </a:p>
          <a:p>
            <a:pPr marL="514350" indent="-514350">
              <a:buFont typeface="+mj-lt"/>
              <a:buAutoNum type="arabicPeriod" startAt="9"/>
            </a:pPr>
            <a:r>
              <a:rPr lang="tr-TR" dirty="0"/>
              <a:t>Sunucular üzerinde kullanılan 3.parti yazılımların güvenlik güncelleştirmelerini mutlaka gerçekleştirin</a:t>
            </a:r>
          </a:p>
          <a:p>
            <a:pPr marL="514350" indent="-514350">
              <a:buFont typeface="+mj-lt"/>
              <a:buAutoNum type="arabicPeriod" startAt="9"/>
            </a:pPr>
            <a:r>
              <a:rPr lang="tr-TR" dirty="0"/>
              <a:t>Anti-virüs uygulamaları kullanımına özen gösterin(</a:t>
            </a:r>
            <a:r>
              <a:rPr lang="tr-TR" dirty="0" err="1"/>
              <a:t>Kaspersky</a:t>
            </a:r>
            <a:r>
              <a:rPr lang="tr-TR" dirty="0"/>
              <a:t>, </a:t>
            </a:r>
            <a:r>
              <a:rPr lang="tr-TR" dirty="0" err="1"/>
              <a:t>Sophos</a:t>
            </a:r>
            <a:r>
              <a:rPr lang="tr-TR" dirty="0"/>
              <a:t>, </a:t>
            </a:r>
            <a:r>
              <a:rPr lang="tr-TR" dirty="0" err="1"/>
              <a:t>Eset</a:t>
            </a:r>
            <a:r>
              <a:rPr lang="tr-TR" dirty="0"/>
              <a:t> </a:t>
            </a:r>
            <a:r>
              <a:rPr lang="tr-TR" dirty="0" err="1"/>
              <a:t>vb</a:t>
            </a:r>
            <a:r>
              <a:rPr lang="tr-TR" dirty="0"/>
              <a:t>)</a:t>
            </a:r>
          </a:p>
          <a:p>
            <a:pPr marL="514350" indent="-514350">
              <a:buFont typeface="+mj-lt"/>
              <a:buAutoNum type="arabicPeriod" startAt="9"/>
            </a:pPr>
            <a:r>
              <a:rPr lang="tr-TR" dirty="0"/>
              <a:t>Sistemde yüklü olan </a:t>
            </a:r>
            <a:r>
              <a:rPr lang="tr-TR" dirty="0" err="1"/>
              <a:t>antivirüs</a:t>
            </a:r>
            <a:r>
              <a:rPr lang="tr-TR" dirty="0"/>
              <a:t> uygulaması ile belirli aralıklarla tarama işlemi gerçekleştirin</a:t>
            </a:r>
          </a:p>
          <a:p>
            <a:pPr marL="514350" indent="-514350">
              <a:buFont typeface="+mj-lt"/>
              <a:buAutoNum type="arabicPeriod" startAt="9"/>
            </a:pPr>
            <a:r>
              <a:rPr lang="tr-TR" dirty="0"/>
              <a:t>Sistemde günlük tutmayı aktif hale getirin</a:t>
            </a:r>
          </a:p>
          <a:p>
            <a:pPr marL="514350" indent="-514350">
              <a:buFont typeface="+mj-lt"/>
              <a:buAutoNum type="arabicPeriod" startAt="9"/>
            </a:pPr>
            <a:r>
              <a:rPr lang="tr-TR" dirty="0"/>
              <a:t>Güvenlik duvarı kullanımına özen gösterin, ihtiyacınız olmasa bile güvenlik duvarını açın</a:t>
            </a:r>
          </a:p>
          <a:p>
            <a:pPr marL="514350" indent="-514350">
              <a:buFont typeface="+mj-lt"/>
              <a:buAutoNum type="arabicPeriod" startAt="9"/>
            </a:pPr>
            <a:endParaRPr lang="tr-TR" dirty="0"/>
          </a:p>
        </p:txBody>
      </p:sp>
    </p:spTree>
    <p:extLst>
      <p:ext uri="{BB962C8B-B14F-4D97-AF65-F5344CB8AC3E}">
        <p14:creationId xmlns:p14="http://schemas.microsoft.com/office/powerpoint/2010/main" val="7785894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dirty="0"/>
              <a:t>Windows Sunucu Güvenlik Önerileri</a:t>
            </a:r>
          </a:p>
        </p:txBody>
      </p:sp>
      <p:sp>
        <p:nvSpPr>
          <p:cNvPr id="3" name="İçerik Yer Tutucusu 2"/>
          <p:cNvSpPr>
            <a:spLocks noGrp="1"/>
          </p:cNvSpPr>
          <p:nvPr>
            <p:ph idx="1"/>
          </p:nvPr>
        </p:nvSpPr>
        <p:spPr/>
        <p:txBody>
          <a:bodyPr>
            <a:normAutofit fontScale="92500"/>
          </a:bodyPr>
          <a:lstStyle/>
          <a:p>
            <a:pPr marL="514350" indent="-514350">
              <a:buFont typeface="+mj-lt"/>
              <a:buAutoNum type="arabicPeriod" startAt="16"/>
            </a:pPr>
            <a:r>
              <a:rPr lang="tr-TR" dirty="0"/>
              <a:t>Güvenlik duvarı kullanımına özen gösterin, ihtiyacınız olmasa bile güvenlik duvarını açın</a:t>
            </a:r>
          </a:p>
          <a:p>
            <a:pPr marL="514350" indent="-514350">
              <a:buFont typeface="+mj-lt"/>
              <a:buAutoNum type="arabicPeriod" startAt="16"/>
            </a:pPr>
            <a:r>
              <a:rPr lang="tr-TR" dirty="0"/>
              <a:t>Kullanılmayan portlara erişimleri kalıcı olarak kapatın</a:t>
            </a:r>
          </a:p>
          <a:p>
            <a:pPr marL="514350" indent="-514350">
              <a:buFont typeface="+mj-lt"/>
              <a:buAutoNum type="arabicPeriod" startAt="16"/>
            </a:pPr>
            <a:r>
              <a:rPr lang="tr-TR" b="1" dirty="0"/>
              <a:t>RDP </a:t>
            </a:r>
            <a:r>
              <a:rPr lang="tr-TR" dirty="0"/>
              <a:t>bağlantısı yapılacaksa mutlaka portunu değiştirin</a:t>
            </a:r>
          </a:p>
          <a:p>
            <a:pPr marL="514350" indent="-514350">
              <a:buFont typeface="+mj-lt"/>
              <a:buAutoNum type="arabicPeriod" startAt="16"/>
            </a:pPr>
            <a:r>
              <a:rPr lang="tr-TR" dirty="0"/>
              <a:t>Uzak masaüstü bağlantılarında </a:t>
            </a:r>
            <a:r>
              <a:rPr lang="tr-TR" b="1" dirty="0"/>
              <a:t>IPSEC </a:t>
            </a:r>
            <a:r>
              <a:rPr lang="tr-TR" dirty="0"/>
              <a:t>gibi </a:t>
            </a:r>
            <a:r>
              <a:rPr lang="tr-TR" b="1" dirty="0"/>
              <a:t>VPN </a:t>
            </a:r>
            <a:r>
              <a:rPr lang="tr-TR" dirty="0"/>
              <a:t>teknolojileri kullanın</a:t>
            </a:r>
          </a:p>
          <a:p>
            <a:pPr marL="514350" indent="-514350">
              <a:buFont typeface="+mj-lt"/>
              <a:buAutoNum type="arabicPeriod" startAt="16"/>
            </a:pPr>
            <a:r>
              <a:rPr lang="tr-TR" dirty="0"/>
              <a:t>Sunucuda kullanılmayan bütün özellikleri devre dışı bırakın(yazıcı sunucusu, yazıcı paylaşımı, dosya paylaşımı)</a:t>
            </a:r>
          </a:p>
          <a:p>
            <a:pPr marL="514350" indent="-514350">
              <a:buFont typeface="+mj-lt"/>
              <a:buAutoNum type="arabicPeriod" startAt="16"/>
            </a:pPr>
            <a:r>
              <a:rPr lang="tr-TR" dirty="0"/>
              <a:t>Tüm İnternet tarayıcılarını kaldırın veya devre dışı bırakın</a:t>
            </a:r>
          </a:p>
          <a:p>
            <a:pPr marL="514350" indent="-514350">
              <a:buFont typeface="+mj-lt"/>
              <a:buAutoNum type="arabicPeriod" startAt="16"/>
            </a:pPr>
            <a:r>
              <a:rPr lang="tr-TR" dirty="0"/>
              <a:t>Kimlik avı saldırılarına karşı korumak için sunucudaki tüm e-posta istemcilerini kaldırın</a:t>
            </a:r>
          </a:p>
          <a:p>
            <a:pPr marL="514350" indent="-514350">
              <a:buFont typeface="+mj-lt"/>
              <a:buAutoNum type="arabicPeriod" startAt="16"/>
            </a:pPr>
            <a:endParaRPr lang="tr-TR" dirty="0"/>
          </a:p>
        </p:txBody>
      </p:sp>
    </p:spTree>
    <p:extLst>
      <p:ext uri="{BB962C8B-B14F-4D97-AF65-F5344CB8AC3E}">
        <p14:creationId xmlns:p14="http://schemas.microsoft.com/office/powerpoint/2010/main" val="9575683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dirty="0"/>
              <a:t>Windows Sunucu Güvenlik Önerileri</a:t>
            </a:r>
          </a:p>
        </p:txBody>
      </p:sp>
      <p:sp>
        <p:nvSpPr>
          <p:cNvPr id="3" name="İçerik Yer Tutucusu 2"/>
          <p:cNvSpPr>
            <a:spLocks noGrp="1"/>
          </p:cNvSpPr>
          <p:nvPr>
            <p:ph idx="1"/>
          </p:nvPr>
        </p:nvSpPr>
        <p:spPr/>
        <p:txBody>
          <a:bodyPr>
            <a:normAutofit lnSpcReduction="10000"/>
          </a:bodyPr>
          <a:lstStyle/>
          <a:p>
            <a:pPr marL="514350" indent="-514350">
              <a:buFont typeface="+mj-lt"/>
              <a:buAutoNum type="arabicPeriod" startAt="23"/>
            </a:pPr>
            <a:r>
              <a:rPr lang="tr-TR" dirty="0"/>
              <a:t>Kullanıcı hesap denetimini etkinleştirin ve kuralları operatörlere göre düzenleyin</a:t>
            </a:r>
          </a:p>
          <a:p>
            <a:pPr marL="514350" indent="-514350">
              <a:buFont typeface="+mj-lt"/>
              <a:buAutoNum type="arabicPeriod" startAt="23"/>
            </a:pPr>
            <a:r>
              <a:rPr lang="tr-TR" dirty="0"/>
              <a:t>Web sunucusu üzerinde kullanılacak bütün web sitelerinde TLS kullanımına özen gösterin</a:t>
            </a:r>
          </a:p>
          <a:p>
            <a:pPr marL="514350" indent="-514350">
              <a:buFont typeface="+mj-lt"/>
              <a:buAutoNum type="arabicPeriod" startAt="23"/>
            </a:pPr>
            <a:r>
              <a:rPr lang="tr-TR" dirty="0"/>
              <a:t>Yedekleme için en az iki DNS sunucusu ve komut isteminden </a:t>
            </a:r>
            <a:r>
              <a:rPr lang="tr-TR" dirty="0" err="1"/>
              <a:t>nslookup</a:t>
            </a:r>
            <a:r>
              <a:rPr lang="tr-TR" dirty="0"/>
              <a:t> kullanarak çift onay ad çözümlemesi yapılandırın</a:t>
            </a:r>
          </a:p>
          <a:p>
            <a:pPr marL="514350" indent="-514350">
              <a:buFont typeface="+mj-lt"/>
              <a:buAutoNum type="arabicPeriod" startAt="23"/>
            </a:pPr>
            <a:r>
              <a:rPr lang="tr-TR" dirty="0"/>
              <a:t>Sunucunun, istediğiniz adla birlikte </a:t>
            </a:r>
            <a:r>
              <a:rPr lang="tr-TR" b="1" dirty="0" err="1"/>
              <a:t>DNS’de</a:t>
            </a:r>
            <a:r>
              <a:rPr lang="tr-TR" dirty="0"/>
              <a:t> geçerli bir A kaydının yanı sıra geriye doğru aramalar için bir PTR kaydının olduğundan emin olun.</a:t>
            </a:r>
          </a:p>
          <a:p>
            <a:pPr marL="514350" indent="-514350">
              <a:buFont typeface="+mj-lt"/>
              <a:buAutoNum type="arabicPeriod" startAt="23"/>
            </a:pPr>
            <a:r>
              <a:rPr lang="tr-TR" dirty="0"/>
              <a:t>Sunucuda eğer </a:t>
            </a:r>
            <a:r>
              <a:rPr lang="tr-TR" b="1" dirty="0"/>
              <a:t>IPv6</a:t>
            </a:r>
            <a:r>
              <a:rPr lang="tr-TR" dirty="0"/>
              <a:t> kullanılmayacaksa </a:t>
            </a:r>
            <a:r>
              <a:rPr lang="tr-TR" dirty="0" err="1"/>
              <a:t>interface</a:t>
            </a:r>
            <a:r>
              <a:rPr lang="tr-TR" dirty="0"/>
              <a:t> üzerinden kalıcı olarak devre dışı bırakın</a:t>
            </a:r>
          </a:p>
          <a:p>
            <a:pPr marL="514350" indent="-514350">
              <a:buFont typeface="+mj-lt"/>
              <a:buAutoNum type="arabicPeriod" startAt="23"/>
            </a:pPr>
            <a:endParaRPr lang="tr-TR" dirty="0"/>
          </a:p>
        </p:txBody>
      </p:sp>
    </p:spTree>
    <p:extLst>
      <p:ext uri="{BB962C8B-B14F-4D97-AF65-F5344CB8AC3E}">
        <p14:creationId xmlns:p14="http://schemas.microsoft.com/office/powerpoint/2010/main" val="24384384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dirty="0"/>
              <a:t>Windows Sunucu Güvenlik Önerileri</a:t>
            </a:r>
          </a:p>
        </p:txBody>
      </p:sp>
      <p:sp>
        <p:nvSpPr>
          <p:cNvPr id="3" name="İçerik Yer Tutucusu 2"/>
          <p:cNvSpPr>
            <a:spLocks noGrp="1"/>
          </p:cNvSpPr>
          <p:nvPr>
            <p:ph idx="1"/>
          </p:nvPr>
        </p:nvSpPr>
        <p:spPr/>
        <p:txBody>
          <a:bodyPr>
            <a:normAutofit fontScale="92500" lnSpcReduction="10000"/>
          </a:bodyPr>
          <a:lstStyle/>
          <a:p>
            <a:pPr marL="514350" indent="-514350">
              <a:buFont typeface="+mj-lt"/>
              <a:buAutoNum type="arabicPeriod" startAt="28"/>
            </a:pPr>
            <a:r>
              <a:rPr lang="tr-TR" dirty="0" smtClean="0"/>
              <a:t>İhtiyacınız olan </a:t>
            </a:r>
            <a:r>
              <a:rPr lang="tr-TR" dirty="0"/>
              <a:t>her şeyin kurulu olduğundan emin olun.</a:t>
            </a:r>
          </a:p>
          <a:p>
            <a:pPr marL="514350" indent="-514350">
              <a:buFont typeface="+mj-lt"/>
              <a:buAutoNum type="arabicPeriod" startAt="28"/>
            </a:pPr>
            <a:r>
              <a:rPr lang="tr-TR" dirty="0"/>
              <a:t>İhtiyacınız olmayan her şeyi kaldırın. Sunucunun saldırı yüzeyini gereksiz yere arttırmayın.</a:t>
            </a:r>
          </a:p>
          <a:p>
            <a:pPr marL="514350" indent="-514350">
              <a:buFont typeface="+mj-lt"/>
              <a:buAutoNum type="arabicPeriod" startAt="28"/>
            </a:pPr>
            <a:r>
              <a:rPr lang="tr-TR" dirty="0"/>
              <a:t>Sunucuda varsayılan olarak yüklü gelen uygulamaları kaldırın</a:t>
            </a:r>
          </a:p>
          <a:p>
            <a:pPr marL="514350" indent="-514350">
              <a:buFont typeface="+mj-lt"/>
              <a:buAutoNum type="arabicPeriod" startAt="28"/>
            </a:pPr>
            <a:r>
              <a:rPr lang="tr-TR" dirty="0"/>
              <a:t>Windows oturum açmalarını ve </a:t>
            </a:r>
            <a:r>
              <a:rPr lang="tr-TR" dirty="0" err="1"/>
              <a:t>kerberos</a:t>
            </a:r>
            <a:r>
              <a:rPr lang="tr-TR" dirty="0"/>
              <a:t> güvenliğine dayalı çeşitli diğer işlevler tamamen aksayacağından dolayı NTP kullanımına özen gösterin</a:t>
            </a:r>
          </a:p>
          <a:p>
            <a:pPr marL="514350" indent="-514350">
              <a:buFont typeface="+mj-lt"/>
              <a:buAutoNum type="arabicPeriod" startAt="28"/>
            </a:pPr>
            <a:r>
              <a:rPr lang="tr-TR" dirty="0" err="1"/>
              <a:t>Powershell</a:t>
            </a:r>
            <a:r>
              <a:rPr lang="tr-TR" dirty="0"/>
              <a:t> ve SSH gibi diğer uzaktan erişim mekanizmaları eğer kullanılacaksa sadece </a:t>
            </a:r>
            <a:r>
              <a:rPr lang="tr-TR" b="1" dirty="0"/>
              <a:t>VPN </a:t>
            </a:r>
            <a:r>
              <a:rPr lang="tr-TR" dirty="0"/>
              <a:t>üzerinden kullanılacak şekilde ayarlayın</a:t>
            </a:r>
          </a:p>
          <a:p>
            <a:pPr marL="514350" indent="-514350">
              <a:buFont typeface="+mj-lt"/>
              <a:buAutoNum type="arabicPeriod" startAt="28"/>
            </a:pPr>
            <a:r>
              <a:rPr lang="tr-TR" dirty="0"/>
              <a:t>Şifrelenmemiş protokolleri kullanmayın(telnet, FTP)</a:t>
            </a:r>
          </a:p>
          <a:p>
            <a:pPr marL="514350" indent="-514350">
              <a:buFont typeface="+mj-lt"/>
              <a:buAutoNum type="arabicPeriod" startAt="28"/>
            </a:pPr>
            <a:r>
              <a:rPr lang="tr-TR" dirty="0"/>
              <a:t>Mümkünse dosya yükleme işlemlerini SFTP üzerinden gerçekleştirin</a:t>
            </a:r>
          </a:p>
          <a:p>
            <a:pPr marL="514350" indent="-514350">
              <a:buFont typeface="+mj-lt"/>
              <a:buAutoNum type="arabicPeriod" startAt="28"/>
            </a:pPr>
            <a:endParaRPr lang="tr-TR" dirty="0"/>
          </a:p>
        </p:txBody>
      </p:sp>
    </p:spTree>
    <p:extLst>
      <p:ext uri="{BB962C8B-B14F-4D97-AF65-F5344CB8AC3E}">
        <p14:creationId xmlns:p14="http://schemas.microsoft.com/office/powerpoint/2010/main" val="37855721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dirty="0"/>
              <a:t>Windows Sunucu Güvenlik Önerileri</a:t>
            </a:r>
          </a:p>
        </p:txBody>
      </p:sp>
      <p:sp>
        <p:nvSpPr>
          <p:cNvPr id="3" name="İçerik Yer Tutucusu 2"/>
          <p:cNvSpPr>
            <a:spLocks noGrp="1"/>
          </p:cNvSpPr>
          <p:nvPr>
            <p:ph idx="1"/>
          </p:nvPr>
        </p:nvSpPr>
        <p:spPr>
          <a:xfrm>
            <a:off x="1097280" y="1064999"/>
            <a:ext cx="10058400" cy="5298479"/>
          </a:xfrm>
        </p:spPr>
        <p:txBody>
          <a:bodyPr>
            <a:normAutofit fontScale="92500"/>
          </a:bodyPr>
          <a:lstStyle/>
          <a:p>
            <a:pPr marL="514350" indent="-514350">
              <a:buFont typeface="+mj-lt"/>
              <a:buAutoNum type="arabicPeriod" startAt="35"/>
            </a:pPr>
            <a:r>
              <a:rPr lang="tr-TR" dirty="0"/>
              <a:t>2008 ve 2003 gibi eski sürümlerde bulunan servisleri özellikle kontrol edin, gerekli olmayanları kapatın</a:t>
            </a:r>
          </a:p>
          <a:p>
            <a:pPr marL="514350" indent="-514350">
              <a:buFont typeface="+mj-lt"/>
              <a:buAutoNum type="arabicPeriod" startAt="35"/>
            </a:pPr>
            <a:r>
              <a:rPr lang="tr-TR" dirty="0"/>
              <a:t>Önemli servisleri otomatik olarak başlayacak şekilde ayarlayın</a:t>
            </a:r>
          </a:p>
          <a:p>
            <a:pPr marL="514350" indent="-514350">
              <a:buFont typeface="+mj-lt"/>
              <a:buAutoNum type="arabicPeriod" startAt="35"/>
            </a:pPr>
            <a:r>
              <a:rPr lang="tr-TR" dirty="0"/>
              <a:t>Kurtarma konsoluna otomatik yönetimsel oturum açmayı devre dışı bırak</a:t>
            </a:r>
          </a:p>
          <a:p>
            <a:pPr marL="514350" indent="-514350">
              <a:buFont typeface="+mj-lt"/>
              <a:buAutoNum type="arabicPeriod" startAt="35"/>
            </a:pPr>
            <a:r>
              <a:rPr lang="tr-TR" dirty="0"/>
              <a:t>Alternatif medyadan izinsiz olarak önyükleme yapılmasını önlemek için aygıt önyükleme sırasını yapılandırın</a:t>
            </a:r>
          </a:p>
          <a:p>
            <a:pPr marL="514350" indent="-514350">
              <a:buFont typeface="+mj-lt"/>
              <a:buAutoNum type="arabicPeriod" startAt="35"/>
            </a:pPr>
            <a:r>
              <a:rPr lang="tr-TR" dirty="0"/>
              <a:t>Misafir hesaplarını devre dışı bırak</a:t>
            </a:r>
          </a:p>
          <a:p>
            <a:pPr marL="514350" indent="-514350">
              <a:buFont typeface="+mj-lt"/>
              <a:buAutoNum type="arabicPeriod" startAt="35"/>
            </a:pPr>
            <a:r>
              <a:rPr lang="tr-TR" b="1" dirty="0"/>
              <a:t>“</a:t>
            </a:r>
            <a:r>
              <a:rPr lang="tr-TR" b="1" dirty="0" err="1"/>
              <a:t>everyone</a:t>
            </a:r>
            <a:r>
              <a:rPr lang="tr-TR" b="1" dirty="0"/>
              <a:t>”</a:t>
            </a:r>
            <a:r>
              <a:rPr lang="tr-TR" dirty="0"/>
              <a:t> olarak geçen izinleri gerekmedikçe asla kullanmayın</a:t>
            </a:r>
          </a:p>
          <a:p>
            <a:pPr marL="514350" indent="-514350">
              <a:buFont typeface="+mj-lt"/>
              <a:buAutoNum type="arabicPeriod" startAt="35"/>
            </a:pPr>
            <a:r>
              <a:rPr lang="tr-TR" dirty="0"/>
              <a:t>Anonim SID ve Ad çeviri özelliğini devre dışı bırak</a:t>
            </a:r>
          </a:p>
          <a:p>
            <a:pPr marL="514350" indent="-514350">
              <a:buFont typeface="+mj-lt"/>
              <a:buAutoNum type="arabicPeriod" startAt="35"/>
            </a:pPr>
            <a:r>
              <a:rPr lang="tr-TR" dirty="0"/>
              <a:t>Kullanılmayan kullanıcı hesaplarını derhal devre dışı bırakın veya silin</a:t>
            </a:r>
          </a:p>
          <a:p>
            <a:pPr marL="514350" indent="-514350">
              <a:buFont typeface="+mj-lt"/>
              <a:buAutoNum type="arabicPeriod" startAt="35"/>
            </a:pPr>
            <a:endParaRPr lang="tr-TR" dirty="0"/>
          </a:p>
        </p:txBody>
      </p:sp>
    </p:spTree>
    <p:extLst>
      <p:ext uri="{BB962C8B-B14F-4D97-AF65-F5344CB8AC3E}">
        <p14:creationId xmlns:p14="http://schemas.microsoft.com/office/powerpoint/2010/main" val="6678129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nmyo">
  <a:themeElements>
    <a:clrScheme name="Sıcak Mavi">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nmyo">
      <a:majorFont>
        <a:latin typeface="Times New Roman"/>
        <a:ea typeface=""/>
        <a:cs typeface=""/>
      </a:majorFont>
      <a:minorFont>
        <a:latin typeface="Times New Roman"/>
        <a:ea typeface=""/>
        <a:cs typeface=""/>
      </a:minorFont>
    </a:fontScheme>
    <a:fmtScheme name="Geçmişe bakış">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nmyo" id="{98FC9F39-2869-4FEB-A3F1-4BD57F75EF41}" vid="{728FA77C-9B79-4EDE-B446-6FF140AB3617}"/>
    </a:ext>
  </a:extLst>
</a:theme>
</file>

<file path=docProps/app.xml><?xml version="1.0" encoding="utf-8"?>
<Properties xmlns="http://schemas.openxmlformats.org/officeDocument/2006/extended-properties" xmlns:vt="http://schemas.openxmlformats.org/officeDocument/2006/docPropsVTypes">
  <Template>nmyo</Template>
  <TotalTime>1471</TotalTime>
  <Words>795</Words>
  <Application>Microsoft Office PowerPoint</Application>
  <PresentationFormat>Geniş ekran</PresentationFormat>
  <Paragraphs>160</Paragraphs>
  <Slides>23</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23</vt:i4>
      </vt:variant>
    </vt:vector>
  </HeadingPairs>
  <TitlesOfParts>
    <vt:vector size="27" baseType="lpstr">
      <vt:lpstr>Calibri</vt:lpstr>
      <vt:lpstr>Times New Roman</vt:lpstr>
      <vt:lpstr>Wingdings</vt:lpstr>
      <vt:lpstr>nmyo</vt:lpstr>
      <vt:lpstr>WEB SİTESİ GÜVENLİK AYARLARI</vt:lpstr>
      <vt:lpstr>Web Sunucularındaki Güvenlik Riskleri</vt:lpstr>
      <vt:lpstr>Windows Sunucularda Güvenliği Sağlamak</vt:lpstr>
      <vt:lpstr>Windows Sunucu Güvenlik Önerileri</vt:lpstr>
      <vt:lpstr>Windows Sunucu Güvenlik Önerileri</vt:lpstr>
      <vt:lpstr>Windows Sunucu Güvenlik Önerileri</vt:lpstr>
      <vt:lpstr>Windows Sunucu Güvenlik Önerileri</vt:lpstr>
      <vt:lpstr>Windows Sunucu Güvenlik Önerileri</vt:lpstr>
      <vt:lpstr>Windows Sunucu Güvenlik Önerileri</vt:lpstr>
      <vt:lpstr>Windows Sunucu Güvenlik Önerileri</vt:lpstr>
      <vt:lpstr>Linux Sunucu Güvenlik Önerileri</vt:lpstr>
      <vt:lpstr>Linux Sunucu Güvenlik Önerileri</vt:lpstr>
      <vt:lpstr>Linux Sunucu Güvenlik Önerileri</vt:lpstr>
      <vt:lpstr>Linux Sunucu Güvenlik Önerileri</vt:lpstr>
      <vt:lpstr>Linux Sunucu Güvenlik Önerileri</vt:lpstr>
      <vt:lpstr>Linux Sunucu Güvenlik Önerileri</vt:lpstr>
      <vt:lpstr>Linux Sunucu Güvenlik Önerileri</vt:lpstr>
      <vt:lpstr>FTP SUNUCULARA YAPILAN SALDIRILAR</vt:lpstr>
      <vt:lpstr>FTP SUNUCULARA YAPILAN SALDIRILAR</vt:lpstr>
      <vt:lpstr>FTP SUNUCULARA YAPILAN SALDIRILAR</vt:lpstr>
      <vt:lpstr>FTP SUNUCULARA YAPILAN SALDIRILAR</vt:lpstr>
      <vt:lpstr>FTP SUNUCULARA YAPILAN SALDIRILAR</vt:lpstr>
      <vt:lpstr>Kaynakça</vt:lpstr>
    </vt:vector>
  </TitlesOfParts>
  <Company>MoTuN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Salih</dc:creator>
  <cp:lastModifiedBy>Windows Kullanıcısı</cp:lastModifiedBy>
  <cp:revision>75</cp:revision>
  <dcterms:created xsi:type="dcterms:W3CDTF">2020-01-26T08:38:28Z</dcterms:created>
  <dcterms:modified xsi:type="dcterms:W3CDTF">2020-02-05T07:01:01Z</dcterms:modified>
</cp:coreProperties>
</file>