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75" r:id="rId2"/>
    <p:sldId id="376" r:id="rId3"/>
    <p:sldId id="377" r:id="rId4"/>
    <p:sldId id="378" r:id="rId5"/>
    <p:sldId id="379" r:id="rId6"/>
    <p:sldId id="380" r:id="rId7"/>
    <p:sldId id="381" r:id="rId8"/>
    <p:sldId id="382" r:id="rId9"/>
    <p:sldId id="25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8" autoAdjust="0"/>
    <p:restoredTop sz="94660"/>
  </p:normalViewPr>
  <p:slideViewPr>
    <p:cSldViewPr snapToGrid="0">
      <p:cViewPr varScale="1">
        <p:scale>
          <a:sx n="69" d="100"/>
          <a:sy n="69" d="100"/>
        </p:scale>
        <p:origin x="4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0F9221-9239-4364-9620-358DCDB540E2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EC5E2A-FBC3-4B3C-A381-65B7899A4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823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72DA-0138-4E67-913F-CB86147B87B8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2816-39F6-48E2-8D76-8C739898B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336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72DA-0138-4E67-913F-CB86147B87B8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2816-39F6-48E2-8D76-8C739898B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208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72DA-0138-4E67-913F-CB86147B87B8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2816-39F6-48E2-8D76-8C739898B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264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72DA-0138-4E67-913F-CB86147B87B8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2816-39F6-48E2-8D76-8C739898B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197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72DA-0138-4E67-913F-CB86147B87B8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2816-39F6-48E2-8D76-8C739898B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284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72DA-0138-4E67-913F-CB86147B87B8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2816-39F6-48E2-8D76-8C739898B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373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72DA-0138-4E67-913F-CB86147B87B8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2816-39F6-48E2-8D76-8C739898B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200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72DA-0138-4E67-913F-CB86147B87B8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2816-39F6-48E2-8D76-8C739898B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606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72DA-0138-4E67-913F-CB86147B87B8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2816-39F6-48E2-8D76-8C739898B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720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72DA-0138-4E67-913F-CB86147B87B8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2816-39F6-48E2-8D76-8C739898B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416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72DA-0138-4E67-913F-CB86147B87B8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2816-39F6-48E2-8D76-8C739898B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861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B72DA-0138-4E67-913F-CB86147B87B8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B52816-39F6-48E2-8D76-8C739898B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245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847528" y="332656"/>
            <a:ext cx="8229600" cy="1066800"/>
          </a:xfrm>
        </p:spPr>
        <p:txBody>
          <a:bodyPr/>
          <a:lstStyle/>
          <a:p>
            <a:r>
              <a:rPr lang="tr-TR" dirty="0" err="1" smtClean="0"/>
              <a:t>Huoyon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196752"/>
            <a:ext cx="8229600" cy="5544616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tr-TR" dirty="0" smtClean="0"/>
              <a:t>Çin orijinli bir kaz ırkıdır.</a:t>
            </a:r>
          </a:p>
          <a:p>
            <a:pPr>
              <a:spcBef>
                <a:spcPts val="1800"/>
              </a:spcBef>
            </a:pPr>
            <a:r>
              <a:rPr lang="tr-TR" dirty="0" smtClean="0"/>
              <a:t>Canlı ağırlığı Çin kazına benzer fakat daha yüksek yumurta verimine sahiptir.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3929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Kanada Kazı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2400"/>
              </a:spcBef>
            </a:pPr>
            <a:r>
              <a:rPr lang="tr-TR" dirty="0" smtClean="0"/>
              <a:t>Kuzey Amerika’nın yaygın yabani bir kazıdır.</a:t>
            </a:r>
          </a:p>
          <a:p>
            <a:pPr>
              <a:spcBef>
                <a:spcPts val="2400"/>
              </a:spcBef>
            </a:pPr>
            <a:r>
              <a:rPr lang="tr-TR" dirty="0" smtClean="0"/>
              <a:t>Uzun ince boyunlu, dikdörtgen vücutlu ve yatay duruşludur.</a:t>
            </a:r>
          </a:p>
          <a:p>
            <a:pPr>
              <a:spcBef>
                <a:spcPts val="2400"/>
              </a:spcBef>
            </a:pPr>
            <a:r>
              <a:rPr lang="tr-TR" dirty="0" smtClean="0"/>
              <a:t>Geç cinsel olgunluğa ulaşır.</a:t>
            </a:r>
          </a:p>
          <a:p>
            <a:pPr>
              <a:spcBef>
                <a:spcPts val="2400"/>
              </a:spcBef>
            </a:pPr>
            <a:r>
              <a:rPr lang="tr-TR" dirty="0" smtClean="0"/>
              <a:t>Yabani erkek kazlar bazen evcil ırklarla birleştirilebilir, elde edilen döller genellikle kısırdır fakat et kalitesi iyidir.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6791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Lades Kazı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2400"/>
              </a:spcBef>
            </a:pPr>
            <a:r>
              <a:rPr lang="tr-TR" dirty="0" smtClean="0"/>
              <a:t>Fransa orijinlidir.</a:t>
            </a:r>
          </a:p>
          <a:p>
            <a:pPr>
              <a:spcBef>
                <a:spcPts val="2400"/>
              </a:spcBef>
            </a:pPr>
            <a:r>
              <a:rPr lang="tr-TR" dirty="0" smtClean="0"/>
              <a:t>Gri </a:t>
            </a:r>
            <a:r>
              <a:rPr lang="tr-TR" dirty="0" err="1" smtClean="0"/>
              <a:t>Tolouse</a:t>
            </a:r>
            <a:r>
              <a:rPr lang="tr-TR" dirty="0" smtClean="0"/>
              <a:t> kazından orijin almıştır.</a:t>
            </a:r>
          </a:p>
          <a:p>
            <a:pPr>
              <a:spcBef>
                <a:spcPts val="2400"/>
              </a:spcBef>
            </a:pPr>
            <a:r>
              <a:rPr lang="tr-TR" dirty="0" smtClean="0"/>
              <a:t>Tüyler gri renkte, </a:t>
            </a:r>
          </a:p>
          <a:p>
            <a:pPr>
              <a:spcBef>
                <a:spcPts val="2400"/>
              </a:spcBef>
            </a:pPr>
            <a:r>
              <a:rPr lang="tr-TR" dirty="0" smtClean="0"/>
              <a:t>İncik ve gagaları ise turuncu sarımsı renktedir.</a:t>
            </a:r>
          </a:p>
          <a:p>
            <a:pPr>
              <a:spcBef>
                <a:spcPts val="2400"/>
              </a:spcBef>
            </a:pPr>
            <a:r>
              <a:rPr lang="tr-TR" dirty="0" smtClean="0"/>
              <a:t>Özellikle karaciğer üretimi için seleksiyona tabi tutulmuş bir soyu bulunmaktadır.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032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44072" y="332656"/>
            <a:ext cx="3394720" cy="1152128"/>
          </a:xfrm>
        </p:spPr>
        <p:txBody>
          <a:bodyPr/>
          <a:lstStyle/>
          <a:p>
            <a:r>
              <a:rPr lang="tr-TR" dirty="0" smtClean="0"/>
              <a:t>Roman Kazı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384032" y="1268760"/>
            <a:ext cx="4104456" cy="5589240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tr-TR" dirty="0" smtClean="0"/>
              <a:t>Beyaz tüylere sahiptir.</a:t>
            </a:r>
          </a:p>
          <a:p>
            <a:pPr>
              <a:spcBef>
                <a:spcPts val="1800"/>
              </a:spcBef>
            </a:pPr>
            <a:r>
              <a:rPr lang="tr-TR" dirty="0" err="1" smtClean="0"/>
              <a:t>Tolouse</a:t>
            </a:r>
            <a:r>
              <a:rPr lang="tr-TR" dirty="0" smtClean="0"/>
              <a:t> ve </a:t>
            </a:r>
            <a:r>
              <a:rPr lang="tr-TR" dirty="0" err="1" smtClean="0"/>
              <a:t>Emden’den</a:t>
            </a:r>
            <a:r>
              <a:rPr lang="tr-TR" dirty="0" smtClean="0"/>
              <a:t> kök almıştır.</a:t>
            </a:r>
          </a:p>
          <a:p>
            <a:pPr>
              <a:spcBef>
                <a:spcPts val="1800"/>
              </a:spcBef>
            </a:pPr>
            <a:r>
              <a:rPr lang="tr-TR" dirty="0" smtClean="0"/>
              <a:t>Emden ırkına benzer.</a:t>
            </a:r>
          </a:p>
          <a:p>
            <a:pPr>
              <a:spcBef>
                <a:spcPts val="1800"/>
              </a:spcBef>
            </a:pPr>
            <a:r>
              <a:rPr lang="tr-TR" dirty="0" smtClean="0"/>
              <a:t>Erkek kazlarda ergin canlı ağırlık 5.5 - 6 kg</a:t>
            </a:r>
          </a:p>
          <a:p>
            <a:pPr>
              <a:spcBef>
                <a:spcPts val="1800"/>
              </a:spcBef>
            </a:pPr>
            <a:r>
              <a:rPr lang="tr-TR" dirty="0" smtClean="0"/>
              <a:t>Dişilerde ise 4.5-5 </a:t>
            </a:r>
            <a:r>
              <a:rPr lang="tr-TR" dirty="0" err="1" smtClean="0"/>
              <a:t>kg’dır</a:t>
            </a:r>
            <a:r>
              <a:rPr lang="tr-TR" dirty="0" smtClean="0"/>
              <a:t>.</a:t>
            </a:r>
          </a:p>
          <a:p>
            <a:pPr>
              <a:spcBef>
                <a:spcPts val="1800"/>
              </a:spcBef>
            </a:pP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955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Mısır Kaz Irkı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3000"/>
              </a:spcBef>
            </a:pPr>
            <a:r>
              <a:rPr lang="tr-TR" dirty="0" smtClean="0"/>
              <a:t>Süs amaçlı yetiştirilir.</a:t>
            </a:r>
          </a:p>
          <a:p>
            <a:pPr>
              <a:spcBef>
                <a:spcPts val="3000"/>
              </a:spcBef>
            </a:pPr>
            <a:r>
              <a:rPr lang="tr-TR" dirty="0" smtClean="0"/>
              <a:t>Uzun boylu ve uzun bacaklıdır.</a:t>
            </a:r>
          </a:p>
          <a:p>
            <a:pPr>
              <a:spcBef>
                <a:spcPts val="3000"/>
              </a:spcBef>
            </a:pPr>
            <a:r>
              <a:rPr lang="tr-TR" dirty="0" smtClean="0"/>
              <a:t>Küçük yapılı bir ırktır.</a:t>
            </a:r>
          </a:p>
          <a:p>
            <a:pPr>
              <a:spcBef>
                <a:spcPts val="3000"/>
              </a:spcBef>
            </a:pPr>
            <a:r>
              <a:rPr lang="tr-TR" dirty="0" smtClean="0"/>
              <a:t>Yumurta verimi 6 - 8 adettir.</a:t>
            </a:r>
          </a:p>
          <a:p>
            <a:pPr>
              <a:spcBef>
                <a:spcPts val="3000"/>
              </a:spcBef>
            </a:pPr>
            <a:r>
              <a:rPr lang="tr-TR" dirty="0" smtClean="0"/>
              <a:t>Tüy rengi gri siyah üzerinde kırmızı, kahve ve beyaz noktalar bulunur.</a:t>
            </a:r>
          </a:p>
          <a:p>
            <a:pPr>
              <a:spcBef>
                <a:spcPts val="3000"/>
              </a:spcBef>
            </a:pP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3160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456040" y="332656"/>
            <a:ext cx="3970784" cy="1066800"/>
          </a:xfrm>
        </p:spPr>
        <p:txBody>
          <a:bodyPr/>
          <a:lstStyle/>
          <a:p>
            <a:r>
              <a:rPr lang="tr-TR" dirty="0" err="1" smtClean="0"/>
              <a:t>Sebastopol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384032" y="1124744"/>
            <a:ext cx="4032448" cy="5449792"/>
          </a:xfrm>
        </p:spPr>
        <p:txBody>
          <a:bodyPr>
            <a:normAutofit fontScale="85000" lnSpcReduction="10000"/>
          </a:bodyPr>
          <a:lstStyle/>
          <a:p>
            <a:pPr>
              <a:spcBef>
                <a:spcPts val="2400"/>
              </a:spcBef>
            </a:pPr>
            <a:r>
              <a:rPr lang="tr-TR" dirty="0" smtClean="0"/>
              <a:t>Süs ırkıdır.</a:t>
            </a:r>
          </a:p>
          <a:p>
            <a:pPr>
              <a:spcBef>
                <a:spcPts val="2400"/>
              </a:spcBef>
            </a:pPr>
            <a:r>
              <a:rPr lang="tr-TR" dirty="0" smtClean="0"/>
              <a:t>Beyaz renklidir.</a:t>
            </a:r>
          </a:p>
          <a:p>
            <a:pPr>
              <a:spcBef>
                <a:spcPts val="2400"/>
              </a:spcBef>
            </a:pPr>
            <a:r>
              <a:rPr lang="tr-TR" dirty="0" smtClean="0"/>
              <a:t>Kıvrımlı ipeksi tüylere sahiptir.</a:t>
            </a:r>
          </a:p>
          <a:p>
            <a:pPr>
              <a:spcBef>
                <a:spcPts val="2400"/>
              </a:spcBef>
            </a:pPr>
            <a:r>
              <a:rPr lang="tr-TR" dirty="0" smtClean="0"/>
              <a:t>Sırt kısmında uzun kıvırcık, bedenin </a:t>
            </a:r>
            <a:r>
              <a:rPr lang="tr-TR" dirty="0" err="1" smtClean="0"/>
              <a:t>altkısmında</a:t>
            </a:r>
            <a:r>
              <a:rPr lang="tr-TR" dirty="0" smtClean="0"/>
              <a:t> ise kısa kıvırcık tüyler vardır.</a:t>
            </a:r>
          </a:p>
          <a:p>
            <a:pPr>
              <a:spcBef>
                <a:spcPts val="2400"/>
              </a:spcBef>
            </a:pPr>
            <a:r>
              <a:rPr lang="tr-TR" dirty="0" smtClean="0"/>
              <a:t>Ergin CA erkekte 5.4 - 6.3 kg</a:t>
            </a:r>
          </a:p>
          <a:p>
            <a:pPr>
              <a:spcBef>
                <a:spcPts val="2400"/>
              </a:spcBef>
            </a:pPr>
            <a:r>
              <a:rPr lang="tr-TR" dirty="0" smtClean="0"/>
              <a:t>Dişilerde ise 4.5 - 5.4 </a:t>
            </a:r>
            <a:r>
              <a:rPr lang="tr-TR" dirty="0" err="1" smtClean="0"/>
              <a:t>kg’dır</a:t>
            </a:r>
            <a:r>
              <a:rPr lang="tr-TR" dirty="0" smtClean="0"/>
              <a:t>.</a:t>
            </a:r>
          </a:p>
          <a:p>
            <a:pPr>
              <a:spcBef>
                <a:spcPts val="2400"/>
              </a:spcBef>
            </a:pPr>
            <a:r>
              <a:rPr lang="tr-TR" dirty="0" smtClean="0"/>
              <a:t>Yumurta verimi 25 - 35 adettir.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046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063552" y="548680"/>
            <a:ext cx="8229600" cy="1066800"/>
          </a:xfrm>
        </p:spPr>
        <p:txBody>
          <a:bodyPr/>
          <a:lstStyle/>
          <a:p>
            <a:r>
              <a:rPr lang="tr-TR" dirty="0" err="1" smtClean="0"/>
              <a:t>Pilgrim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484784"/>
            <a:ext cx="8229600" cy="5089752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tr-TR" dirty="0" smtClean="0"/>
              <a:t>Amerikan kaz ırkıdır.</a:t>
            </a:r>
          </a:p>
          <a:p>
            <a:pPr>
              <a:spcBef>
                <a:spcPts val="1800"/>
              </a:spcBef>
            </a:pPr>
            <a:r>
              <a:rPr lang="tr-TR" dirty="0" smtClean="0"/>
              <a:t>Orta ağır ırklardandır.</a:t>
            </a:r>
          </a:p>
          <a:p>
            <a:pPr>
              <a:spcBef>
                <a:spcPts val="1800"/>
              </a:spcBef>
            </a:pPr>
            <a:r>
              <a:rPr lang="tr-TR" dirty="0" smtClean="0"/>
              <a:t>Erkekler ortalama 6 kg</a:t>
            </a:r>
          </a:p>
          <a:p>
            <a:pPr>
              <a:spcBef>
                <a:spcPts val="1800"/>
              </a:spcBef>
            </a:pPr>
            <a:r>
              <a:rPr lang="tr-TR" dirty="0" smtClean="0"/>
              <a:t>Dişler ise 5 </a:t>
            </a:r>
            <a:r>
              <a:rPr lang="tr-TR" dirty="0" err="1" smtClean="0"/>
              <a:t>kg’dır</a:t>
            </a:r>
            <a:endParaRPr lang="tr-TR" dirty="0" smtClean="0"/>
          </a:p>
          <a:p>
            <a:pPr>
              <a:spcBef>
                <a:spcPts val="1800"/>
              </a:spcBef>
            </a:pPr>
            <a:r>
              <a:rPr lang="tr-TR" dirty="0" err="1" smtClean="0"/>
              <a:t>Otosex</a:t>
            </a:r>
            <a:r>
              <a:rPr lang="tr-TR" dirty="0" smtClean="0"/>
              <a:t> ırklardandır cinsiyete göre tüy renkleri değişmektedir.</a:t>
            </a:r>
          </a:p>
          <a:p>
            <a:pPr>
              <a:spcBef>
                <a:spcPts val="1800"/>
              </a:spcBef>
            </a:pPr>
            <a:r>
              <a:rPr lang="tr-TR" dirty="0" smtClean="0"/>
              <a:t>Erkek civcivler yumurtadan sarı çıkar daha sonra tüy rengi beyaza dönüşür.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012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35560" y="692696"/>
            <a:ext cx="8229600" cy="1066800"/>
          </a:xfrm>
        </p:spPr>
        <p:txBody>
          <a:bodyPr/>
          <a:lstStyle/>
          <a:p>
            <a:pPr algn="ctr"/>
            <a:r>
              <a:rPr lang="tr-TR" dirty="0" err="1" smtClean="0"/>
              <a:t>Pomeranian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2400"/>
              </a:spcBef>
            </a:pPr>
            <a:r>
              <a:rPr lang="tr-TR" dirty="0" smtClean="0"/>
              <a:t>Polonya'dan orijin almıştır.</a:t>
            </a:r>
          </a:p>
          <a:p>
            <a:pPr>
              <a:spcBef>
                <a:spcPts val="2400"/>
              </a:spcBef>
            </a:pPr>
            <a:r>
              <a:rPr lang="tr-TR" dirty="0" smtClean="0"/>
              <a:t>Orta ağır ırklardandır.</a:t>
            </a:r>
          </a:p>
          <a:p>
            <a:pPr>
              <a:spcBef>
                <a:spcPts val="2400"/>
              </a:spcBef>
            </a:pPr>
            <a:r>
              <a:rPr lang="tr-TR" dirty="0" smtClean="0"/>
              <a:t>Yumurta verimi 40 adettir.</a:t>
            </a:r>
          </a:p>
          <a:p>
            <a:pPr>
              <a:spcBef>
                <a:spcPts val="2400"/>
              </a:spcBef>
            </a:pPr>
            <a:r>
              <a:rPr lang="tr-TR" dirty="0" smtClean="0"/>
              <a:t>Yumurta ağırlığı 170 </a:t>
            </a:r>
            <a:r>
              <a:rPr lang="tr-TR" dirty="0" err="1" smtClean="0"/>
              <a:t>g’dır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35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Yerli Kaz Irkları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İşgüzar ve </a:t>
            </a:r>
            <a:r>
              <a:rPr lang="tr-TR" dirty="0" err="1" smtClean="0"/>
              <a:t>Testik</a:t>
            </a:r>
            <a:r>
              <a:rPr lang="tr-TR" dirty="0" smtClean="0"/>
              <a:t> (1999);Isparta yöresinde doğa koşullarında yetiştirilen yerli kazlar üzerinde yaptıkları çalışmada yöresel isimleriyle;</a:t>
            </a:r>
          </a:p>
          <a:p>
            <a:r>
              <a:rPr lang="tr-TR" dirty="0" smtClean="0"/>
              <a:t>Ala</a:t>
            </a:r>
          </a:p>
          <a:p>
            <a:r>
              <a:rPr lang="tr-TR" dirty="0" smtClean="0"/>
              <a:t>Tülü</a:t>
            </a:r>
          </a:p>
          <a:p>
            <a:r>
              <a:rPr lang="tr-TR" dirty="0" smtClean="0"/>
              <a:t>Beyaz</a:t>
            </a:r>
          </a:p>
          <a:p>
            <a:r>
              <a:rPr lang="tr-TR" dirty="0" smtClean="0"/>
              <a:t>Kara ve</a:t>
            </a:r>
          </a:p>
          <a:p>
            <a:r>
              <a:rPr lang="tr-TR" dirty="0" smtClean="0"/>
              <a:t>Şam kazı olmak üzere 5 yerli kaz varyetesi olduğunu saptamıştır. </a:t>
            </a:r>
          </a:p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71032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312</Words>
  <Application>Microsoft Office PowerPoint</Application>
  <PresentationFormat>Geniş ekran</PresentationFormat>
  <Paragraphs>62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Huoyon</vt:lpstr>
      <vt:lpstr>Kanada Kazı</vt:lpstr>
      <vt:lpstr>Lades Kazı</vt:lpstr>
      <vt:lpstr>Roman Kazı</vt:lpstr>
      <vt:lpstr>Mısır Kaz Irkı</vt:lpstr>
      <vt:lpstr>Sebastopol</vt:lpstr>
      <vt:lpstr>Pilgrim</vt:lpstr>
      <vt:lpstr>Pomeranian</vt:lpstr>
      <vt:lpstr>Yerli Kaz Irkları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Huoyon</dc:title>
  <dc:creator>user</dc:creator>
  <cp:lastModifiedBy>user</cp:lastModifiedBy>
  <cp:revision>1</cp:revision>
  <dcterms:created xsi:type="dcterms:W3CDTF">2017-11-15T10:00:09Z</dcterms:created>
  <dcterms:modified xsi:type="dcterms:W3CDTF">2017-11-15T10:00:29Z</dcterms:modified>
</cp:coreProperties>
</file>