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0970A-12DA-4B4E-A993-5F1CDBDADA0E}" type="datetimeFigureOut">
              <a:rPr lang="tr-TR" smtClean="0"/>
              <a:t>30.9.2019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B28D0-B85B-40CD-A5D1-C51E02CF722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Liflerin İşlenmesi ve İplik Üretimi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Liflerin iççinde bulunan ve inceliği mikron ile değerlendiren ince liflerdir. </a:t>
            </a:r>
          </a:p>
          <a:p>
            <a:endParaRPr lang="tr-TR" dirty="0"/>
          </a:p>
          <a:p>
            <a:r>
              <a:rPr lang="tr-TR" dirty="0" err="1" smtClean="0"/>
              <a:t>Makrofibril</a:t>
            </a:r>
            <a:r>
              <a:rPr lang="tr-TR" dirty="0" smtClean="0"/>
              <a:t>, bir araya gelerek </a:t>
            </a:r>
            <a:r>
              <a:rPr lang="tr-TR" dirty="0" err="1" smtClean="0"/>
              <a:t>fibrilleri</a:t>
            </a:r>
            <a:r>
              <a:rPr lang="tr-TR" dirty="0" smtClean="0"/>
              <a:t> oluşturan yapı elementlerdir.</a:t>
            </a:r>
          </a:p>
          <a:p>
            <a:r>
              <a:rPr lang="tr-TR" dirty="0" err="1" smtClean="0"/>
              <a:t>Mirofibril</a:t>
            </a:r>
            <a:r>
              <a:rPr lang="tr-TR" dirty="0" smtClean="0"/>
              <a:t>, bir araya gelerek </a:t>
            </a:r>
            <a:r>
              <a:rPr lang="tr-TR" dirty="0" err="1" smtClean="0"/>
              <a:t>makrofibrilleri</a:t>
            </a:r>
            <a:r>
              <a:rPr lang="tr-TR" dirty="0" smtClean="0"/>
              <a:t> oluşturan lif şeklindeki yapı elementleridir.</a:t>
            </a:r>
          </a:p>
          <a:p>
            <a:r>
              <a:rPr lang="tr-TR" dirty="0" err="1" smtClean="0"/>
              <a:t>Elementer</a:t>
            </a:r>
            <a:r>
              <a:rPr lang="tr-TR" dirty="0" smtClean="0"/>
              <a:t> </a:t>
            </a:r>
            <a:r>
              <a:rPr lang="tr-TR" dirty="0" err="1" smtClean="0"/>
              <a:t>fibril</a:t>
            </a:r>
            <a:r>
              <a:rPr lang="tr-TR" dirty="0" smtClean="0"/>
              <a:t> ise, bir araya gelerek </a:t>
            </a:r>
            <a:r>
              <a:rPr lang="tr-TR" dirty="0" err="1" smtClean="0"/>
              <a:t>mikrofibrilleri</a:t>
            </a:r>
            <a:r>
              <a:rPr lang="tr-TR" dirty="0" smtClean="0"/>
              <a:t> oluşturan yapı elementleridir.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Genel olarak liflerin temel yapıtaşı </a:t>
            </a:r>
            <a:r>
              <a:rPr lang="tr-TR" dirty="0" err="1" smtClean="0"/>
              <a:t>makromoleküllerdir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 smtClean="0"/>
              <a:t>Makromoleküller</a:t>
            </a:r>
            <a:r>
              <a:rPr lang="tr-TR" dirty="0" smtClean="0"/>
              <a:t>, maddenin en küçük yapı taşı olan moleküllerin birleşmesi ile meydana gelir.</a:t>
            </a:r>
          </a:p>
          <a:p>
            <a:endParaRPr lang="tr-TR" dirty="0"/>
          </a:p>
          <a:p>
            <a:pPr>
              <a:buNone/>
            </a:pPr>
            <a:r>
              <a:rPr lang="tr-TR" dirty="0" smtClean="0"/>
              <a:t>100 adet selüloz molekülünden oluşan </a:t>
            </a:r>
            <a:r>
              <a:rPr lang="tr-TR" dirty="0" err="1" smtClean="0"/>
              <a:t>elementer</a:t>
            </a:r>
            <a:r>
              <a:rPr lang="tr-TR" dirty="0" smtClean="0"/>
              <a:t> </a:t>
            </a:r>
            <a:r>
              <a:rPr lang="tr-TR" dirty="0" err="1" smtClean="0"/>
              <a:t>fibrillerin</a:t>
            </a:r>
            <a:r>
              <a:rPr lang="tr-TR" dirty="0" smtClean="0"/>
              <a:t> birleşerek oluşturduğu </a:t>
            </a:r>
            <a:r>
              <a:rPr lang="tr-TR" dirty="0" err="1" smtClean="0"/>
              <a:t>makrofibril</a:t>
            </a:r>
            <a:r>
              <a:rPr lang="tr-TR" dirty="0" smtClean="0"/>
              <a:t> topluluğuna </a:t>
            </a:r>
            <a:r>
              <a:rPr lang="tr-TR" dirty="0" err="1" smtClean="0"/>
              <a:t>fibril</a:t>
            </a:r>
            <a:r>
              <a:rPr lang="tr-TR" dirty="0" smtClean="0"/>
              <a:t> denir. Bunların birleşmesi ile selüloz tabakaları oluşur.</a:t>
            </a:r>
          </a:p>
          <a:p>
            <a:pPr>
              <a:buNone/>
            </a:pPr>
            <a:r>
              <a:rPr lang="tr-TR" dirty="0" err="1" smtClean="0"/>
              <a:t>Fibril</a:t>
            </a:r>
            <a:r>
              <a:rPr lang="tr-TR" dirty="0" smtClean="0"/>
              <a:t>, normal ipek ya da keten liflerinde tek lifin uzunlamasına ikiye bölünerek elde edilen ekstra ince </a:t>
            </a:r>
            <a:r>
              <a:rPr lang="tr-TR" dirty="0" err="1" smtClean="0"/>
              <a:t>filamenttir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Lifte yapıyı oluşturan bölgeler</a:t>
            </a:r>
          </a:p>
          <a:p>
            <a:endParaRPr lang="tr-TR" dirty="0"/>
          </a:p>
          <a:p>
            <a:r>
              <a:rPr lang="tr-TR" dirty="0" smtClean="0"/>
              <a:t>Kristalin bölge</a:t>
            </a:r>
          </a:p>
          <a:p>
            <a:r>
              <a:rPr lang="tr-TR" dirty="0" smtClean="0"/>
              <a:t>Amorf bölge</a:t>
            </a:r>
          </a:p>
          <a:p>
            <a:endParaRPr lang="tr-TR" dirty="0"/>
          </a:p>
          <a:p>
            <a:r>
              <a:rPr lang="tr-TR" dirty="0" smtClean="0"/>
              <a:t>Tekstil liflerinin </a:t>
            </a:r>
            <a:r>
              <a:rPr lang="tr-TR" dirty="0" err="1" smtClean="0"/>
              <a:t>makromoleküllerinin</a:t>
            </a:r>
            <a:r>
              <a:rPr lang="tr-TR" dirty="0" smtClean="0"/>
              <a:t> sıralı ve düzenli olarak yerleşmiş, sıkıca </a:t>
            </a:r>
            <a:r>
              <a:rPr lang="tr-TR" dirty="0" err="1" smtClean="0"/>
              <a:t>biraraya</a:t>
            </a:r>
            <a:r>
              <a:rPr lang="tr-TR" dirty="0" smtClean="0"/>
              <a:t> gelmiş </a:t>
            </a:r>
            <a:r>
              <a:rPr lang="tr-TR" dirty="0" err="1" smtClean="0"/>
              <a:t>oryante</a:t>
            </a:r>
            <a:r>
              <a:rPr lang="tr-TR" dirty="0" smtClean="0"/>
              <a:t> olmuş bölgelerine kristalin bölge denilir.</a:t>
            </a:r>
          </a:p>
          <a:p>
            <a:r>
              <a:rPr lang="tr-TR" dirty="0" smtClean="0"/>
              <a:t>Bu bölgenin fazla olduğu liflere su, nem, nüfuz edemez örneğin cam liflerinde bu yapı çok sıkıdır.</a:t>
            </a:r>
          </a:p>
          <a:p>
            <a:endParaRPr lang="tr-TR" dirty="0"/>
          </a:p>
          <a:p>
            <a:pPr>
              <a:buNone/>
            </a:pPr>
            <a:r>
              <a:rPr lang="tr-TR" dirty="0" smtClean="0"/>
              <a:t>Tekstil liflerinin kristalin bölgeleri arasında </a:t>
            </a:r>
            <a:r>
              <a:rPr lang="tr-TR" dirty="0" err="1" smtClean="0"/>
              <a:t>makromoleküllerin</a:t>
            </a:r>
            <a:r>
              <a:rPr lang="tr-TR" dirty="0" smtClean="0"/>
              <a:t> gelişigüzel bulunduğu düzenli geometrik şekli olmayan kolay nüfuz edilen bölgeye denilir. Amorf bölgeye nüfuz kolay olduğundan suyu çabuk alır bu da boyanabilme özelliğini etkiler.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Lif yüzey yapısı</a:t>
            </a:r>
          </a:p>
          <a:p>
            <a:endParaRPr lang="tr-TR" dirty="0"/>
          </a:p>
          <a:p>
            <a:r>
              <a:rPr lang="tr-TR" dirty="0" smtClean="0"/>
              <a:t>Genel olarak yüzey yapısı lifin işlenmesi, iplik kumaş ve ürün oluşumuna kadar kendini gösteren önemli bir özelliktir. 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Lif çeperi</a:t>
            </a:r>
          </a:p>
          <a:p>
            <a:endParaRPr lang="tr-TR" dirty="0"/>
          </a:p>
          <a:p>
            <a:r>
              <a:rPr lang="tr-TR" dirty="0" smtClean="0"/>
              <a:t>Lif çeperi yani dış hattı, lifin uzunlamasına yüzey formunu belirler. Doğal liflerde karakteristiktir.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Lif kesitleri</a:t>
            </a:r>
          </a:p>
          <a:p>
            <a:endParaRPr lang="tr-TR" dirty="0"/>
          </a:p>
          <a:p>
            <a:r>
              <a:rPr lang="tr-TR" dirty="0" smtClean="0"/>
              <a:t>Mikroskop altında incelenmesiyle tespit edilir.</a:t>
            </a:r>
          </a:p>
          <a:p>
            <a:endParaRPr lang="tr-TR" dirty="0"/>
          </a:p>
          <a:p>
            <a:pPr>
              <a:buNone/>
            </a:pPr>
            <a:r>
              <a:rPr lang="tr-TR" dirty="0" smtClean="0"/>
              <a:t>Lif dersinde verilen enine kesit görüntülere tekrar bakınız!!!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000792"/>
          </a:xfrm>
        </p:spPr>
        <p:txBody>
          <a:bodyPr>
            <a:normAutofit fontScale="32500" lnSpcReduction="20000"/>
          </a:bodyPr>
          <a:lstStyle/>
          <a:p>
            <a:r>
              <a:rPr lang="tr-TR" sz="6200" dirty="0" smtClean="0"/>
              <a:t>Tekstil liflerinin fiziksel özellikleri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İncelik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Uzunluk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Mukavemet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Kıvrımlılık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Bükülme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Esneklik, uzaman, yaylanma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Nem özelliği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Isıya dayanıklılık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Statik elektriklenme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Ütüleme özelliği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Tutuşma özelliği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Yoğunluk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Yüzey sürtünmesi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Tuşe ve tutum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Renk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Parlaklık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Hava geçirgenliği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Biyolojik dayanıklılık</a:t>
            </a:r>
          </a:p>
          <a:p>
            <a:pPr algn="ctr">
              <a:buFont typeface="Wingdings" pitchFamily="2" charset="2"/>
              <a:buChar char="§"/>
            </a:pPr>
            <a:r>
              <a:rPr lang="tr-TR" sz="4900" dirty="0" smtClean="0"/>
              <a:t>Gün ışığına dayanımı</a:t>
            </a:r>
            <a:endParaRPr lang="tr-TR" sz="4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İncelik</a:t>
            </a:r>
          </a:p>
          <a:p>
            <a:endParaRPr lang="tr-TR" dirty="0"/>
          </a:p>
          <a:p>
            <a:r>
              <a:rPr lang="tr-TR" dirty="0" err="1" smtClean="0"/>
              <a:t>Lanametre</a:t>
            </a:r>
            <a:r>
              <a:rPr lang="tr-TR" dirty="0" smtClean="0"/>
              <a:t> ile ölçüm</a:t>
            </a:r>
          </a:p>
          <a:p>
            <a:endParaRPr lang="tr-TR" dirty="0"/>
          </a:p>
          <a:p>
            <a:r>
              <a:rPr lang="tr-TR" dirty="0" smtClean="0"/>
              <a:t>İnceliği belirleyen unsurlar</a:t>
            </a:r>
          </a:p>
          <a:p>
            <a:r>
              <a:rPr lang="tr-TR" dirty="0" smtClean="0"/>
              <a:t>Lif çapı</a:t>
            </a:r>
          </a:p>
          <a:p>
            <a:r>
              <a:rPr lang="tr-TR" dirty="0" smtClean="0"/>
              <a:t>Lif duvarı ve lineer yoğunluk (</a:t>
            </a:r>
            <a:r>
              <a:rPr lang="tr-TR" dirty="0" err="1" smtClean="0"/>
              <a:t>vibroskopla</a:t>
            </a:r>
            <a:r>
              <a:rPr lang="tr-TR" dirty="0" smtClean="0"/>
              <a:t> ölçülür)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Uzunluk </a:t>
            </a:r>
          </a:p>
          <a:p>
            <a:pPr>
              <a:buNone/>
            </a:pPr>
            <a:r>
              <a:rPr lang="tr-TR" dirty="0" smtClean="0"/>
              <a:t>Liflerde aranan en önemli özelliklerdendir</a:t>
            </a:r>
          </a:p>
          <a:p>
            <a:pPr>
              <a:buNone/>
            </a:pPr>
            <a:r>
              <a:rPr lang="tr-TR" dirty="0" smtClean="0"/>
              <a:t>Lifin iki ucu arasındaki uzunluktur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 smtClean="0"/>
              <a:t>Wira</a:t>
            </a:r>
            <a:r>
              <a:rPr lang="tr-TR" dirty="0" smtClean="0"/>
              <a:t> aleti ile ölçülebilir.</a:t>
            </a:r>
          </a:p>
          <a:p>
            <a:pPr>
              <a:buNone/>
            </a:pPr>
            <a:r>
              <a:rPr lang="tr-TR" dirty="0" smtClean="0"/>
              <a:t>Cam levha veya kadife kaplı levha üzerinde ölçüm yapılabilir. 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Mukavemet</a:t>
            </a:r>
          </a:p>
          <a:p>
            <a:r>
              <a:rPr lang="tr-TR" dirty="0" smtClean="0"/>
              <a:t>Kopma</a:t>
            </a:r>
          </a:p>
          <a:p>
            <a:r>
              <a:rPr lang="tr-TR" dirty="0" smtClean="0"/>
              <a:t>Yaş</a:t>
            </a:r>
          </a:p>
          <a:p>
            <a:r>
              <a:rPr lang="tr-TR" dirty="0" smtClean="0"/>
              <a:t>Kopma gerilimi</a:t>
            </a:r>
          </a:p>
          <a:p>
            <a:r>
              <a:rPr lang="tr-TR" dirty="0" smtClean="0"/>
              <a:t>Kopma uzaması</a:t>
            </a:r>
          </a:p>
          <a:p>
            <a:r>
              <a:rPr lang="tr-TR" dirty="0" smtClean="0"/>
              <a:t>Kopma uzunluğu</a:t>
            </a:r>
          </a:p>
          <a:p>
            <a:r>
              <a:rPr lang="tr-TR" dirty="0" smtClean="0"/>
              <a:t>Kopma yükü</a:t>
            </a:r>
          </a:p>
          <a:p>
            <a:r>
              <a:rPr lang="tr-TR" dirty="0" smtClean="0"/>
              <a:t>Enine dayanım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Tekstil liflerinin iplik üretimi çeşitli aşamalarda gerçekleştirilir. </a:t>
            </a:r>
          </a:p>
          <a:p>
            <a:endParaRPr lang="tr-TR" dirty="0"/>
          </a:p>
          <a:p>
            <a:r>
              <a:rPr lang="tr-TR" dirty="0" smtClean="0"/>
              <a:t>Lifler, iplik, kumaş ve sonunda da konfeksiyon ürünü olarak ortaya çıkar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Kopma mukavemeti,</a:t>
            </a:r>
          </a:p>
          <a:p>
            <a:r>
              <a:rPr lang="tr-TR" dirty="0" smtClean="0"/>
              <a:t>Bir lif, </a:t>
            </a:r>
            <a:r>
              <a:rPr lang="tr-TR" dirty="0" err="1" smtClean="0"/>
              <a:t>filament</a:t>
            </a:r>
            <a:r>
              <a:rPr lang="tr-TR" dirty="0" smtClean="0"/>
              <a:t> iplik ya da kordonun gerilime dayanma kabiliyeti ya da kopma dayanımıdır.yani lifin koptuğu gerilimdir. Kopma mukavemeti </a:t>
            </a:r>
            <a:r>
              <a:rPr lang="tr-TR" dirty="0" err="1" smtClean="0"/>
              <a:t>denye</a:t>
            </a:r>
            <a:r>
              <a:rPr lang="tr-TR" dirty="0" smtClean="0"/>
              <a:t> başına gram ya da </a:t>
            </a:r>
            <a:r>
              <a:rPr lang="tr-TR" dirty="0" err="1" smtClean="0"/>
              <a:t>tex</a:t>
            </a:r>
            <a:r>
              <a:rPr lang="tr-TR" dirty="0" smtClean="0"/>
              <a:t> başına gram olarak ölçülür ve birim iplik sayısına düşen kuvvet olarak ifade edilir. 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Denye</a:t>
            </a:r>
            <a:r>
              <a:rPr lang="tr-TR" dirty="0" smtClean="0"/>
              <a:t> mukavemeti</a:t>
            </a:r>
          </a:p>
          <a:p>
            <a:r>
              <a:rPr lang="tr-TR" dirty="0" err="1" smtClean="0"/>
              <a:t>Denye</a:t>
            </a:r>
            <a:r>
              <a:rPr lang="tr-TR" dirty="0" smtClean="0"/>
              <a:t> başına isabet eden kopma mukavemetidir, gr/</a:t>
            </a:r>
            <a:r>
              <a:rPr lang="tr-TR" dirty="0" err="1" smtClean="0"/>
              <a:t>denye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Tex</a:t>
            </a:r>
            <a:r>
              <a:rPr lang="tr-TR" dirty="0" smtClean="0"/>
              <a:t> mukavemeti</a:t>
            </a:r>
          </a:p>
          <a:p>
            <a:r>
              <a:rPr lang="tr-TR" dirty="0" err="1" smtClean="0"/>
              <a:t>Tex</a:t>
            </a:r>
            <a:r>
              <a:rPr lang="tr-TR" dirty="0" smtClean="0"/>
              <a:t> başına isabet eden kopma mukavemetidir, gr/ </a:t>
            </a:r>
            <a:r>
              <a:rPr lang="tr-TR" dirty="0" err="1" smtClean="0"/>
              <a:t>tex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Relatif</a:t>
            </a:r>
            <a:r>
              <a:rPr lang="tr-TR" dirty="0" smtClean="0"/>
              <a:t> mukavemet</a:t>
            </a:r>
          </a:p>
          <a:p>
            <a:r>
              <a:rPr lang="tr-TR" dirty="0" smtClean="0"/>
              <a:t>Lifin enine kesitinde birim alanına düşen mukavemettir. Kopma mukavemetinin lifin enine kesit alanına bölümüdür.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Yaş mukavemeti,</a:t>
            </a:r>
          </a:p>
          <a:p>
            <a:r>
              <a:rPr lang="tr-TR" dirty="0" smtClean="0"/>
              <a:t>Bazı lifler nemden dolayı mukavemeti artar bazılarının aynı kalır bazıları ise dayanıksızlaşır.</a:t>
            </a:r>
          </a:p>
          <a:p>
            <a:r>
              <a:rPr lang="tr-TR" dirty="0" smtClean="0"/>
              <a:t>Tekstil lifleri genel olarak yaş haldeyken kuru halden daha zayıftır. </a:t>
            </a:r>
          </a:p>
          <a:p>
            <a:r>
              <a:rPr lang="tr-TR" dirty="0" smtClean="0"/>
              <a:t>Yıkanabilme özelliği bu açıdan önemlidir.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Kopma uzaması, </a:t>
            </a:r>
            <a:r>
              <a:rPr lang="tr-TR" dirty="0" err="1" smtClean="0"/>
              <a:t>shopper</a:t>
            </a:r>
            <a:r>
              <a:rPr lang="tr-TR" dirty="0" smtClean="0"/>
              <a:t>, </a:t>
            </a:r>
            <a:r>
              <a:rPr lang="tr-TR" dirty="0" err="1" smtClean="0"/>
              <a:t>Fafegraph</a:t>
            </a:r>
            <a:r>
              <a:rPr lang="tr-TR" dirty="0" smtClean="0"/>
              <a:t>, </a:t>
            </a:r>
            <a:r>
              <a:rPr lang="tr-TR" dirty="0" err="1" smtClean="0"/>
              <a:t>Uster</a:t>
            </a:r>
            <a:r>
              <a:rPr lang="tr-TR" dirty="0" smtClean="0"/>
              <a:t> gibi cihazlarla ölçülür.</a:t>
            </a:r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Lifte kıvrımlılık</a:t>
            </a:r>
          </a:p>
          <a:p>
            <a:endParaRPr lang="tr-TR" dirty="0"/>
          </a:p>
          <a:p>
            <a:r>
              <a:rPr lang="tr-TR" dirty="0" smtClean="0"/>
              <a:t>Lifte bükülme</a:t>
            </a:r>
          </a:p>
          <a:p>
            <a:endParaRPr lang="tr-TR" dirty="0"/>
          </a:p>
          <a:p>
            <a:r>
              <a:rPr lang="tr-TR" dirty="0" smtClean="0"/>
              <a:t>Bükülme özelliği, bükülebilirlik, katlanabilirlik, lifin kırılmaksızın kolayca bükülüp katlanabilmesine izin verme durumunu belirtir ve bu da liften elde edilen ürünün bükülme kısımlarının dayanıklılığını ifade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Esneklik, uzama ve yaylanma özelliği</a:t>
            </a:r>
          </a:p>
          <a:p>
            <a:endParaRPr lang="tr-TR" dirty="0"/>
          </a:p>
          <a:p>
            <a:r>
              <a:rPr lang="tr-TR" dirty="0" smtClean="0"/>
              <a:t>Esneklik, bir lifin kuvvet uygulandığında boyutunun değişmesi ve kuvvet kalktığında eski boyutuna tamamen ya da kısmen geri dönmesi karakteristiğidir. </a:t>
            </a:r>
          </a:p>
          <a:p>
            <a:endParaRPr lang="tr-TR" dirty="0"/>
          </a:p>
          <a:p>
            <a:r>
              <a:rPr lang="tr-TR" dirty="0" smtClean="0"/>
              <a:t>Bir lifin </a:t>
            </a:r>
            <a:r>
              <a:rPr lang="tr-TR" dirty="0" err="1" smtClean="0"/>
              <a:t>elastitesi</a:t>
            </a:r>
            <a:r>
              <a:rPr lang="tr-TR" dirty="0" smtClean="0"/>
              <a:t> %2 uzamadan sonra eski halini kazanması olarak ölçülür. 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Rezilyans</a:t>
            </a:r>
            <a:r>
              <a:rPr lang="tr-TR" b="1" dirty="0" smtClean="0"/>
              <a:t> özelliği</a:t>
            </a:r>
          </a:p>
          <a:p>
            <a:endParaRPr lang="tr-TR" dirty="0"/>
          </a:p>
          <a:p>
            <a:r>
              <a:rPr lang="tr-TR" dirty="0" smtClean="0"/>
              <a:t>Yaylanma,  tekstil madde ve ürünlerin giyim, kullanma ya da yıkama sırasında katlanma, sıkıştırma ya da bükülmeden sonra eski haline dönme kabiliyetidir. </a:t>
            </a:r>
          </a:p>
          <a:p>
            <a:r>
              <a:rPr lang="tr-TR" dirty="0" smtClean="0"/>
              <a:t>Liflerin doğal yaylanma yetenekleri farklılık gösterir. 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Polyester kolaylıkla eski haline döner, pamuk için aynı şey söylenemez. Bu yüzden karıştırılarak kullanılır. 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Nem özelliği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Bir lif ya da kumaşın nem alma kapasitesi ya da kabiliyeti normal şartlar altında havadan alacağı nem miktarıdır.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Bağıl (</a:t>
            </a:r>
            <a:r>
              <a:rPr lang="tr-TR" dirty="0" err="1" smtClean="0"/>
              <a:t>nisbi</a:t>
            </a:r>
            <a:r>
              <a:rPr lang="tr-TR" dirty="0" smtClean="0"/>
              <a:t>) nem</a:t>
            </a:r>
          </a:p>
          <a:p>
            <a:pPr>
              <a:buNone/>
            </a:pPr>
            <a:r>
              <a:rPr lang="tr-TR" dirty="0" smtClean="0"/>
              <a:t>Havada bulunan su buharının gerçek basıncının  atmosferde olası maksimum su buharı basıncına oranıdır, yüzde olarak ifade edilir. 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lifin şişme yeteneği farklıdır. Nem alam ve şişme yeteneği, hijyenik özelliklere ve boyarmadde alma yeteneğine de etki eder.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Liflerin çeşidine göre işlem basamakları değişiklik gösterir</a:t>
            </a:r>
          </a:p>
          <a:p>
            <a:endParaRPr lang="tr-TR" dirty="0"/>
          </a:p>
          <a:p>
            <a:r>
              <a:rPr lang="tr-TR" dirty="0" smtClean="0"/>
              <a:t>İplik üretiminde işlem aşamaları, lifin özelliklerine ve üretilecek </a:t>
            </a:r>
            <a:r>
              <a:rPr lang="tr-TR" dirty="0" err="1" smtClean="0"/>
              <a:t>mamülde</a:t>
            </a:r>
            <a:r>
              <a:rPr lang="tr-TR" dirty="0" smtClean="0"/>
              <a:t> istenilen özelliklere göre belirlenir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Liflerin </a:t>
            </a:r>
            <a:r>
              <a:rPr lang="tr-TR" b="1" dirty="0" err="1" smtClean="0"/>
              <a:t>Hidrofob</a:t>
            </a:r>
            <a:r>
              <a:rPr lang="tr-TR" b="1" dirty="0" smtClean="0"/>
              <a:t> su iticilik özelliği</a:t>
            </a:r>
          </a:p>
          <a:p>
            <a:r>
              <a:rPr lang="tr-TR" dirty="0" smtClean="0"/>
              <a:t>Tekstillerde bu özellik apre maddeleriyle sağlanmaktadır. </a:t>
            </a:r>
          </a:p>
          <a:p>
            <a:endParaRPr lang="tr-TR" dirty="0"/>
          </a:p>
          <a:p>
            <a:r>
              <a:rPr lang="tr-TR" dirty="0" smtClean="0"/>
              <a:t>Cam lifi suyu hiç çekmezken diğer lifler %4 veya daha az bir oranda nem emme derecesine sahiptir. 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Lifte statik elektriklenme</a:t>
            </a:r>
          </a:p>
          <a:p>
            <a:r>
              <a:rPr lang="tr-TR" dirty="0" smtClean="0"/>
              <a:t>Tekstil ürünlerinin nem içeriği ve sürtünmeye bağlı olarak birikim oluşturacak şekilde havadan elektrik yüklerini çekme ve tutma kabiliyetidir. </a:t>
            </a:r>
          </a:p>
          <a:p>
            <a:r>
              <a:rPr lang="tr-TR" dirty="0" smtClean="0"/>
              <a:t>Bu tür kumaşlar,</a:t>
            </a:r>
          </a:p>
          <a:p>
            <a:r>
              <a:rPr lang="tr-TR" dirty="0" smtClean="0"/>
              <a:t>Çarparlar</a:t>
            </a:r>
          </a:p>
          <a:p>
            <a:r>
              <a:rPr lang="tr-TR" dirty="0" smtClean="0"/>
              <a:t>Kir ve toz çekerler</a:t>
            </a:r>
          </a:p>
          <a:p>
            <a:r>
              <a:rPr lang="tr-TR" dirty="0" smtClean="0"/>
              <a:t>Yapışma yaparlar</a:t>
            </a:r>
          </a:p>
          <a:p>
            <a:r>
              <a:rPr lang="tr-TR" dirty="0" smtClean="0"/>
              <a:t>Kirlerin kumaş üzerinde renk değiştirmesine ve parlaklığın yok olmasına sebep olurlar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Hidrofob</a:t>
            </a:r>
            <a:r>
              <a:rPr lang="tr-TR" dirty="0" smtClean="0"/>
              <a:t> lifler çok az nem çektiklerinden hidrofil liflerden daha fazla statik elektriklenmeye meyillidir.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Tuşe ve tutum</a:t>
            </a:r>
          </a:p>
          <a:p>
            <a:r>
              <a:rPr lang="tr-TR" dirty="0" smtClean="0"/>
              <a:t>Dokunulduğunda verdiği histir.</a:t>
            </a:r>
          </a:p>
          <a:p>
            <a:endParaRPr lang="tr-TR" dirty="0"/>
          </a:p>
          <a:p>
            <a:r>
              <a:rPr lang="tr-TR" b="1" dirty="0" smtClean="0"/>
              <a:t>Renk</a:t>
            </a:r>
          </a:p>
          <a:p>
            <a:r>
              <a:rPr lang="tr-TR" dirty="0" smtClean="0"/>
              <a:t>Lifin doğal tabi rengidir.</a:t>
            </a:r>
          </a:p>
          <a:p>
            <a:endParaRPr lang="tr-TR" dirty="0" smtClean="0"/>
          </a:p>
          <a:p>
            <a:r>
              <a:rPr lang="tr-TR" b="1" dirty="0" smtClean="0"/>
              <a:t>Parlaklık</a:t>
            </a:r>
          </a:p>
          <a:p>
            <a:r>
              <a:rPr lang="tr-TR" dirty="0" smtClean="0"/>
              <a:t>Kumaşın yüzeyinden </a:t>
            </a:r>
            <a:r>
              <a:rPr lang="tr-TR" dirty="0" smtClean="0"/>
              <a:t>yansıyan ışığın miktarıdır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Biyolojik dayanım</a:t>
            </a:r>
          </a:p>
          <a:p>
            <a:r>
              <a:rPr lang="tr-TR" dirty="0" smtClean="0"/>
              <a:t>Lifin böcek, bakteri ve iklim şartlarının vereceği hasara karşı dayanma kabiliyetidir.</a:t>
            </a:r>
          </a:p>
          <a:p>
            <a:endParaRPr lang="tr-TR" dirty="0"/>
          </a:p>
          <a:p>
            <a:r>
              <a:rPr lang="tr-TR" dirty="0" smtClean="0"/>
              <a:t>Güve yemezlik özelliği gibi…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Hava geçirgenliği</a:t>
            </a:r>
            <a:r>
              <a:rPr lang="tr-TR" dirty="0" smtClean="0"/>
              <a:t>,</a:t>
            </a:r>
          </a:p>
          <a:p>
            <a:r>
              <a:rPr lang="tr-TR" dirty="0" smtClean="0"/>
              <a:t>Havanın lif iplik ve kumaş yapısı içinden geçmesidir.</a:t>
            </a:r>
          </a:p>
          <a:p>
            <a:endParaRPr lang="tr-TR" dirty="0"/>
          </a:p>
          <a:p>
            <a:r>
              <a:rPr lang="tr-TR" b="1" dirty="0" smtClean="0"/>
              <a:t>Gün ışığına dayanımı,</a:t>
            </a:r>
          </a:p>
          <a:p>
            <a:r>
              <a:rPr lang="tr-TR" dirty="0" smtClean="0"/>
              <a:t>Gün ışığı liflerin mukavemet ve sağlamlığını azaltabilir.</a:t>
            </a:r>
          </a:p>
          <a:p>
            <a:r>
              <a:rPr lang="tr-TR" dirty="0" smtClean="0"/>
              <a:t>Maruz kaldıkları süre ne kadar uzarsa hasar o kadar artar. Her lifin dayanımı farklıdır. </a:t>
            </a: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Liflerin kimyasal özellikleri</a:t>
            </a:r>
            <a:endParaRPr lang="tr-TR" dirty="0"/>
          </a:p>
        </p:txBody>
      </p:sp>
      <p:pic>
        <p:nvPicPr>
          <p:cNvPr id="2050" name="Picture 2" descr="C:\Users\Kullanıcı123\Downloads\20190930_16492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490"/>
          <a:stretch>
            <a:fillRect/>
          </a:stretch>
        </p:blipFill>
        <p:spPr bwMode="auto">
          <a:xfrm rot="5400000">
            <a:off x="2171657" y="1900253"/>
            <a:ext cx="4872124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Kullanıcı123\Downloads\20190930_165414_resize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598795"/>
            <a:ext cx="8229600" cy="25287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:\Users\Kullanıcı123\Downloads\20190930_16544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848088"/>
            <a:ext cx="8229600" cy="20301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Pamuk lifi,</a:t>
            </a:r>
          </a:p>
          <a:p>
            <a:endParaRPr lang="tr-TR" dirty="0"/>
          </a:p>
          <a:p>
            <a:endParaRPr lang="tr-TR" dirty="0" smtClean="0"/>
          </a:p>
          <a:p>
            <a:pPr algn="ctr">
              <a:buNone/>
            </a:pPr>
            <a:r>
              <a:rPr lang="tr-TR" dirty="0" smtClean="0"/>
              <a:t>Bitkiden çırçırlanarak elde edildikten sonra açılır,</a:t>
            </a:r>
          </a:p>
          <a:p>
            <a:pPr algn="ctr">
              <a:buNone/>
            </a:pPr>
            <a:r>
              <a:rPr lang="tr-TR" dirty="0" smtClean="0"/>
              <a:t>Temizlenir, harmanlanır, şerit formuna sokulur ve inceltilip büküm verilerek iplik haline getirilir.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Yün lifi,</a:t>
            </a:r>
          </a:p>
          <a:p>
            <a:endParaRPr lang="tr-TR" dirty="0"/>
          </a:p>
          <a:p>
            <a:r>
              <a:rPr lang="tr-TR" dirty="0" smtClean="0"/>
              <a:t>Hayvandan kırkılarak elde edildikten sonra temizlenir, taranır ve pamuktaki gibi işlemlerden geçer.</a:t>
            </a:r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Yapay lifler,</a:t>
            </a:r>
          </a:p>
          <a:p>
            <a:endParaRPr lang="tr-TR" dirty="0"/>
          </a:p>
          <a:p>
            <a:r>
              <a:rPr lang="tr-TR" dirty="0" smtClean="0"/>
              <a:t>Sentetikler, petrolden kimyasal işlemler sonucu lif hammaddesi oluşturulduktan sonra </a:t>
            </a:r>
            <a:r>
              <a:rPr lang="tr-TR" dirty="0" err="1" smtClean="0"/>
              <a:t>filament</a:t>
            </a:r>
            <a:r>
              <a:rPr lang="tr-TR" dirty="0" smtClean="0"/>
              <a:t> forma getirilerek elde edilmiş olur. </a:t>
            </a:r>
            <a:endParaRPr lang="tr-TR" dirty="0"/>
          </a:p>
        </p:txBody>
      </p:sp>
      <p:pic>
        <p:nvPicPr>
          <p:cNvPr id="1027" name="Picture 3" descr="C:\Users\Kullanıcı123\Desktop\3D-Printer-Filament-PLA-1-75mm-1kg-3D-Printing-Material-For-3D-Printer-Pen-Filament-Extruder.jpg"/>
          <p:cNvPicPr>
            <a:picLocks noChangeAspect="1" noChangeArrowheads="1"/>
          </p:cNvPicPr>
          <p:nvPr/>
        </p:nvPicPr>
        <p:blipFill>
          <a:blip r:embed="rId2"/>
          <a:srcRect l="21500" t="51875" r="25250" b="11562"/>
          <a:stretch>
            <a:fillRect/>
          </a:stretch>
        </p:blipFill>
        <p:spPr bwMode="auto">
          <a:xfrm>
            <a:off x="3500430" y="4643446"/>
            <a:ext cx="2357454" cy="12949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Liflerin iplik haline getirilmesinde lifin yapısın önemli rol oynar</a:t>
            </a:r>
          </a:p>
          <a:p>
            <a:endParaRPr lang="tr-TR" dirty="0"/>
          </a:p>
          <a:p>
            <a:r>
              <a:rPr lang="tr-TR" dirty="0" smtClean="0"/>
              <a:t>Lif yapı birimleri</a:t>
            </a:r>
          </a:p>
          <a:p>
            <a:r>
              <a:rPr lang="tr-TR" dirty="0" smtClean="0"/>
              <a:t>Lif yüzey yapısı</a:t>
            </a:r>
          </a:p>
          <a:p>
            <a:r>
              <a:rPr lang="tr-TR" dirty="0" smtClean="0"/>
              <a:t>Lif çeperi</a:t>
            </a:r>
          </a:p>
          <a:p>
            <a:r>
              <a:rPr lang="tr-TR" dirty="0" smtClean="0"/>
              <a:t>Lif kesitleri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Lif yapı birimleri</a:t>
            </a:r>
          </a:p>
          <a:p>
            <a:endParaRPr lang="tr-TR" dirty="0"/>
          </a:p>
          <a:p>
            <a:r>
              <a:rPr lang="tr-TR" dirty="0" smtClean="0"/>
              <a:t>Life gerçek kimliğini kazandıran özellik sahip olduğu yapı birimleridir. Yapı birimleri, lifin kimyasal yapısını oluşturur ve fiziksel özelliklerinin oluşmasında da belirleyicidir.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Fibriller</a:t>
            </a:r>
            <a:r>
              <a:rPr lang="tr-TR" dirty="0" smtClean="0"/>
              <a:t>,</a:t>
            </a:r>
          </a:p>
          <a:p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Makrofibril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Mikrofibril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Elementer</a:t>
            </a:r>
            <a:r>
              <a:rPr lang="tr-TR" dirty="0" smtClean="0"/>
              <a:t> </a:t>
            </a:r>
            <a:r>
              <a:rPr lang="tr-TR" dirty="0" err="1" smtClean="0"/>
              <a:t>fibril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989</Words>
  <Application>Microsoft Office PowerPoint</Application>
  <PresentationFormat>Ekran Gösterisi (4:3)</PresentationFormat>
  <Paragraphs>172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39" baseType="lpstr">
      <vt:lpstr>Ofis Teması</vt:lpstr>
      <vt:lpstr>Liflerin İşlenmesi ve İplik Üretimi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  <vt:lpstr>Slayt 34</vt:lpstr>
      <vt:lpstr>Slayt 35</vt:lpstr>
      <vt:lpstr>Liflerin kimyasal özellikleri</vt:lpstr>
      <vt:lpstr>Slayt 37</vt:lpstr>
      <vt:lpstr>Slayt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Liflerin İşlenmesi ve İplik Üretimi</dc:title>
  <dc:creator>Kullanıcı123</dc:creator>
  <cp:lastModifiedBy>Kullanıcı123</cp:lastModifiedBy>
  <cp:revision>10</cp:revision>
  <dcterms:created xsi:type="dcterms:W3CDTF">2019-09-30T11:27:27Z</dcterms:created>
  <dcterms:modified xsi:type="dcterms:W3CDTF">2019-09-30T13:52:35Z</dcterms:modified>
</cp:coreProperties>
</file>