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sldIdLst>
    <p:sldId id="256" r:id="rId2"/>
    <p:sldId id="257" r:id="rId3"/>
    <p:sldId id="258" r:id="rId4"/>
    <p:sldId id="259" r:id="rId5"/>
    <p:sldId id="277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6" r:id="rId21"/>
    <p:sldId id="278" r:id="rId22"/>
    <p:sldId id="279" r:id="rId2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59" autoAdjust="0"/>
    <p:restoredTop sz="86477" autoAdjust="0"/>
  </p:normalViewPr>
  <p:slideViewPr>
    <p:cSldViewPr>
      <p:cViewPr>
        <p:scale>
          <a:sx n="70" d="100"/>
          <a:sy n="70" d="100"/>
        </p:scale>
        <p:origin x="-1152" y="-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706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aşlık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Veri Yer Tutucusu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9F3F83D6-9373-4792-B706-DF4C4D09D2BF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17" name="Altbilgi Yer Tutucusu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Slayt Numarası Yer Tutucusu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40EC319D-5660-4197-BEFE-281C1E2DA6C8}" type="slidenum">
              <a:rPr lang="tr-TR" smtClean="0"/>
              <a:t>‹#›</a:t>
            </a:fld>
            <a:endParaRPr lang="tr-TR"/>
          </a:p>
        </p:txBody>
      </p:sp>
      <p:sp>
        <p:nvSpPr>
          <p:cNvPr id="21" name="Dikdörtgen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Dikdörtgen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Dikdörtgen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Dikdörtgen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F83D6-9373-4792-B706-DF4C4D09D2BF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C319D-5660-4197-BEFE-281C1E2DA6C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F83D6-9373-4792-B706-DF4C4D09D2BF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C319D-5660-4197-BEFE-281C1E2DA6C8}" type="slidenum">
              <a:rPr lang="tr-TR" smtClean="0"/>
              <a:t>‹#›</a:t>
            </a:fld>
            <a:endParaRPr lang="tr-TR"/>
          </a:p>
        </p:txBody>
      </p:sp>
      <p:sp>
        <p:nvSpPr>
          <p:cNvPr id="7" name="Düz Bağlayıcı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İkizkenar Üçgen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Düz Bağlayıcı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F83D6-9373-4792-B706-DF4C4D09D2BF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C319D-5660-4197-BEFE-281C1E2DA6C8}" type="slidenum">
              <a:rPr lang="tr-TR" smtClean="0"/>
              <a:t>‹#›</a:t>
            </a:fld>
            <a:endParaRPr lang="tr-TR"/>
          </a:p>
        </p:txBody>
      </p:sp>
      <p:sp>
        <p:nvSpPr>
          <p:cNvPr id="8" name="İçerik Yer Tutucusu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9F3F83D6-9373-4792-B706-DF4C4D09D2BF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40EC319D-5660-4197-BEFE-281C1E2DA6C8}" type="slidenum">
              <a:rPr lang="tr-TR" smtClean="0"/>
              <a:t>‹#›</a:t>
            </a:fld>
            <a:endParaRPr lang="tr-TR"/>
          </a:p>
        </p:txBody>
      </p:sp>
      <p:sp>
        <p:nvSpPr>
          <p:cNvPr id="7" name="Dikdörtgen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Dikdörtgen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F83D6-9373-4792-B706-DF4C4D09D2BF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C319D-5660-4197-BEFE-281C1E2DA6C8}" type="slidenum">
              <a:rPr lang="tr-TR" smtClean="0"/>
              <a:t>‹#›</a:t>
            </a:fld>
            <a:endParaRPr lang="tr-TR"/>
          </a:p>
        </p:txBody>
      </p:sp>
      <p:sp>
        <p:nvSpPr>
          <p:cNvPr id="9" name="İçerik Yer Tutucusu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İçerik Yer Tutucusu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F83D6-9373-4792-B706-DF4C4D09D2BF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C319D-5660-4197-BEFE-281C1E2DA6C8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İçerik Yer Tutucusu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İçerik Yer Tutucusu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F83D6-9373-4792-B706-DF4C4D09D2BF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C319D-5660-4197-BEFE-281C1E2DA6C8}" type="slidenum">
              <a:rPr lang="tr-TR" smtClean="0"/>
              <a:t>‹#›</a:t>
            </a:fld>
            <a:endParaRPr lang="tr-TR"/>
          </a:p>
        </p:txBody>
      </p:sp>
      <p:sp>
        <p:nvSpPr>
          <p:cNvPr id="6" name="İkizkenar Üçgen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F83D6-9373-4792-B706-DF4C4D09D2BF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C319D-5660-4197-BEFE-281C1E2DA6C8}" type="slidenum">
              <a:rPr lang="tr-TR" smtClean="0"/>
              <a:t>‹#›</a:t>
            </a:fld>
            <a:endParaRPr lang="tr-TR"/>
          </a:p>
        </p:txBody>
      </p:sp>
      <p:sp>
        <p:nvSpPr>
          <p:cNvPr id="5" name="Düz Bağlayıcı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İkizkenar Üçgen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F83D6-9373-4792-B706-DF4C4D09D2BF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C319D-5660-4197-BEFE-281C1E2DA6C8}" type="slidenum">
              <a:rPr lang="tr-TR" smtClean="0"/>
              <a:t>‹#›</a:t>
            </a:fld>
            <a:endParaRPr lang="tr-TR"/>
          </a:p>
        </p:txBody>
      </p:sp>
      <p:sp>
        <p:nvSpPr>
          <p:cNvPr id="8" name="Düz Bağlayıcı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Düz Bağlayıcı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İkizkenar Üçgen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İçerik Yer Tutucusu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F83D6-9373-4792-B706-DF4C4D09D2BF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C319D-5660-4197-BEFE-281C1E2DA6C8}" type="slidenum">
              <a:rPr lang="tr-TR" smtClean="0"/>
              <a:t>‹#›</a:t>
            </a:fld>
            <a:endParaRPr lang="tr-TR"/>
          </a:p>
        </p:txBody>
      </p:sp>
      <p:sp>
        <p:nvSpPr>
          <p:cNvPr id="8" name="Düz Bağlayıcı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İkizkenar Üçgen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Dikdörtgen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Başlık Yer Tutucusu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Metin Yer Tutucusu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Veri Yer Tutucusu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F3F83D6-9373-4792-B706-DF4C4D09D2BF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Slayt Numarası Yer Tutucusu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0EC319D-5660-4197-BEFE-281C1E2DA6C8}" type="slidenum">
              <a:rPr lang="tr-TR" smtClean="0"/>
              <a:t>‹#›</a:t>
            </a:fld>
            <a:endParaRPr lang="tr-TR"/>
          </a:p>
        </p:txBody>
      </p:sp>
      <p:sp>
        <p:nvSpPr>
          <p:cNvPr id="28" name="Düz Bağlayıcı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Düz Bağlayıcı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İkizkenar Üçgen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TUR170</a:t>
            </a:r>
            <a:b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Türkiye Türkçesi Biçim Bilgisi</a:t>
            </a:r>
            <a:endParaRPr lang="tr-T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Alt Başlık 3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tr-T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Perşembe: 15:30 / Cuma : 14:00</a:t>
            </a:r>
          </a:p>
          <a:p>
            <a:r>
              <a:rPr lang="tr-TR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Prof.Dr</a:t>
            </a:r>
            <a:r>
              <a:rPr lang="tr-T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Paşa YAVUZARSLAN</a:t>
            </a:r>
            <a:endParaRPr lang="tr-TR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6249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512" y="152400"/>
            <a:ext cx="8507288" cy="990600"/>
          </a:xfrm>
        </p:spPr>
        <p:txBody>
          <a:bodyPr>
            <a:normAutofit fontScale="90000"/>
          </a:bodyPr>
          <a:lstStyle/>
          <a:p>
            <a:r>
              <a:rPr lang="tr-TR" dirty="0"/>
              <a:t>Biçimbilimin Dilin Diğer Bileşenleriyle ilişkisi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i) Biçimbirimler eklendikleri tabanlarda yeni anlamlar kazandırdığı için anlambilimle</a:t>
            </a: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(7)   a.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yeni+lik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eni ay (hilal)</a:t>
            </a: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(7a)’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daki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«yeni» ile (7b)’deki «yeni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ay»daki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‘yeni’ biriminin aynı anlam gönderimine sahip olmamasının nedeni anlambilim bileşenidir.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34339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23528" y="152400"/>
            <a:ext cx="8363272" cy="990600"/>
          </a:xfrm>
        </p:spPr>
        <p:txBody>
          <a:bodyPr>
            <a:normAutofit fontScale="90000"/>
          </a:bodyPr>
          <a:lstStyle/>
          <a:p>
            <a:r>
              <a:rPr lang="tr-TR" dirty="0"/>
              <a:t>Biçimbilimin Dilin Diğer Bileşenleriyle ilişkisi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ii) Biçimbilimsel yapının bir sözcüğün sözdizimsel özelliklerini belirlemesi bakımından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sözdizimle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(8) 	a. Ali çok kitap okudu mu?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b.* Ali çok okudu mu kitap?</a:t>
            </a: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(8b)’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nin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dilbilgisidışılığı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/bozukluğu sözdizimsel nedenlere bağlıdır çünkü belirtme durumlu işaretlenmemiş nesneler eylem arkasında bulunamaz.</a:t>
            </a: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üç özelliğe ve üç örneğe bağlı olarak, biçimbilim diğer dilbilgisi bileşenleriyle 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arakesit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interface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oluşturmaktadır (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Can,  Akşehirli, Koşaner ve Özgen,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2020:172).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5160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Biçimbilimin Alt Alanları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Sözcüklerin biçimbilimsel olarak yeniden biçimlenmesi iki ana etmene bağlı olarak ortaya çıkar: sözcükler üretmek ve sözcükleri tümcede dizmek.  Bunlardan birincisi biçimbilimde  </a:t>
            </a:r>
            <a:r>
              <a:rPr lang="tr-TR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türetim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derivation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ikincisi ise 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çekim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inflection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)’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Buna bağlı olarak da biçimbilim, </a:t>
            </a:r>
            <a:r>
              <a:rPr lang="tr-TR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türetimsel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biçimbilim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derivational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morphology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ve </a:t>
            </a:r>
            <a:r>
              <a:rPr lang="tr-TR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çekimsel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biçimbilim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inflectional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morphology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diye ikiye ayrılır (Uzun, 2006: 46).</a:t>
            </a:r>
          </a:p>
        </p:txBody>
      </p:sp>
    </p:spTree>
    <p:extLst>
      <p:ext uri="{BB962C8B-B14F-4D97-AF65-F5344CB8AC3E}">
        <p14:creationId xmlns:p14="http://schemas.microsoft.com/office/powerpoint/2010/main" val="11513846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Biçimbilimin Alt Alanları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(9)	a. </a:t>
            </a:r>
            <a:r>
              <a:rPr lang="tr-TR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Deniz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depremden dolayı taştı.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Birçok kişi, </a:t>
            </a:r>
            <a:r>
              <a:rPr lang="tr-TR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denizi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sever.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 Yazın insanlar </a:t>
            </a:r>
            <a:r>
              <a:rPr lang="tr-TR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denize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girer.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d. Yüzme bilmeyenler, </a:t>
            </a:r>
            <a:r>
              <a:rPr lang="tr-TR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denizden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korkar.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9a, b, c ve d)’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nin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tamamında «deniz» sözcüğünün kavramsal içeriği aynıdır (su kütlesi) ama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dilbilgisel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konumları farklıdır. Sözcüklerin tümce içerisindeki konumlarından veya işlevlerinden kaynaklanan bu değişik biçimlenmelerini düzenleyen kurallar, sözdizimsel kurallardır. Sözcüklerin farklı biçimlemelerini ortaya çıkaran bu süreçler ise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çekimsel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biçimbilim altında incelenir (Çokluk, Durum, İyelik, Zaman, Görünüş, Kip…).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0614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Biçimbilimin Alt Alanları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(10)	a. göz</a:t>
            </a:r>
          </a:p>
          <a:p>
            <a:pPr marL="594360" lvl="2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göz+cü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94360" lvl="2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göz+lük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94360" lvl="2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göz+lük+çü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94360" lvl="2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(10b, c ve d)’deki türemiş sözcükler, basit yapılı «göz» sözcüğünden farklı kavramlara işaret eder hâle gelmiştir. Bu birimler farklı kavramlara işaret ettiği için de hepsi sözlükte ayrı madde olarak bulunur. (10)’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daki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biçimbilimsel  süreçlerin hangi yolla yapıldığını da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türetimsel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biçimbilim inceler.</a:t>
            </a:r>
          </a:p>
        </p:txBody>
      </p:sp>
    </p:spTree>
    <p:extLst>
      <p:ext uri="{BB962C8B-B14F-4D97-AF65-F5344CB8AC3E}">
        <p14:creationId xmlns:p14="http://schemas.microsoft.com/office/powerpoint/2010/main" val="24822484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363272" cy="990600"/>
          </a:xfrm>
        </p:spPr>
        <p:txBody>
          <a:bodyPr>
            <a:normAutofit/>
          </a:bodyPr>
          <a:lstStyle/>
          <a:p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Çekim ve 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Türetimi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Ayırt Etme Ölçütleri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844824"/>
            <a:ext cx="8229600" cy="4312136"/>
          </a:xfrm>
        </p:spPr>
        <p:txBody>
          <a:bodyPr/>
          <a:lstStyle/>
          <a:p>
            <a:pPr algn="just"/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Çekimsel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biçimlenme anlam değişikliğine sebep olmazken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türetimsel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biçimlenme anlam değişikliğine sebep olur.</a:t>
            </a: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(11)	a. İnsan </a:t>
            </a:r>
            <a:r>
              <a:rPr lang="tr-TR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sanatla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birlikte gelişmiştir.</a:t>
            </a: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b. </a:t>
            </a:r>
            <a:r>
              <a:rPr lang="tr-TR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Sanatımız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yüzyıllara dayanır.</a:t>
            </a: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(12) 	Ünlü </a:t>
            </a:r>
            <a:r>
              <a:rPr lang="tr-TR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sanatçı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hayatını kaybetti.</a:t>
            </a:r>
          </a:p>
          <a:p>
            <a:pPr marL="0" indent="0">
              <a:buNone/>
            </a:pPr>
            <a:r>
              <a:rPr lang="tr-TR" dirty="0"/>
              <a:t>	</a:t>
            </a:r>
            <a:endParaRPr lang="tr-TR" dirty="0" smtClean="0"/>
          </a:p>
          <a:p>
            <a:pPr marL="0" indent="0">
              <a:buNone/>
            </a:pPr>
            <a:r>
              <a:rPr lang="tr-T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748356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51520" y="152400"/>
            <a:ext cx="8784976" cy="990600"/>
          </a:xfrm>
        </p:spPr>
        <p:txBody>
          <a:bodyPr>
            <a:normAutofit/>
          </a:bodyPr>
          <a:lstStyle/>
          <a:p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Çekim ve 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Türetimi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Ayırt Etme Ölçütleri</a:t>
            </a: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Çekimsel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biçimlenme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türetimsel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biçimlenme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arasındaki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diğer bir ayrım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zorunluluk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bligatoriness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ilkesine dayanır.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ilke,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tümcede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çekimsel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biçimlenmenin gerçekleşmesini zorunlu kılar ancak,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türetimsel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biçimlenmede böyle bir zorunluluğu gerekli kılmaz (Erdem, 2011:75).</a:t>
            </a:r>
          </a:p>
          <a:p>
            <a:pPr marL="0" indent="0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(13)	a. Ali Ayşe’ye kitabı verdirdi.</a:t>
            </a:r>
          </a:p>
          <a:p>
            <a:pPr marL="0" indent="0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*Ali Ayşe kitap verdir-</a:t>
            </a:r>
          </a:p>
          <a:p>
            <a:pPr marL="0" indent="0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(14) 	a. </a:t>
            </a:r>
            <a:r>
              <a:rPr lang="tr-TR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Kitaplığı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düzenler misin?</a:t>
            </a:r>
          </a:p>
          <a:p>
            <a:pPr marL="0" indent="0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b. </a:t>
            </a:r>
            <a:r>
              <a:rPr lang="tr-TR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Kitapların konulduğu yeri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düzenler misin?</a:t>
            </a:r>
          </a:p>
          <a:p>
            <a:pPr marL="0" indent="0">
              <a:buNone/>
            </a:pP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(13a ve b)’de görüldüğü gibi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çekimsel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biçimlenme gerçekleşmezse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dilbilgisidışı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görünüm ortaya çıkar ama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b)’de görüldüğü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gibi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türetimsel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biçimlenme gerçekleşmezse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dilbilgisidışı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görünüm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ortaya çıkmaz.</a:t>
            </a:r>
          </a:p>
          <a:p>
            <a:pPr marL="0" indent="0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21633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435280" cy="990600"/>
          </a:xfrm>
        </p:spPr>
        <p:txBody>
          <a:bodyPr>
            <a:normAutofit/>
          </a:bodyPr>
          <a:lstStyle/>
          <a:p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Çekim ve 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Türetimi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Ayırt Etme Ölçütleri</a:t>
            </a: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Çekim, tümcede  sözdizimsel nedenlerle ortaya çıkar.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Türetimde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ise sözdizimsel gereklilik yoktur.</a:t>
            </a:r>
          </a:p>
          <a:p>
            <a:pPr marL="0" indent="0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(15) </a:t>
            </a:r>
            <a:r>
              <a:rPr lang="tr-TR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Ali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 </a:t>
            </a:r>
            <a:r>
              <a:rPr lang="tr-TR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oğlunu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tr-TR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gönderdi.</a:t>
            </a:r>
          </a:p>
          <a:p>
            <a:pPr marL="0" indent="0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Yalın  Belirtme   Yönelme</a:t>
            </a:r>
          </a:p>
          <a:p>
            <a:pPr marL="0" indent="0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(16) </a:t>
            </a:r>
            <a:r>
              <a:rPr lang="tr-TR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Taşlık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alan, tarım için </a:t>
            </a:r>
            <a:r>
              <a:rPr lang="tr-TR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verimli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değildir.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674006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23528" y="152400"/>
            <a:ext cx="8820472" cy="990600"/>
          </a:xfrm>
        </p:spPr>
        <p:txBody>
          <a:bodyPr>
            <a:normAutofit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Çekim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Türetimi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Ayırt Etme Ölçütleri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Çekim biçimbilimi,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türetim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biçimbiliminden daha işlek ve kapsayıcıdır.</a:t>
            </a: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(17) 	a.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çocuk+lar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roman+lar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Romalı+lar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Üniversite+ler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…</a:t>
            </a: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(18) 	a.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yol+la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yuvar+la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     </a:t>
            </a: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ama;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 *kapıla-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d. *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odala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e. *kitapla- …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94728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51520" y="152400"/>
            <a:ext cx="8784976" cy="990600"/>
          </a:xfrm>
        </p:spPr>
        <p:txBody>
          <a:bodyPr>
            <a:normAutofit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Çekim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Türetimi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Ayırt Etme Ölçütleri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Hiyerarşik düzen içerisinde sözcüğe ilk önce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türetim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biçimbirimleri  daha sonra çekim biçimbirimleri eklenir.</a:t>
            </a: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(19) 	a.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çiçek+çi+ler+i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*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çiçek+i+ler+çi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713527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Biçimbilim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Biçimbilim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morphology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sözcüklerin içyapısını ve bu iç yapıyı  gerçekleştiren kuralları inceleyen  dilbilgisi bileşenidir.</a:t>
            </a:r>
          </a:p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(1) 	a. araba 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	b.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araba+cı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raba+cı+lar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raba+cı+lar+ımız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87984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Biçimbilim </a:t>
            </a:r>
          </a:p>
          <a:p>
            <a:pPr marL="0" indent="0" algn="ctr">
              <a:buNone/>
            </a:pP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Türetim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Biçimbilimi				Çekim Biçimbilimi</a:t>
            </a: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-Ekleme						- Ad Çekimi</a:t>
            </a: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-Birleştirme					- Eylem Çekimi</a:t>
            </a: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-Kırpma </a:t>
            </a: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-Karıştırma</a:t>
            </a: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Gerioluşum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-Akronim</a:t>
            </a: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-Başkalaşma</a:t>
            </a: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Bükümleme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-Kayma</a:t>
            </a: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-Kısaltma</a:t>
            </a:r>
          </a:p>
          <a:p>
            <a:pPr marL="0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Düz Bağlayıcı 6"/>
          <p:cNvCxnSpPr/>
          <p:nvPr/>
        </p:nvCxnSpPr>
        <p:spPr>
          <a:xfrm>
            <a:off x="1331640" y="1844824"/>
            <a:ext cx="65527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Düz Ok Bağlayıcısı 8"/>
          <p:cNvCxnSpPr/>
          <p:nvPr/>
        </p:nvCxnSpPr>
        <p:spPr>
          <a:xfrm>
            <a:off x="1331640" y="1844824"/>
            <a:ext cx="0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Düz Ok Bağlayıcısı 13"/>
          <p:cNvCxnSpPr/>
          <p:nvPr/>
        </p:nvCxnSpPr>
        <p:spPr>
          <a:xfrm>
            <a:off x="7884368" y="1844824"/>
            <a:ext cx="0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252703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Booij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G. (2005), </a:t>
            </a:r>
            <a:r>
              <a:rPr lang="tr-TR" sz="2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grammar</a:t>
            </a:r>
            <a:r>
              <a:rPr lang="tr-TR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Words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London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Oxford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University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Press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Ö., Akşehirli, S., Koşaner, Ö., Özgen, M., (2020), </a:t>
            </a:r>
            <a:r>
              <a:rPr lang="tr-TR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Dilbilgisi Bileşenleri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İstanbul: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İthaki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Yayınları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de-DE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Demir</a:t>
            </a:r>
            <a:r>
              <a:rPr lang="de-D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</a:t>
            </a:r>
            <a:r>
              <a:rPr lang="de-DE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(2017</a:t>
            </a:r>
            <a:r>
              <a:rPr lang="de-D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de-D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tr-TR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Temel Kavramlar»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de-DE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Türkçe</a:t>
            </a:r>
            <a:r>
              <a:rPr lang="de-DE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Biçim</a:t>
            </a:r>
            <a:r>
              <a:rPr lang="de-DE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Bilgisi</a:t>
            </a:r>
            <a:r>
              <a:rPr lang="de-D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(Ed. </a:t>
            </a:r>
            <a:r>
              <a:rPr lang="de-DE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Pilancı</a:t>
            </a:r>
            <a:r>
              <a:rPr lang="de-D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H.)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(2-25) Anadolu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Üniversitesi Yayını.</a:t>
            </a:r>
          </a:p>
          <a:p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Erdem, M. (2011), </a:t>
            </a:r>
            <a:r>
              <a:rPr lang="tr-TR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Türkçede Çekim ve Yapım Eklerinin Özellikleri ve Sınırları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Bilig 58. Sayı, 71-90.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0576635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Haspelmath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M. (2002), </a:t>
            </a:r>
            <a:r>
              <a:rPr lang="tr-TR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Understanding</a:t>
            </a:r>
            <a:r>
              <a:rPr lang="tr-TR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Morphology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London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Arnold (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co-published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Oxford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University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Press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Balcı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(2012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tr-TR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Biçimbilim </a:t>
            </a:r>
            <a:r>
              <a:rPr lang="tr-TR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I: </a:t>
            </a:r>
            <a:r>
              <a:rPr lang="tr-TR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Sözcük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Genel Dilbilim I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(Ed. Özsoy, S., Erk-Emeksiz, Z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.), (18-35)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Anadolu Üniversitesi Yayını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Uzun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Nadir Engin (2006), </a:t>
            </a:r>
            <a:r>
              <a:rPr lang="tr-TR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Biçimbilim Temel Kavramlar</a:t>
            </a: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İstanbul: Papatya Yayıncılık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7303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Biçimbilim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Biçimbilim, sözcüklerin biçiminde ve anlamında görülen değişimleri inceler (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Haspelmath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2002: 2).</a:t>
            </a:r>
          </a:p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(2) 	a. kitap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kitap+lık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kitap+lığ+ınız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kitap+lığ+ınız+ı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Biçim ve anlamdaki değişim,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sözlüksel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anlam ve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dilbilgisel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anlamla gözlemlenir.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218437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Biçimbilim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Biçimbilim, sözcüklerin biçimlenmesini sağlayan biçimbirimlerin (taban-ek) kombinasyonlarını inceler.</a:t>
            </a:r>
          </a:p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(3) 	a. git-ti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yap-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tı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c. öp-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tü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d. koş-tu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e. al-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dı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g. gir-di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j. yürü-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dü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h. ol-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0" indent="0" algn="just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951167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Biçimbilim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(3)’teki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biçimbilimsel analiz sözcüklerin içsel 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kurucu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larından (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constituent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oluşur.  Biçimbilimsel analiz,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sözcükleri (anlamlı) parçalarına ayırma işlemidir. Bu analiz sayesinde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dilbilgisel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parçaların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birlikte olmasını sağlayan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kuralların nasıl gerçekleştiği incelenir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Booij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2005:4).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189951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Biçimbilim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(4) ve (5)’te görüldüğü gibi sözcük ve ekler kurallı bir şekilde birleşmektedir.</a:t>
            </a:r>
          </a:p>
          <a:p>
            <a:pPr algn="just"/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(4) 	a. ver-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-me-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miş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-ti-k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*ver-me-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miş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-k-di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(5)	a.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öğren-ci+ler+den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b.*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öğren-ler+ci+den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342697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Biçimbilimin İnceleme Alanı ve Sınırları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Sözcüklerin yapısını</a:t>
            </a:r>
          </a:p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Sözcüklerin sınıflandırılmasını</a:t>
            </a:r>
          </a:p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Sözcüklerin türetilmesini</a:t>
            </a:r>
          </a:p>
          <a:p>
            <a:pPr algn="just"/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Dilbilgisel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kategorileri</a:t>
            </a:r>
          </a:p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Tüm bunları yöneten kuralları içeren zihinsel süreçleri (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türetim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kuralları, çekim kuralları, sözcük türlerini belirlemedeki ölçütler, sözcük-ek birleşme ilkeleri,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dilbilgisel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kategorilerin hiyerarşik düzeni) inceler (Balcı, vd., 2012:19, Demir, vd., 2017: 2).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6350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400" dirty="0" smtClean="0"/>
              <a:t>Biçimbilimin Dilin Diğer Bileşenleriyle ilişkisi</a:t>
            </a:r>
            <a:endParaRPr lang="tr-TR" sz="2400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Alanyazında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sıklıkla 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dilbilgisi-içi bileşenleri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grammar-internal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component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olarak bilinen 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sesbilim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phonology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anlambilim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semantic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ve 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sözdizim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syntax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bileşenleriyle biçimbilim bileşeni  arasındaki sürekli ilişki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dilbilgiselliğin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kurgulanmasında temel rol oynamaktadır. 		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  			Biçimbilim</a:t>
            </a:r>
          </a:p>
          <a:p>
            <a:pPr marL="868680" lvl="3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68680" lvl="3" indent="0" algn="just">
              <a:buNone/>
            </a:pP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68680" lvl="3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  <a:p>
            <a:pPr marL="868680" lvl="3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Sesbilim 		   Sözdizim		Anlambilim</a:t>
            </a:r>
          </a:p>
          <a:p>
            <a:pPr marL="868680" lvl="3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68680" lvl="3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(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Can, 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Akşehirli, Koşaner ve Özgen, 2020:171)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68680" lvl="3" indent="0" algn="just">
              <a:buNone/>
            </a:pPr>
            <a:endParaRPr lang="tr-TR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Düz Ok Bağlayıcısı 6"/>
          <p:cNvCxnSpPr/>
          <p:nvPr/>
        </p:nvCxnSpPr>
        <p:spPr>
          <a:xfrm flipH="1">
            <a:off x="2555776" y="3717032"/>
            <a:ext cx="1944216" cy="7920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Düz Ok Bağlayıcısı 8"/>
          <p:cNvCxnSpPr/>
          <p:nvPr/>
        </p:nvCxnSpPr>
        <p:spPr>
          <a:xfrm>
            <a:off x="4932040" y="3717032"/>
            <a:ext cx="0" cy="7920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Düz Ok Bağlayıcısı 10"/>
          <p:cNvCxnSpPr/>
          <p:nvPr/>
        </p:nvCxnSpPr>
        <p:spPr>
          <a:xfrm>
            <a:off x="5652120" y="3717032"/>
            <a:ext cx="2016224" cy="7920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Düz Ok Bağlayıcısı 4"/>
          <p:cNvCxnSpPr/>
          <p:nvPr/>
        </p:nvCxnSpPr>
        <p:spPr>
          <a:xfrm>
            <a:off x="2843808" y="4941168"/>
            <a:ext cx="1152128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Düz Ok Bağlayıcısı 9"/>
          <p:cNvCxnSpPr/>
          <p:nvPr/>
        </p:nvCxnSpPr>
        <p:spPr>
          <a:xfrm>
            <a:off x="5652120" y="4941168"/>
            <a:ext cx="1152128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50190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8589640" cy="990600"/>
          </a:xfrm>
        </p:spPr>
        <p:txBody>
          <a:bodyPr>
            <a:normAutofit fontScale="90000"/>
          </a:bodyPr>
          <a:lstStyle/>
          <a:p>
            <a:r>
              <a:rPr lang="tr-TR" dirty="0"/>
              <a:t>Biçimbilimin Dilin Diğer Bileşenleriyle ilişkisi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Biçimbilim;</a:t>
            </a:r>
          </a:p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(i) Taban-biçimbirim birleşmelerindeki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sesbilgisel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koşullanmalar ve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sesbilgisel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değişmeler bakımından sesbilimle,</a:t>
            </a: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(6)	a.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kitap+çı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kitab+ı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(6a)’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daki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çı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eki tabanın sonundaki ünsüzü değiştirmezken (6b)’deki +ı ekinin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tabanın sonundaki ünsüzü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değiştirmesinin sebebi sesbilim bileşenidir.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602729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Kaynak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1028</TotalTime>
  <Words>706</Words>
  <Application>Microsoft Office PowerPoint</Application>
  <PresentationFormat>Ekran Gösterisi (4:3)</PresentationFormat>
  <Paragraphs>144</Paragraphs>
  <Slides>22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22</vt:i4>
      </vt:variant>
    </vt:vector>
  </HeadingPairs>
  <TitlesOfParts>
    <vt:vector size="23" baseType="lpstr">
      <vt:lpstr>Kaynak</vt:lpstr>
      <vt:lpstr>TUR170 Türkiye Türkçesi Biçim Bilgisi</vt:lpstr>
      <vt:lpstr>Biçimbilim</vt:lpstr>
      <vt:lpstr>Biçimbilim</vt:lpstr>
      <vt:lpstr>Biçimbilim</vt:lpstr>
      <vt:lpstr>Biçimbilim</vt:lpstr>
      <vt:lpstr>Biçimbilim</vt:lpstr>
      <vt:lpstr>Biçimbilimin İnceleme Alanı ve Sınırları </vt:lpstr>
      <vt:lpstr>Biçimbilimin Dilin Diğer Bileşenleriyle ilişkisi</vt:lpstr>
      <vt:lpstr>Biçimbilimin Dilin Diğer Bileşenleriyle ilişkisi</vt:lpstr>
      <vt:lpstr>Biçimbilimin Dilin Diğer Bileşenleriyle ilişkisi</vt:lpstr>
      <vt:lpstr>Biçimbilimin Dilin Diğer Bileşenleriyle ilişkisi</vt:lpstr>
      <vt:lpstr>Biçimbilimin Alt Alanları</vt:lpstr>
      <vt:lpstr>Biçimbilimin Alt Alanları</vt:lpstr>
      <vt:lpstr>Biçimbilimin Alt Alanları</vt:lpstr>
      <vt:lpstr>Çekim ve Türetimi Ayırt Etme Ölçütleri</vt:lpstr>
      <vt:lpstr>Çekim ve Türetimi Ayırt Etme Ölçütleri</vt:lpstr>
      <vt:lpstr>Çekim ve Türetimi Ayırt Etme Ölçütleri</vt:lpstr>
      <vt:lpstr>Çekim ve Türetimi Ayırt Etme Ölçütleri</vt:lpstr>
      <vt:lpstr>Çekim ve Türetimi Ayırt Etme Ölçütleri</vt:lpstr>
      <vt:lpstr>PowerPoint Sunusu</vt:lpstr>
      <vt:lpstr>Kaynakça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TUR170 Türkiye Türkçesi Biçim Bilgisi</dc:title>
  <dc:creator>bilgisayar</dc:creator>
  <cp:lastModifiedBy>bilgisayar</cp:lastModifiedBy>
  <cp:revision>66</cp:revision>
  <dcterms:created xsi:type="dcterms:W3CDTF">2021-02-24T11:24:00Z</dcterms:created>
  <dcterms:modified xsi:type="dcterms:W3CDTF">2021-06-23T07:40:14Z</dcterms:modified>
</cp:coreProperties>
</file>