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19" r:id="rId2"/>
    <p:sldId id="326" r:id="rId3"/>
    <p:sldId id="331" r:id="rId4"/>
    <p:sldId id="332" r:id="rId5"/>
    <p:sldId id="333" r:id="rId6"/>
    <p:sldId id="321" r:id="rId7"/>
    <p:sldId id="334" r:id="rId8"/>
    <p:sldId id="33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04"/>
    <p:restoredTop sz="89002" autoAdjust="0"/>
  </p:normalViewPr>
  <p:slideViewPr>
    <p:cSldViewPr snapToGrid="0" snapToObjects="1">
      <p:cViewPr varScale="1">
        <p:scale>
          <a:sx n="79" d="100"/>
          <a:sy n="79" d="100"/>
        </p:scale>
        <p:origin x="216" y="4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CB1BB4D-41B2-5F4F-BC3B-26A3CAC8C905}" type="slidenum">
              <a:rPr lang="en-US" altLang="en-US" sz="1200" i="0">
                <a:latin typeface="Times New Roman" charset="0"/>
              </a:rPr>
              <a:pPr/>
              <a:t>1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5354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BA9398-73CD-3D49-A206-7576C1042603}" type="slidenum">
              <a:rPr lang="en-US" altLang="en-US" sz="1200" i="0">
                <a:latin typeface="Times New Roman" charset="0"/>
              </a:rPr>
              <a:pPr/>
              <a:t>2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9401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BA9398-73CD-3D49-A206-7576C1042603}" type="slidenum">
              <a:rPr lang="en-US" altLang="en-US" sz="1200" i="0">
                <a:latin typeface="Times New Roman" charset="0"/>
              </a:rPr>
              <a:pPr/>
              <a:t>3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7239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BA9398-73CD-3D49-A206-7576C1042603}" type="slidenum">
              <a:rPr lang="en-US" altLang="en-US" sz="1200" i="0">
                <a:latin typeface="Times New Roman" charset="0"/>
              </a:rPr>
              <a:pPr/>
              <a:t>4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7027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BA9398-73CD-3D49-A206-7576C1042603}" type="slidenum">
              <a:rPr lang="en-US" altLang="en-US" sz="1200" i="0">
                <a:latin typeface="Times New Roman" charset="0"/>
              </a:rPr>
              <a:pPr/>
              <a:t>5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3995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06E270-B88A-444A-9E20-FDDDD8FEF897}" type="slidenum">
              <a:rPr lang="en-US" altLang="en-US" sz="1200" i="0">
                <a:latin typeface="Times New Roman" charset="0"/>
              </a:rPr>
              <a:pPr/>
              <a:t>6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445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06E270-B88A-444A-9E20-FDDDD8FEF897}" type="slidenum">
              <a:rPr lang="en-US" altLang="en-US" sz="1200" i="0">
                <a:latin typeface="Times New Roman" charset="0"/>
              </a:rPr>
              <a:pPr/>
              <a:t>7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423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22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2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5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014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4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6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7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3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5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0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2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EE19B7-DFD6-B845-BEBF-A98CECF1E0E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b="0"/>
          </a:p>
        </p:txBody>
      </p:sp>
      <p:sp>
        <p:nvSpPr>
          <p:cNvPr id="14338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338667" y="1362605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ea typeface="ＭＳ Ｐゴシック" charset="-128"/>
              </a:rPr>
              <a:t>Phase Diagrams</a:t>
            </a:r>
          </a:p>
        </p:txBody>
      </p:sp>
    </p:spTree>
    <p:extLst>
      <p:ext uri="{BB962C8B-B14F-4D97-AF65-F5344CB8AC3E}">
        <p14:creationId xmlns:p14="http://schemas.microsoft.com/office/powerpoint/2010/main" val="195857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749" y="169333"/>
            <a:ext cx="7269480" cy="810154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Phase Equilibria</a:t>
            </a:r>
          </a:p>
        </p:txBody>
      </p:sp>
      <p:sp>
        <p:nvSpPr>
          <p:cNvPr id="163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DFCA3B-A35D-BF40-A0B6-43C5886D49C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b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-205156" y="1267354"/>
            <a:ext cx="8045291" cy="4049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i="0" dirty="0">
                <a:latin typeface="+mj-lt"/>
              </a:rPr>
              <a:t>Phase</a:t>
            </a:r>
            <a:r>
              <a:rPr lang="en-US" altLang="en-US" sz="2000" b="0" i="0" dirty="0">
                <a:latin typeface="+mj-lt"/>
              </a:rPr>
              <a:t>: Homogeneous portion of a system that has uniform physical and chemical characteristics.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A phase boundary is discontinuity in the structure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i="0" dirty="0">
                <a:latin typeface="+mj-lt"/>
              </a:rPr>
              <a:t>Single-phase system is HOMOGENEOUS system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Two or more phases are MIXTURE or HETEROGENEUS system</a:t>
            </a:r>
            <a:endParaRPr lang="en-US" altLang="en-US" sz="1600" b="0" i="0" dirty="0">
              <a:latin typeface="+mj-lt"/>
            </a:endParaRP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>
                <a:latin typeface="+mj-lt"/>
              </a:rPr>
              <a:t>The development of microstructure is related to the characteristics of its phase diagram. Microstructural characteristics that are important for multiphase systems are;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The number of phases present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The relative proportions of the phases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Phases spatial arrangement</a:t>
            </a:r>
          </a:p>
        </p:txBody>
      </p:sp>
    </p:spTree>
    <p:extLst>
      <p:ext uri="{BB962C8B-B14F-4D97-AF65-F5344CB8AC3E}">
        <p14:creationId xmlns:p14="http://schemas.microsoft.com/office/powerpoint/2010/main" val="826624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1980" y="389467"/>
            <a:ext cx="7269480" cy="766762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Phase Equilibria</a:t>
            </a:r>
          </a:p>
        </p:txBody>
      </p:sp>
      <p:sp>
        <p:nvSpPr>
          <p:cNvPr id="163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DFCA3B-A35D-BF40-A0B6-43C5886D49C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b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-198993" y="1504418"/>
            <a:ext cx="8293126" cy="4049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Equilibrium</a:t>
            </a:r>
            <a:r>
              <a:rPr lang="en-US" altLang="en-US" sz="2000" b="0" dirty="0">
                <a:latin typeface="+mj-lt"/>
              </a:rPr>
              <a:t>: A system is at equilibrium if its free energy is at a min. under some combination of T, P and composition.</a:t>
            </a: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i="1" dirty="0">
                <a:latin typeface="+mj-lt"/>
              </a:rPr>
              <a:t>Free energy </a:t>
            </a:r>
            <a:r>
              <a:rPr lang="en-US" altLang="en-US" sz="2000" b="0" dirty="0">
                <a:latin typeface="+mj-lt"/>
              </a:rPr>
              <a:t>is a function of internal energy and entropy.</a:t>
            </a: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i="0" dirty="0">
                <a:latin typeface="+mj-lt"/>
              </a:rPr>
              <a:t>Phase Equilibrium</a:t>
            </a:r>
            <a:r>
              <a:rPr lang="en-US" altLang="en-US" sz="2000" b="0" i="0" dirty="0">
                <a:latin typeface="+mj-lt"/>
              </a:rPr>
              <a:t>: Equilibrium as it applies to systems in which more than one phase may exists 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Thermodynamically the condition for phase equilibrium is that the free energy of a system is a minimum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A constancy with time in the phase characteristics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Metastable system are non-equilibrium ones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Often, metastable structures are of more significance than equilibrium ones.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endParaRPr lang="en-US" altLang="en-US" sz="1600" b="0" i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5199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5047" y="169334"/>
            <a:ext cx="7269480" cy="732896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Solubility and Solid Solutions</a:t>
            </a:r>
          </a:p>
        </p:txBody>
      </p:sp>
      <p:sp>
        <p:nvSpPr>
          <p:cNvPr id="163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DFCA3B-A35D-BF40-A0B6-43C5886D49C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b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-198993" y="1081085"/>
            <a:ext cx="8293126" cy="4049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>
                <a:latin typeface="+mj-lt"/>
              </a:rPr>
              <a:t>A solution is a phase with more than one component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600" b="0" dirty="0">
                <a:latin typeface="+mj-lt"/>
              </a:rPr>
              <a:t>Sugar melt in water</a:t>
            </a: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>
                <a:latin typeface="+mj-lt"/>
              </a:rPr>
              <a:t>Solid solutions in metallic and ceramic materials exist when elements or compounds with similar crystal structures form a single phase that is chemically homogeneous.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>
                <a:latin typeface="+mj-lt"/>
              </a:rPr>
              <a:t>Barium </a:t>
            </a:r>
            <a:r>
              <a:rPr lang="en-US" altLang="en-US" sz="1800" b="0" dirty="0" err="1">
                <a:latin typeface="+mj-lt"/>
              </a:rPr>
              <a:t>titanate</a:t>
            </a:r>
            <a:r>
              <a:rPr lang="en-US" altLang="en-US" sz="1800" b="0" dirty="0">
                <a:latin typeface="+mj-lt"/>
              </a:rPr>
              <a:t>-strontium </a:t>
            </a:r>
            <a:r>
              <a:rPr lang="en-US" altLang="en-US" sz="1800" b="0" dirty="0" err="1">
                <a:latin typeface="+mj-lt"/>
              </a:rPr>
              <a:t>titanate</a:t>
            </a:r>
            <a:endParaRPr lang="en-US" altLang="en-US" sz="1800" b="0" dirty="0">
              <a:latin typeface="+mj-lt"/>
            </a:endParaRP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>
                <a:latin typeface="+mj-lt"/>
              </a:rPr>
              <a:t>Gallium arsenide-aluminum arsenide</a:t>
            </a: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>
                <a:latin typeface="+mj-lt"/>
              </a:rPr>
              <a:t>The composition of solutions can vary because,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>
                <a:latin typeface="+mj-lt"/>
              </a:rPr>
              <a:t>One atom may be substituted for another in the phase structure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>
                <a:latin typeface="+mj-lt"/>
              </a:rPr>
              <a:t>Atoms may be placed in the interstices of the structure</a:t>
            </a: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endParaRPr lang="en-US" altLang="en-US" sz="20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53796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1980" y="135467"/>
            <a:ext cx="7269480" cy="682098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Solubility and Solid Solutions</a:t>
            </a:r>
          </a:p>
        </p:txBody>
      </p:sp>
      <p:sp>
        <p:nvSpPr>
          <p:cNvPr id="163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DFCA3B-A35D-BF40-A0B6-43C5886D49C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b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-198993" y="860955"/>
            <a:ext cx="8293126" cy="577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Hume-</a:t>
            </a:r>
            <a:r>
              <a:rPr lang="en-US" altLang="en-US" sz="2000" dirty="0" err="1">
                <a:latin typeface="+mj-lt"/>
              </a:rPr>
              <a:t>Rothery</a:t>
            </a:r>
            <a:r>
              <a:rPr lang="en-US" altLang="en-US" sz="2000" b="0" dirty="0">
                <a:latin typeface="+mj-lt"/>
              </a:rPr>
              <a:t> rules for unlimited solute solubility;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i="1" dirty="0">
                <a:latin typeface="+mj-lt"/>
              </a:rPr>
              <a:t>Size Factor</a:t>
            </a:r>
            <a:r>
              <a:rPr lang="en-US" altLang="en-US" sz="1800" b="0" dirty="0">
                <a:latin typeface="+mj-lt"/>
              </a:rPr>
              <a:t>; The atoms/ions must be of similar size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i="1" dirty="0">
                <a:latin typeface="+mj-lt"/>
              </a:rPr>
              <a:t>Crystal structure</a:t>
            </a:r>
            <a:r>
              <a:rPr lang="en-US" altLang="en-US" sz="1800" b="0" dirty="0">
                <a:latin typeface="+mj-lt"/>
              </a:rPr>
              <a:t>: same crystal structure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i="1" dirty="0">
                <a:latin typeface="+mj-lt"/>
              </a:rPr>
              <a:t>Valance</a:t>
            </a:r>
            <a:r>
              <a:rPr lang="en-US" altLang="en-US" sz="1800" b="0" dirty="0">
                <a:latin typeface="+mj-lt"/>
              </a:rPr>
              <a:t>; the ions have same valance 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i="1" dirty="0">
                <a:latin typeface="+mj-lt"/>
              </a:rPr>
              <a:t>Electronegativity</a:t>
            </a:r>
            <a:r>
              <a:rPr lang="en-US" altLang="en-US" sz="1800" b="0" dirty="0">
                <a:latin typeface="+mj-lt"/>
              </a:rPr>
              <a:t>; the atoms must have same electronegativity</a:t>
            </a:r>
          </a:p>
          <a:p>
            <a:pPr lvl="1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>
                <a:latin typeface="+mj-lt"/>
              </a:rPr>
              <a:t>Solid solution strengthening is accomplished by the formation of solid solutions.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2000" b="0" dirty="0">
                <a:latin typeface="+mj-lt"/>
              </a:rPr>
              <a:t>The point defect created restrict dislocation motion and cause strengthening. Restricting dislocation motion leads to material harder or stronger.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>
                <a:latin typeface="+mj-lt"/>
              </a:rPr>
              <a:t>Solid solution strengthening increases the strength and hardness whereas decreases ductility and electrical conductivity of metallic materials.</a:t>
            </a:r>
          </a:p>
          <a:p>
            <a:pPr lvl="2" algn="just">
              <a:lnSpc>
                <a:spcPct val="150000"/>
              </a:lnSpc>
              <a:buFont typeface="Arial" charset="0"/>
              <a:buChar char="•"/>
            </a:pPr>
            <a:endParaRPr lang="en-US" altLang="en-US" sz="18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8273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5" y="-3180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Phase Diagrams</a:t>
            </a:r>
          </a:p>
        </p:txBody>
      </p:sp>
      <p:sp>
        <p:nvSpPr>
          <p:cNvPr id="184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89B327-A4F9-3140-9C89-D44449BCFB2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b="0"/>
          </a:p>
        </p:txBody>
      </p:sp>
      <p:sp>
        <p:nvSpPr>
          <p:cNvPr id="2" name="TextBox 1"/>
          <p:cNvSpPr txBox="1"/>
          <p:nvPr/>
        </p:nvSpPr>
        <p:spPr>
          <a:xfrm>
            <a:off x="254004" y="999078"/>
            <a:ext cx="7840129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u="sng" dirty="0"/>
              <a:t>A phase diagram </a:t>
            </a:r>
            <a:r>
              <a:rPr lang="en-US" dirty="0"/>
              <a:t>shows phases that are in the system under thermodynamic equilibrium conditions.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A phase diagram in which constituents exhibit complete solid solubility is known as </a:t>
            </a:r>
            <a:r>
              <a:rPr lang="en-US" dirty="0" err="1"/>
              <a:t>isomorphous</a:t>
            </a:r>
            <a:r>
              <a:rPr lang="en-US" dirty="0"/>
              <a:t> phase diagram (the copper-nickel system).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One-Component (Unary) Phase Diagram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/>
              <a:t>Pressure versus Temperature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/>
              <a:t>Solid, liquid and vapor phases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/>
              <a:t>On P-T diagram where 3-phases are in equilibrium is called a </a:t>
            </a:r>
            <a:r>
              <a:rPr lang="en-US" sz="1600" i="1" dirty="0"/>
              <a:t>triple point 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dirty="0"/>
              <a:t>Binary Phase Diagram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/>
              <a:t>Pressure is constant (normally at 101.3 </a:t>
            </a:r>
            <a:r>
              <a:rPr lang="en-US" sz="1600" dirty="0" err="1"/>
              <a:t>kPa</a:t>
            </a:r>
            <a:r>
              <a:rPr lang="en-US" sz="1600" dirty="0"/>
              <a:t>)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/>
              <a:t>Temperature and compositions are changing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1600" dirty="0"/>
              <a:t>Many microstructures develop upon phase transformation which occurs when the temperature is altered.</a:t>
            </a:r>
          </a:p>
        </p:txBody>
      </p:sp>
    </p:spTree>
    <p:extLst>
      <p:ext uri="{BB962C8B-B14F-4D97-AF65-F5344CB8AC3E}">
        <p14:creationId xmlns:p14="http://schemas.microsoft.com/office/powerpoint/2010/main" val="770746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29" y="-40269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>
                <a:ea typeface="ＭＳ Ｐゴシック" charset="-128"/>
              </a:rPr>
              <a:t>Interpretation of Phase Diagram</a:t>
            </a:r>
            <a:endParaRPr lang="en-US" altLang="en-US" sz="36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84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89B327-A4F9-3140-9C89-D44449BCFB2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 b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674" y="909640"/>
                <a:ext cx="8026394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>
                    <a:latin typeface="+mj-lt"/>
                  </a:rPr>
                  <a:t>Nomenclature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latin typeface="+mj-lt"/>
                  </a:rPr>
                  <a:t>For metallic alloys, Greek letters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  <m:r>
                      <a:rPr lang="en-US" b="0" i="1" smtClean="0">
                        <a:latin typeface="Cambria Math" charset="0"/>
                      </a:rPr>
                      <m:t>,</m:t>
                    </m:r>
                    <m:r>
                      <a:rPr lang="en-US" i="1">
                        <a:latin typeface="Cambria Math" charset="0"/>
                      </a:rPr>
                      <m:t>𝛽</m:t>
                    </m:r>
                    <m:r>
                      <a:rPr lang="en-US" b="0" i="1" smtClean="0">
                        <a:latin typeface="Cambria Math" charset="0"/>
                      </a:rPr>
                      <m:t>, </m:t>
                    </m:r>
                    <m:r>
                      <a:rPr lang="en-US" i="1">
                        <a:latin typeface="Cambria Math" charset="0"/>
                      </a:rPr>
                      <m:t>𝛾</m:t>
                    </m:r>
                  </m:oMath>
                </a14:m>
                <a:r>
                  <a:rPr lang="en-US" dirty="0">
                    <a:effectLst/>
                  </a:rPr>
                  <a:t>) are used for solid solutions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i="1" dirty="0" err="1">
                    <a:latin typeface="+mj-lt"/>
                  </a:rPr>
                  <a:t>Liquidus</a:t>
                </a:r>
                <a:r>
                  <a:rPr lang="en-US" i="1" dirty="0">
                    <a:latin typeface="+mj-lt"/>
                  </a:rPr>
                  <a:t> line</a:t>
                </a:r>
                <a:r>
                  <a:rPr lang="en-US" dirty="0">
                    <a:latin typeface="+mj-lt"/>
                  </a:rPr>
                  <a:t>; line between L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>
                    <a:latin typeface="+mj-lt"/>
                  </a:rPr>
                  <a:t>+L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i="1" dirty="0">
                    <a:latin typeface="+mj-lt"/>
                  </a:rPr>
                  <a:t>Solidus line</a:t>
                </a:r>
                <a:r>
                  <a:rPr lang="en-US" dirty="0">
                    <a:latin typeface="+mj-lt"/>
                  </a:rPr>
                  <a:t>; line between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/>
                  <a:t>+L (below which only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/>
                  <a:t> exists) </a:t>
                </a:r>
                <a:endParaRPr lang="en-US" dirty="0">
                  <a:latin typeface="+mj-lt"/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>
                    <a:latin typeface="+mj-lt"/>
                  </a:rPr>
                  <a:t>Phases Present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>
                    <a:latin typeface="+mj-lt"/>
                  </a:rPr>
                  <a:t>Determination of Phase Compositions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b="1" dirty="0">
                    <a:latin typeface="+mj-lt"/>
                  </a:rPr>
                  <a:t>Tie Line </a:t>
                </a:r>
                <a:r>
                  <a:rPr lang="en-US" altLang="en-US" dirty="0">
                    <a:latin typeface="+mj-lt"/>
                    <a:ea typeface="ＭＳ Ｐゴシック" charset="-128"/>
                  </a:rPr>
                  <a:t>connects the phases in equilibrium with each other and is drawn across the two-phase region at specified T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latin typeface="+mj-lt"/>
                    <a:ea typeface="ＭＳ Ｐゴシック" charset="-128"/>
                  </a:rPr>
                  <a:t>The intersections of the tie line and the phase boundaries are recorded </a:t>
                </a:r>
                <a:r>
                  <a:rPr lang="en-US" dirty="0">
                    <a:ea typeface="ＭＳ Ｐゴシック" charset="-128"/>
                  </a:rPr>
                  <a:t>for both sites</a:t>
                </a:r>
                <a:endParaRPr lang="en-US" dirty="0">
                  <a:latin typeface="+mj-lt"/>
                  <a:ea typeface="ＭＳ Ｐゴシック" charset="-128"/>
                </a:endParaRP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latin typeface="+mj-lt"/>
                    <a:ea typeface="ＭＳ Ｐゴシック" charset="-128"/>
                  </a:rPr>
                  <a:t>Composition of each phases </a:t>
                </a:r>
                <a:r>
                  <a:rPr lang="en-US" dirty="0">
                    <a:ea typeface="ＭＳ Ｐゴシック" charset="-128"/>
                  </a:rPr>
                  <a:t>from the horizontal composition axis</a:t>
                </a:r>
                <a:r>
                  <a:rPr lang="en-US" dirty="0">
                    <a:latin typeface="+mj-lt"/>
                    <a:ea typeface="ＭＳ Ｐゴシック" charset="-128"/>
                  </a:rPr>
                  <a:t> can be read.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74" y="909640"/>
                <a:ext cx="8026394" cy="5632311"/>
              </a:xfrm>
              <a:prstGeom prst="rect">
                <a:avLst/>
              </a:prstGeom>
              <a:blipFill rotWithShape="0">
                <a:blip r:embed="rId3"/>
                <a:stretch>
                  <a:fillRect l="-683" r="-5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7253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64296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8979</TotalTime>
  <Words>591</Words>
  <Application>Microsoft Macintosh PowerPoint</Application>
  <PresentationFormat>On-screen Show (4:3)</PresentationFormat>
  <Paragraphs>76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明朝</vt:lpstr>
      <vt:lpstr>ＭＳ Ｐゴシック</vt:lpstr>
      <vt:lpstr>Arial</vt:lpstr>
      <vt:lpstr>Calibri</vt:lpstr>
      <vt:lpstr>Cambria</vt:lpstr>
      <vt:lpstr>Cambria Math</vt:lpstr>
      <vt:lpstr>Century Schoolbook</vt:lpstr>
      <vt:lpstr>Times New Roman</vt:lpstr>
      <vt:lpstr>Wingdings 2</vt:lpstr>
      <vt:lpstr>View</vt:lpstr>
      <vt:lpstr>Phase Diagrams</vt:lpstr>
      <vt:lpstr>Phase Equilibria</vt:lpstr>
      <vt:lpstr>Phase Equilibria</vt:lpstr>
      <vt:lpstr>Solubility and Solid Solutions</vt:lpstr>
      <vt:lpstr>Solubility and Solid Solutions</vt:lpstr>
      <vt:lpstr>Phase Diagrams</vt:lpstr>
      <vt:lpstr>Interpretation of Phase Diagram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212</cp:revision>
  <dcterms:created xsi:type="dcterms:W3CDTF">2014-01-14T11:21:41Z</dcterms:created>
  <dcterms:modified xsi:type="dcterms:W3CDTF">2020-05-09T13:06:01Z</dcterms:modified>
</cp:coreProperties>
</file>