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317" r:id="rId10"/>
    <p:sldId id="264" r:id="rId11"/>
    <p:sldId id="265" r:id="rId12"/>
    <p:sldId id="266" r:id="rId13"/>
    <p:sldId id="267" r:id="rId14"/>
    <p:sldId id="268" r:id="rId15"/>
    <p:sldId id="269" r:id="rId16"/>
    <p:sldId id="270" r:id="rId17"/>
    <p:sldId id="297" r:id="rId18"/>
    <p:sldId id="298" r:id="rId19"/>
    <p:sldId id="271" r:id="rId20"/>
    <p:sldId id="272" r:id="rId21"/>
    <p:sldId id="273" r:id="rId22"/>
    <p:sldId id="302" r:id="rId23"/>
    <p:sldId id="301" r:id="rId24"/>
    <p:sldId id="293" r:id="rId25"/>
    <p:sldId id="274" r:id="rId26"/>
    <p:sldId id="275" r:id="rId27"/>
    <p:sldId id="276" r:id="rId28"/>
    <p:sldId id="294" r:id="rId29"/>
    <p:sldId id="277" r:id="rId30"/>
    <p:sldId id="300" r:id="rId31"/>
    <p:sldId id="299" r:id="rId32"/>
    <p:sldId id="295" r:id="rId33"/>
    <p:sldId id="278" r:id="rId34"/>
    <p:sldId id="315" r:id="rId35"/>
    <p:sldId id="296" r:id="rId36"/>
    <p:sldId id="279" r:id="rId37"/>
    <p:sldId id="316" r:id="rId38"/>
    <p:sldId id="280" r:id="rId39"/>
    <p:sldId id="303" r:id="rId40"/>
    <p:sldId id="304" r:id="rId41"/>
    <p:sldId id="281" r:id="rId42"/>
    <p:sldId id="282" r:id="rId43"/>
    <p:sldId id="283" r:id="rId44"/>
    <p:sldId id="284" r:id="rId45"/>
    <p:sldId id="285" r:id="rId46"/>
    <p:sldId id="291" r:id="rId47"/>
    <p:sldId id="292" r:id="rId48"/>
    <p:sldId id="286" r:id="rId49"/>
    <p:sldId id="287" r:id="rId50"/>
    <p:sldId id="314" r:id="rId51"/>
    <p:sldId id="288" r:id="rId52"/>
    <p:sldId id="289" r:id="rId53"/>
    <p:sldId id="290" r:id="rId54"/>
    <p:sldId id="305" r:id="rId55"/>
    <p:sldId id="306" r:id="rId56"/>
    <p:sldId id="307" r:id="rId57"/>
    <p:sldId id="308" r:id="rId58"/>
    <p:sldId id="309" r:id="rId59"/>
    <p:sldId id="310" r:id="rId60"/>
    <p:sldId id="311" r:id="rId61"/>
    <p:sldId id="312" r:id="rId62"/>
    <p:sldId id="31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3505199"/>
          </a:xfrm>
        </p:spPr>
        <p:txBody>
          <a:bodyPr>
            <a:normAutofit/>
          </a:bodyPr>
          <a:lstStyle/>
          <a:p>
            <a:r>
              <a:rPr lang="tr-TR" b="1" dirty="0" smtClean="0"/>
              <a:t>JEOLOJİK DEVİRLERDE BİTKİLERİN GELİŞİMİ VE HAYVANLARIN DAĞILIŞI</a:t>
            </a:r>
            <a:r>
              <a:rPr lang="tr-TR" dirty="0" smtClean="0"/>
              <a:t/>
            </a:r>
            <a:br>
              <a:rPr lang="tr-TR" dirty="0" smtClean="0"/>
            </a:b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9" descr="13tethys"/>
          <p:cNvPicPr/>
          <p:nvPr/>
        </p:nvPicPr>
        <p:blipFill>
          <a:blip r:embed="rId2" cstate="print"/>
          <a:srcRect/>
          <a:stretch>
            <a:fillRect/>
          </a:stretch>
        </p:blipFill>
        <p:spPr bwMode="auto">
          <a:xfrm>
            <a:off x="1447800" y="685800"/>
            <a:ext cx="6400800" cy="5791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50" descr="http://www.cografyadersi.com/buyukfotograf/Kitakaymasi.jpg"/>
          <p:cNvPicPr/>
          <p:nvPr/>
        </p:nvPicPr>
        <p:blipFill>
          <a:blip r:embed="rId2" cstate="print"/>
          <a:srcRect/>
          <a:stretch>
            <a:fillRect/>
          </a:stretch>
        </p:blipFill>
        <p:spPr bwMode="auto">
          <a:xfrm>
            <a:off x="1752600" y="152400"/>
            <a:ext cx="5257800" cy="6553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Dünyanın yaşı 4,5 milyar yıl öncesine dayanmaktadır.</a:t>
            </a:r>
            <a:endParaRPr lang="tr-TR" dirty="0"/>
          </a:p>
        </p:txBody>
      </p:sp>
      <p:sp>
        <p:nvSpPr>
          <p:cNvPr id="3" name="Content Placeholder 2"/>
          <p:cNvSpPr>
            <a:spLocks noGrp="1"/>
          </p:cNvSpPr>
          <p:nvPr>
            <p:ph idx="1"/>
          </p:nvPr>
        </p:nvSpPr>
        <p:spPr/>
        <p:txBody>
          <a:bodyPr/>
          <a:lstStyle/>
          <a:p>
            <a:r>
              <a:rPr lang="tr-TR" dirty="0" smtClean="0"/>
              <a:t>Jeolojik zamanların en etkilisi olan </a:t>
            </a:r>
            <a:r>
              <a:rPr lang="tr-TR" b="1" dirty="0" smtClean="0"/>
              <a:t>Prekambriyen</a:t>
            </a:r>
            <a:r>
              <a:rPr lang="tr-TR" dirty="0" smtClean="0"/>
              <a:t> ikiye ayrılır:</a:t>
            </a:r>
          </a:p>
          <a:p>
            <a:pPr lvl="0"/>
            <a:r>
              <a:rPr lang="tr-TR" dirty="0" smtClean="0"/>
              <a:t>Arkeen-metamorfik kayaçlar</a:t>
            </a:r>
          </a:p>
          <a:p>
            <a:pPr lvl="0"/>
            <a:r>
              <a:rPr lang="tr-TR" dirty="0" smtClean="0"/>
              <a:t>Algonkien-sedimanter kayaçlar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Paleozoik</a:t>
            </a:r>
            <a:r>
              <a:rPr lang="tr-TR" dirty="0" smtClean="0"/>
              <a:t> </a:t>
            </a:r>
            <a:r>
              <a:rPr lang="tr-TR" b="1" dirty="0" smtClean="0"/>
              <a:t>(Birinci zaman)</a:t>
            </a:r>
            <a:endParaRPr lang="tr-TR" b="1" dirty="0"/>
          </a:p>
        </p:txBody>
      </p:sp>
      <p:sp>
        <p:nvSpPr>
          <p:cNvPr id="3" name="Content Placeholder 2"/>
          <p:cNvSpPr>
            <a:spLocks noGrp="1"/>
          </p:cNvSpPr>
          <p:nvPr>
            <p:ph idx="1"/>
          </p:nvPr>
        </p:nvSpPr>
        <p:spPr>
          <a:xfrm>
            <a:off x="457200" y="1600200"/>
            <a:ext cx="8229600" cy="4876800"/>
          </a:xfrm>
        </p:spPr>
        <p:txBody>
          <a:bodyPr/>
          <a:lstStyle/>
          <a:p>
            <a:pPr algn="just"/>
            <a:r>
              <a:rPr lang="tr-TR" dirty="0" smtClean="0"/>
              <a:t>Bu zamanda</a:t>
            </a:r>
            <a:r>
              <a:rPr lang="tr-TR" i="1" dirty="0" smtClean="0"/>
              <a:t> Invertebrata</a:t>
            </a:r>
            <a:r>
              <a:rPr lang="tr-TR" dirty="0" smtClean="0"/>
              <a:t> (Omurgasızlar) Balıklar ve büyük </a:t>
            </a:r>
            <a:r>
              <a:rPr lang="tr-TR" i="1" dirty="0" smtClean="0"/>
              <a:t>Pteridophyta</a:t>
            </a:r>
            <a:r>
              <a:rPr lang="tr-TR" dirty="0" smtClean="0"/>
              <a:t>’ler (Eğreltiler) bulunuyordu. Paleozoik 370 milyon yıl devam etmiştir ve sırasıyla </a:t>
            </a:r>
            <a:r>
              <a:rPr lang="tr-TR" b="1" dirty="0" smtClean="0"/>
              <a:t>Kambriyen, Ordovisien, Silürien, Devonien, Karbonifer</a:t>
            </a:r>
            <a:r>
              <a:rPr lang="tr-TR" dirty="0" smtClean="0"/>
              <a:t> ve </a:t>
            </a:r>
            <a:r>
              <a:rPr lang="tr-TR" b="1" dirty="0" smtClean="0"/>
              <a:t>Permien</a:t>
            </a:r>
            <a:r>
              <a:rPr lang="tr-TR" dirty="0" smtClean="0"/>
              <a:t> gibi jeolojik devirleri geçirmiştir. Bu arada yalnız permiyen’in 180 milyon yıl sürdüğü anlaşılmıştır.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Mezozoik (ikinci zaman)</a:t>
            </a:r>
            <a:endParaRPr lang="tr-TR" b="1" dirty="0"/>
          </a:p>
        </p:txBody>
      </p:sp>
      <p:sp>
        <p:nvSpPr>
          <p:cNvPr id="3" name="Content Placeholder 2"/>
          <p:cNvSpPr>
            <a:spLocks noGrp="1"/>
          </p:cNvSpPr>
          <p:nvPr>
            <p:ph idx="1"/>
          </p:nvPr>
        </p:nvSpPr>
        <p:spPr/>
        <p:txBody>
          <a:bodyPr/>
          <a:lstStyle/>
          <a:p>
            <a:pPr algn="just"/>
            <a:r>
              <a:rPr lang="tr-TR" dirty="0" smtClean="0"/>
              <a:t>Birinci zamanı 130 milyon yıl süren Mezozoik (ikinci zaman) takip etmiştir. İkinci zaman </a:t>
            </a:r>
            <a:r>
              <a:rPr lang="tr-TR" b="1" dirty="0" smtClean="0"/>
              <a:t>Trias, </a:t>
            </a:r>
          </a:p>
          <a:p>
            <a:pPr algn="just">
              <a:buNone/>
            </a:pPr>
            <a:r>
              <a:rPr lang="tr-TR" b="1" dirty="0" smtClean="0"/>
              <a:t>    Jura, </a:t>
            </a:r>
          </a:p>
          <a:p>
            <a:pPr algn="just">
              <a:buNone/>
            </a:pPr>
            <a:r>
              <a:rPr lang="tr-TR" b="1" dirty="0" smtClean="0"/>
              <a:t>    Kretase</a:t>
            </a:r>
            <a:r>
              <a:rPr lang="tr-TR" dirty="0" smtClean="0"/>
              <a:t> </a:t>
            </a:r>
          </a:p>
          <a:p>
            <a:pPr algn="just">
              <a:buNone/>
            </a:pPr>
            <a:r>
              <a:rPr lang="tr-TR" dirty="0" smtClean="0"/>
              <a:t>    gibi jeolojik devirler geçirmiştir. Bu devrede Reptiller (sürüngenler) ve Gymnospermler (Açık tohumlular) egemendi.</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Senozoik</a:t>
            </a:r>
            <a:r>
              <a:rPr lang="tr-TR" dirty="0" smtClean="0"/>
              <a:t> </a:t>
            </a:r>
            <a:r>
              <a:rPr lang="tr-TR" b="1" dirty="0" smtClean="0"/>
              <a:t>(üçüncü zaman)</a:t>
            </a:r>
            <a:endParaRPr lang="tr-TR" b="1" dirty="0"/>
          </a:p>
        </p:txBody>
      </p:sp>
      <p:sp>
        <p:nvSpPr>
          <p:cNvPr id="3" name="Content Placeholder 2"/>
          <p:cNvSpPr>
            <a:spLocks noGrp="1"/>
          </p:cNvSpPr>
          <p:nvPr>
            <p:ph idx="1"/>
          </p:nvPr>
        </p:nvSpPr>
        <p:spPr/>
        <p:txBody>
          <a:bodyPr/>
          <a:lstStyle/>
          <a:p>
            <a:r>
              <a:rPr lang="tr-TR" dirty="0" smtClean="0"/>
              <a:t>İkinci zamanı 60 milyon yıl süren </a:t>
            </a:r>
            <a:r>
              <a:rPr lang="tr-TR" b="1" dirty="0" smtClean="0"/>
              <a:t>Senozoik</a:t>
            </a:r>
            <a:r>
              <a:rPr lang="tr-TR" dirty="0" smtClean="0"/>
              <a:t> (üçüncü zaman) takip etmiştir. Üçüncü zaman </a:t>
            </a:r>
            <a:r>
              <a:rPr lang="tr-TR" b="1" dirty="0" smtClean="0"/>
              <a:t>Paleosen, </a:t>
            </a:r>
          </a:p>
          <a:p>
            <a:pPr>
              <a:buNone/>
            </a:pPr>
            <a:r>
              <a:rPr lang="tr-TR" b="1" dirty="0" smtClean="0"/>
              <a:t>    Eosen, </a:t>
            </a:r>
          </a:p>
          <a:p>
            <a:pPr>
              <a:buNone/>
            </a:pPr>
            <a:r>
              <a:rPr lang="tr-TR" b="1" dirty="0" smtClean="0"/>
              <a:t>    Oligosen, </a:t>
            </a:r>
          </a:p>
          <a:p>
            <a:pPr>
              <a:buNone/>
            </a:pPr>
            <a:r>
              <a:rPr lang="tr-TR" b="1" dirty="0" smtClean="0"/>
              <a:t>    Miosen, </a:t>
            </a:r>
          </a:p>
          <a:p>
            <a:pPr>
              <a:buNone/>
            </a:pPr>
            <a:r>
              <a:rPr lang="tr-TR" b="1" dirty="0" smtClean="0"/>
              <a:t>    Pliosen,</a:t>
            </a:r>
            <a:r>
              <a:rPr lang="tr-TR" dirty="0" smtClean="0"/>
              <a:t> </a:t>
            </a:r>
            <a:r>
              <a:rPr lang="tr-TR" b="1" dirty="0" smtClean="0"/>
              <a:t> </a:t>
            </a:r>
          </a:p>
          <a:p>
            <a:pPr>
              <a:buNone/>
            </a:pPr>
            <a:r>
              <a:rPr lang="tr-TR" b="1" dirty="0" smtClean="0"/>
              <a:t>    Pleistosen</a:t>
            </a:r>
            <a:r>
              <a:rPr lang="tr-TR" dirty="0" smtClean="0"/>
              <a:t> gibi devirler geçirmiştir.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Kuaterner (dördüncü zaman )</a:t>
            </a:r>
            <a:endParaRPr lang="tr-TR" dirty="0"/>
          </a:p>
        </p:txBody>
      </p:sp>
      <p:sp>
        <p:nvSpPr>
          <p:cNvPr id="3" name="Content Placeholder 2"/>
          <p:cNvSpPr>
            <a:spLocks noGrp="1"/>
          </p:cNvSpPr>
          <p:nvPr>
            <p:ph idx="1"/>
          </p:nvPr>
        </p:nvSpPr>
        <p:spPr/>
        <p:txBody>
          <a:bodyPr/>
          <a:lstStyle/>
          <a:p>
            <a:pPr algn="just"/>
            <a:r>
              <a:rPr lang="tr-TR" dirty="0" smtClean="0"/>
              <a:t>Nihayet üçüncü zamanı dördüncü zaman olan </a:t>
            </a:r>
            <a:r>
              <a:rPr lang="tr-TR" b="1" dirty="0" smtClean="0"/>
              <a:t>Kuaterner </a:t>
            </a:r>
            <a:r>
              <a:rPr lang="tr-TR" dirty="0" smtClean="0"/>
              <a:t>izlemiştir. Dördüncü zamanda buzul ve buzularası devirler birbirini takip etmiştir. Bu devre 1 milyon yıl devam etmiştir ve bu arada insan ortaya çıkmıştır.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6350"/>
            <a:ext cx="9144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629775" cy="68865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700" b="1" dirty="0" smtClean="0"/>
              <a:t>JEOLOJİK DEVİRLERDE BİTKİ VE HAYVANLARIN DAĞILIŞI</a:t>
            </a:r>
            <a:endParaRPr lang="tr-TR" dirty="0"/>
          </a:p>
        </p:txBody>
      </p:sp>
      <p:sp>
        <p:nvSpPr>
          <p:cNvPr id="3" name="Content Placeholder 2"/>
          <p:cNvSpPr>
            <a:spLocks noGrp="1"/>
          </p:cNvSpPr>
          <p:nvPr>
            <p:ph idx="1"/>
          </p:nvPr>
        </p:nvSpPr>
        <p:spPr/>
        <p:txBody>
          <a:bodyPr/>
          <a:lstStyle/>
          <a:p>
            <a:pPr algn="just"/>
            <a:r>
              <a:rPr lang="tr-TR" dirty="0" smtClean="0"/>
              <a:t>Bugün dünyada mevcut bitki örtüsü jeolojik devirlerde birbirinden farklı gelişmeler göstermiştir. Bu gelişme basitten ileri formlara doğru oluştur. Genel olarak bitki dünyasının geçirdiği tarihi devirleri aşağıdaki gibi sıralamak mümkündür: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Dünya’da canlıların geçirdiği jeolojik devirleri açıklamak için 4 teori vardır</a:t>
            </a:r>
            <a:endParaRPr lang="tr-TR" dirty="0"/>
          </a:p>
        </p:txBody>
      </p:sp>
      <p:sp>
        <p:nvSpPr>
          <p:cNvPr id="3" name="Content Placeholder 2"/>
          <p:cNvSpPr>
            <a:spLocks noGrp="1"/>
          </p:cNvSpPr>
          <p:nvPr>
            <p:ph idx="1"/>
          </p:nvPr>
        </p:nvSpPr>
        <p:spPr/>
        <p:txBody>
          <a:bodyPr>
            <a:normAutofit fontScale="85000" lnSpcReduction="10000"/>
          </a:bodyPr>
          <a:lstStyle/>
          <a:p>
            <a:pPr algn="just">
              <a:buNone/>
            </a:pPr>
            <a:r>
              <a:rPr lang="tr-TR" b="1" dirty="0" smtClean="0"/>
              <a:t>1</a:t>
            </a:r>
            <a:r>
              <a:rPr lang="tr-TR" dirty="0" smtClean="0"/>
              <a:t>. </a:t>
            </a:r>
            <a:r>
              <a:rPr lang="tr-TR" b="1" dirty="0" smtClean="0"/>
              <a:t>Çökmüş Kıtalar Teorisi</a:t>
            </a:r>
            <a:r>
              <a:rPr lang="tr-TR" dirty="0" smtClean="0"/>
              <a:t>:  Bu görüşe göre  bugün birbirinden ayrı olan kıtalar eski jeolojik devirlerde ayrı değil tamamen birleşik olduğu bir bütün olan bu kütlenin hem jeolojik hem canlı olarak  hem de iklim etkisi olarak ayrılmaya başlar. Eğer bu görüş varsayılırsa bir bütün iken orada bulunan canlılar bir bütünün ayrılmasıyla onlarda ayrılmaya başlamıştır ve böylelikle canlılar arasında benzerlik ve farklılıklar oluşmuştur. Böylece canlı çeşitliliği artmıştır (Biyoçeşitlilik). Bu teorinin doğruluğunun iki tane olasılığı vardır. Yani yeni ortama adaptasyon gösterebilirler yada gösteremezler.</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211763"/>
          </a:xfrm>
        </p:spPr>
        <p:txBody>
          <a:bodyPr>
            <a:normAutofit fontScale="92500"/>
          </a:bodyPr>
          <a:lstStyle/>
          <a:p>
            <a:pPr lvl="0"/>
            <a:r>
              <a:rPr lang="tr-TR" dirty="0" smtClean="0"/>
              <a:t>Siluriyen’e kadar </a:t>
            </a:r>
            <a:r>
              <a:rPr lang="tr-TR" i="1" dirty="0" smtClean="0"/>
              <a:t>Thallophyte</a:t>
            </a:r>
            <a:r>
              <a:rPr lang="tr-TR" dirty="0" smtClean="0"/>
              <a:t>’ler </a:t>
            </a:r>
            <a:r>
              <a:rPr lang="tr-TR" b="1" dirty="0" smtClean="0"/>
              <a:t>(Talli bitkiler) devri</a:t>
            </a:r>
            <a:endParaRPr lang="tr-TR" dirty="0" smtClean="0"/>
          </a:p>
          <a:p>
            <a:pPr lvl="0"/>
            <a:r>
              <a:rPr lang="tr-TR" dirty="0" smtClean="0"/>
              <a:t>Üst Siluriyen-Permiyene kadar odunlu </a:t>
            </a:r>
            <a:r>
              <a:rPr lang="tr-TR" b="1" i="1" dirty="0" smtClean="0"/>
              <a:t>Cryptogame</a:t>
            </a:r>
            <a:r>
              <a:rPr lang="tr-TR" dirty="0" smtClean="0"/>
              <a:t>’lar (Sporlu bitkiler) ve </a:t>
            </a:r>
            <a:r>
              <a:rPr lang="tr-TR" b="1" i="1" dirty="0" smtClean="0"/>
              <a:t>Phanerogame</a:t>
            </a:r>
            <a:r>
              <a:rPr lang="tr-TR" dirty="0" smtClean="0"/>
              <a:t> öncüleri (</a:t>
            </a:r>
            <a:r>
              <a:rPr lang="tr-TR" b="1" i="1" dirty="0" smtClean="0"/>
              <a:t>Pteridosperm</a:t>
            </a:r>
            <a:r>
              <a:rPr lang="tr-TR" dirty="0" smtClean="0"/>
              <a:t>) </a:t>
            </a:r>
            <a:r>
              <a:rPr lang="tr-TR" b="1" i="1" dirty="0" smtClean="0"/>
              <a:t>Fanerogam </a:t>
            </a:r>
            <a:r>
              <a:rPr lang="tr-TR" dirty="0" smtClean="0"/>
              <a:t>öncüleri henüz çok gençtir. </a:t>
            </a:r>
            <a:r>
              <a:rPr lang="tr-TR" b="1" dirty="0" smtClean="0"/>
              <a:t>Paleofitik devir</a:t>
            </a:r>
            <a:r>
              <a:rPr lang="tr-TR" dirty="0" smtClean="0"/>
              <a:t>.</a:t>
            </a:r>
          </a:p>
          <a:p>
            <a:pPr lvl="0"/>
            <a:r>
              <a:rPr lang="tr-TR" dirty="0" smtClean="0"/>
              <a:t>Permiyen’den Üst Jura - Alt Kretase’ye kadar Gymnospermae’ler (Açık tohumlular) devri. </a:t>
            </a:r>
            <a:r>
              <a:rPr lang="tr-TR" b="1" dirty="0" smtClean="0"/>
              <a:t>Mezofitik devir</a:t>
            </a:r>
            <a:r>
              <a:rPr lang="tr-TR" dirty="0" smtClean="0"/>
              <a:t>.</a:t>
            </a:r>
          </a:p>
          <a:p>
            <a:pPr lvl="0"/>
            <a:r>
              <a:rPr lang="tr-TR" dirty="0" smtClean="0"/>
              <a:t>Üst Jura - Alt Kretase’den itibaren </a:t>
            </a:r>
            <a:r>
              <a:rPr lang="tr-TR" b="1" i="1" dirty="0" smtClean="0"/>
              <a:t>Angiospermae</a:t>
            </a:r>
            <a:r>
              <a:rPr lang="tr-TR" dirty="0" smtClean="0"/>
              <a:t> (kapalı tohumlu) devri. </a:t>
            </a:r>
            <a:r>
              <a:rPr lang="tr-TR" b="1" dirty="0" smtClean="0"/>
              <a:t>Neofitik devir</a:t>
            </a:r>
            <a:r>
              <a:rPr lang="tr-TR" dirty="0" smtClean="0"/>
              <a:t>.</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Jeolojik Zamanlar</a:t>
            </a:r>
            <a:endParaRPr lang="tr-TR" dirty="0"/>
          </a:p>
        </p:txBody>
      </p:sp>
      <p:sp>
        <p:nvSpPr>
          <p:cNvPr id="3" name="Content Placeholder 2"/>
          <p:cNvSpPr>
            <a:spLocks noGrp="1"/>
          </p:cNvSpPr>
          <p:nvPr>
            <p:ph idx="1"/>
          </p:nvPr>
        </p:nvSpPr>
        <p:spPr>
          <a:xfrm>
            <a:off x="304800" y="1600200"/>
            <a:ext cx="8382000" cy="4525963"/>
          </a:xfrm>
        </p:spPr>
        <p:txBody>
          <a:bodyPr/>
          <a:lstStyle/>
          <a:p>
            <a:r>
              <a:rPr lang="tr-TR" b="1" dirty="0" smtClean="0"/>
              <a:t>İlkel Zaman (Prekambriyen)( Antekambriyen )</a:t>
            </a:r>
            <a:r>
              <a:rPr lang="tr-TR" dirty="0" smtClean="0"/>
              <a:t> </a:t>
            </a:r>
          </a:p>
          <a:p>
            <a:r>
              <a:rPr lang="tr-TR" dirty="0" smtClean="0"/>
              <a:t>Yaklaşık 4 milyar yıl sürmüştür. </a:t>
            </a:r>
          </a:p>
          <a:p>
            <a:r>
              <a:rPr lang="tr-TR" dirty="0" smtClean="0"/>
              <a:t>Bakterilerin ortaya çıkışı.</a:t>
            </a:r>
          </a:p>
          <a:p>
            <a:r>
              <a:rPr lang="tr-TR" dirty="0" smtClean="0"/>
              <a:t> İlk canlı    algler ve radiolaria oluşmuştur. </a:t>
            </a:r>
          </a:p>
          <a:p>
            <a:r>
              <a:rPr lang="tr-TR" dirty="0" smtClean="0"/>
              <a:t>En eski kıvrımlarla kıta çekirdekleri oluşmuştur.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6350"/>
            <a:ext cx="9144000"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457200"/>
            <a:ext cx="9110662" cy="5867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I. Zaman (paleozoik)</a:t>
            </a:r>
            <a:endParaRPr lang="tr-TR" dirty="0"/>
          </a:p>
        </p:txBody>
      </p:sp>
      <p:sp>
        <p:nvSpPr>
          <p:cNvPr id="3" name="Content Placeholder 2"/>
          <p:cNvSpPr>
            <a:spLocks noGrp="1"/>
          </p:cNvSpPr>
          <p:nvPr>
            <p:ph idx="1"/>
          </p:nvPr>
        </p:nvSpPr>
        <p:spPr/>
        <p:txBody>
          <a:bodyPr/>
          <a:lstStyle/>
          <a:p>
            <a:r>
              <a:rPr lang="tr-TR" dirty="0" smtClean="0"/>
              <a:t>Günümüzden yaklaşık 245 milyon yıl önce sona eren jeolojik zamandır. </a:t>
            </a:r>
          </a:p>
          <a:p>
            <a:r>
              <a:rPr lang="tr-TR" dirty="0" smtClean="0"/>
              <a:t>Birinci Zaman yaklaşık 325 milyon sürmüştür. Budevrin önemli olayları:</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I. Zaman (paleozoik)</a:t>
            </a:r>
            <a:endParaRPr lang="tr-TR" b="1" dirty="0"/>
          </a:p>
        </p:txBody>
      </p:sp>
      <p:sp>
        <p:nvSpPr>
          <p:cNvPr id="3" name="Content Placeholder 2"/>
          <p:cNvSpPr>
            <a:spLocks noGrp="1"/>
          </p:cNvSpPr>
          <p:nvPr>
            <p:ph idx="1"/>
          </p:nvPr>
        </p:nvSpPr>
        <p:spPr/>
        <p:txBody>
          <a:bodyPr>
            <a:normAutofit fontScale="85000" lnSpcReduction="10000"/>
          </a:bodyPr>
          <a:lstStyle/>
          <a:p>
            <a:pPr algn="just"/>
            <a:r>
              <a:rPr lang="tr-TR" dirty="0" smtClean="0"/>
              <a:t>Kıtalar tek parça halinde idi (Pangea). Yer kabuğundaki şiddetli kırılma ve kıvrılmalarla kıta çekirdekleri büyümüştür ( Hersinyen ve kaledonyen kıvrımları - Ural ve İskandinav dağları). Sıcak ve bol yağışlı iklim döneminde gür bitki toplulukları oluşmuştur. Sürüngenlerin ortaya çıkışı. Dönemin sonunda Taşkömürü yatakları oluşmuştur. Balığa benzer ilk organizmaların ortaya çıkışı. </a:t>
            </a:r>
            <a:r>
              <a:rPr lang="tr-TR" b="1" dirty="0" smtClean="0"/>
              <a:t>Kambriyen</a:t>
            </a:r>
            <a:r>
              <a:rPr lang="tr-TR" dirty="0" smtClean="0"/>
              <a:t>de bakteriler, mantarlar ve kibritotları mevcut. </a:t>
            </a:r>
            <a:r>
              <a:rPr lang="tr-TR" b="1" dirty="0" smtClean="0"/>
              <a:t>Sülüriyen</a:t>
            </a:r>
            <a:r>
              <a:rPr lang="tr-TR" dirty="0" smtClean="0"/>
              <a:t>de bütün alg grupları, çıplak eğrelti, eğrelti ve kibritotları. İklim sıcak sonlara doğru soğumaya başladı.</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943600"/>
          </a:xfrm>
        </p:spPr>
        <p:txBody>
          <a:bodyPr>
            <a:normAutofit/>
          </a:bodyPr>
          <a:lstStyle/>
          <a:p>
            <a:pPr algn="just"/>
            <a:r>
              <a:rPr lang="tr-TR" b="1" dirty="0" smtClean="0">
                <a:solidFill>
                  <a:srgbClr val="FF0000"/>
                </a:solidFill>
              </a:rPr>
              <a:t>DEVONİYEN florası </a:t>
            </a:r>
            <a:r>
              <a:rPr lang="tr-TR" b="1" dirty="0" smtClean="0"/>
              <a:t>çıplak eğreltilerin (Psilophtinae) ortaya çıkıp kaybolduğu fakat kibrit otları, su avizeleri, at kuyrukları ve eğreltilerin devridir aynı zamanda ilk tohum taslaklı bitkiler ortaya çıkmıştır. </a:t>
            </a:r>
            <a:r>
              <a:rPr lang="tr-TR" b="1" dirty="0" smtClean="0">
                <a:solidFill>
                  <a:srgbClr val="FF0000"/>
                </a:solidFill>
              </a:rPr>
              <a:t>Devoniyen filogenez bakımından temel bir devirdir. </a:t>
            </a:r>
            <a:r>
              <a:rPr lang="tr-TR" b="1" dirty="0" smtClean="0"/>
              <a:t>Üst devoniyen bu günkü floranın doğrudan doğruya kökenini ve fizyonomisini aldığı devirdir. Devoniyenden bu yana yeni bitki tespit edilmemiştir. Devoniyende tohum taslakları, tohumun ilk şekli ve stamenler mevcuttu. İklim başlangıçta soğuk sonra ısındı.  </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Karbonifer </a:t>
            </a:r>
            <a:r>
              <a:rPr lang="tr-TR" dirty="0" smtClean="0"/>
              <a:t>de iklim subtropik, eğreltiler çok gelişmiş, kömür yatakları oluşumuna neden olmuştur. </a:t>
            </a:r>
          </a:p>
          <a:p>
            <a:r>
              <a:rPr lang="tr-TR" b="1" dirty="0" smtClean="0"/>
              <a:t>Permiyen</a:t>
            </a:r>
            <a:r>
              <a:rPr lang="tr-TR" dirty="0" smtClean="0"/>
              <a:t> de kuraklık başladı. Eğreltiler kaybolup, Cycas ve Coniferler bunların yerini almaya başladı.</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II. Zaman (Mezozoik)</a:t>
            </a:r>
            <a:endParaRPr lang="tr-TR" dirty="0"/>
          </a:p>
        </p:txBody>
      </p:sp>
      <p:sp>
        <p:nvSpPr>
          <p:cNvPr id="3" name="Content Placeholder 2"/>
          <p:cNvSpPr>
            <a:spLocks noGrp="1"/>
          </p:cNvSpPr>
          <p:nvPr>
            <p:ph idx="1"/>
          </p:nvPr>
        </p:nvSpPr>
        <p:spPr/>
        <p:txBody>
          <a:bodyPr/>
          <a:lstStyle/>
          <a:p>
            <a:r>
              <a:rPr lang="tr-TR" dirty="0" smtClean="0"/>
              <a:t>Günümüzden yaklaşık 65 milyon yıl önce sona eren jeolojik zamandır. </a:t>
            </a:r>
          </a:p>
          <a:p>
            <a:r>
              <a:rPr lang="tr-TR" dirty="0" smtClean="0"/>
              <a:t>İkinci Zaman yaklaşık 180 milyon yıl sürmüştür. Bu devrin önemli olayları:</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II. Zaman (Mezozoik)</a:t>
            </a:r>
            <a:endParaRPr lang="tr-TR" b="1" dirty="0"/>
          </a:p>
        </p:txBody>
      </p:sp>
      <p:sp>
        <p:nvSpPr>
          <p:cNvPr id="3" name="Content Placeholder 2"/>
          <p:cNvSpPr>
            <a:spLocks noGrp="1"/>
          </p:cNvSpPr>
          <p:nvPr>
            <p:ph idx="1"/>
          </p:nvPr>
        </p:nvSpPr>
        <p:spPr>
          <a:xfrm>
            <a:off x="0" y="1371600"/>
            <a:ext cx="8915400" cy="5486400"/>
          </a:xfrm>
        </p:spPr>
        <p:txBody>
          <a:bodyPr>
            <a:normAutofit fontScale="92500" lnSpcReduction="20000"/>
          </a:bodyPr>
          <a:lstStyle/>
          <a:p>
            <a:pPr algn="just"/>
            <a:r>
              <a:rPr lang="tr-TR" dirty="0" smtClean="0"/>
              <a:t>Durgunluk dönemidir. Büyük oranda tortulaşma olmuştur. Yerkabuğu kırıklarının parçalanarak ayrı kıtalara bölünmeye başlaması. Ekvatoral ve soğuk iklimlerin belirmesi. Alp orojenezinin başlaması Türkiye'nin bulunduğu sahada Tetis jeosenklinali oluşmuştur, İkinci zamanı karakterize eden canlılar ammonit ve dinozordur. </a:t>
            </a:r>
            <a:r>
              <a:rPr lang="tr-TR" b="1" dirty="0" smtClean="0"/>
              <a:t>Trias</a:t>
            </a:r>
            <a:r>
              <a:rPr lang="tr-TR" dirty="0" smtClean="0"/>
              <a:t>’ta kuzey yarım küre soğuk, güney nemli ve ılık bu nedenle flora iyi gelişmiştir. Eğreltiler, gingko ve koniferler bol, kibrit otları azdı. </a:t>
            </a:r>
            <a:r>
              <a:rPr lang="tr-TR" b="1" dirty="0" smtClean="0"/>
              <a:t>Jura </a:t>
            </a:r>
            <a:r>
              <a:rPr lang="tr-TR" dirty="0" smtClean="0"/>
              <a:t>da kutuplar soğuk diğer yerlerin tamamı nemli ve ılık, Eğreltiler, ginko ve koniferler bol, kibrit otları yok olmaya başlamıştır. </a:t>
            </a:r>
            <a:r>
              <a:rPr lang="tr-TR" b="1" dirty="0" smtClean="0"/>
              <a:t>Kretase </a:t>
            </a:r>
            <a:r>
              <a:rPr lang="tr-TR" dirty="0" smtClean="0"/>
              <a:t>de Angiospermler olgun çağına ulaşmış, Cycas, Gingko azalmaya başlamıştır.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tr-TR" b="1" dirty="0" smtClean="0"/>
              <a:t>2.</a:t>
            </a:r>
            <a:r>
              <a:rPr lang="tr-TR" dirty="0" smtClean="0"/>
              <a:t> </a:t>
            </a:r>
            <a:r>
              <a:rPr lang="tr-TR" b="1" dirty="0" smtClean="0"/>
              <a:t>Köprü Görüşü</a:t>
            </a:r>
            <a:r>
              <a:rPr lang="tr-TR" dirty="0" smtClean="0"/>
              <a:t>: Yine çok eski zamanlarda kara bitkilerinin dar ve geniş yayılış alanlarının olduğu kabul ediliyor ve bu kara bitkilerinin yayılış alanlarının birbirlerine köprülerle bağlı olduğu iddia ediliyor ve jeolojik olaylar sonucu bu köprüler su altında kalıyor. Bu köprüler arasında kalan kara kütlelerinde canlı geçişi olmuyor.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52400"/>
            <a:ext cx="9144000" cy="6096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635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b="1" dirty="0" smtClean="0"/>
              <a:t>III. Zaman (Neozoik) ( Tersiyer-Senozoik)</a:t>
            </a:r>
            <a:endParaRPr lang="tr-TR" sz="3600" dirty="0"/>
          </a:p>
        </p:txBody>
      </p:sp>
      <p:sp>
        <p:nvSpPr>
          <p:cNvPr id="3" name="Content Placeholder 2"/>
          <p:cNvSpPr>
            <a:spLocks noGrp="1"/>
          </p:cNvSpPr>
          <p:nvPr>
            <p:ph idx="1"/>
          </p:nvPr>
        </p:nvSpPr>
        <p:spPr/>
        <p:txBody>
          <a:bodyPr/>
          <a:lstStyle/>
          <a:p>
            <a:r>
              <a:rPr lang="tr-TR" dirty="0" smtClean="0"/>
              <a:t>Günümüzden yaklaşık 2 milyon yıl önce sona eren jeolojik zamandır. </a:t>
            </a:r>
          </a:p>
          <a:p>
            <a:r>
              <a:rPr lang="tr-TR" dirty="0" smtClean="0"/>
              <a:t>Üçüncü Zaman yaklaşık 63 milyon yıl sürmüştür. Bu devrin önemli olayları:</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b="1" dirty="0" smtClean="0"/>
              <a:t>III. Zaman (Neozoik) ( Tersiyer-Senozoik)</a:t>
            </a:r>
            <a:endParaRPr lang="tr-TR" sz="3600" b="1" dirty="0"/>
          </a:p>
        </p:txBody>
      </p:sp>
      <p:sp>
        <p:nvSpPr>
          <p:cNvPr id="3" name="Content Placeholder 2"/>
          <p:cNvSpPr>
            <a:spLocks noGrp="1"/>
          </p:cNvSpPr>
          <p:nvPr>
            <p:ph idx="1"/>
          </p:nvPr>
        </p:nvSpPr>
        <p:spPr>
          <a:xfrm>
            <a:off x="304800" y="1371600"/>
            <a:ext cx="8610600" cy="4754563"/>
          </a:xfrm>
        </p:spPr>
        <p:txBody>
          <a:bodyPr>
            <a:normAutofit/>
          </a:bodyPr>
          <a:lstStyle/>
          <a:p>
            <a:pPr algn="just">
              <a:buNone/>
            </a:pPr>
            <a:r>
              <a:rPr lang="tr-TR" dirty="0" smtClean="0"/>
              <a:t>   Atlas ve Hint Okyanusları oluşmuştur. Petrol, linyit, tuz ve bor yatakları oluşmuştur. Alp-Himalaya  dağları oluşmuştur. Kıtalar bugünkü görünümünü kazanmaya başlamıştır. Şiddetli volkanik olaylar ve depremlerin görülmesi, Türkiye'nin ana yer şekillerinin gelişmesi, Dinazorların ortadan kalkması. Memeli devri olarak bilinir. Flora bugünkü şeklini almıştır.</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Jeolojik Zamanlar ile ilgili görsel sonucu"/>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tr-TR" b="1" dirty="0" smtClean="0"/>
              <a:t>IV. Zaman (Antropozoik) ( Kuvaterner )</a:t>
            </a:r>
            <a:endParaRPr lang="tr-TR" dirty="0"/>
          </a:p>
        </p:txBody>
      </p:sp>
      <p:sp>
        <p:nvSpPr>
          <p:cNvPr id="3" name="Content Placeholder 2"/>
          <p:cNvSpPr>
            <a:spLocks noGrp="1"/>
          </p:cNvSpPr>
          <p:nvPr>
            <p:ph idx="1"/>
          </p:nvPr>
        </p:nvSpPr>
        <p:spPr/>
        <p:txBody>
          <a:bodyPr/>
          <a:lstStyle/>
          <a:p>
            <a:r>
              <a:rPr lang="tr-TR" dirty="0" smtClean="0"/>
              <a:t>Günümüzden 2 milyon yıl önce başlayan ve halen devam  eden jeolojik zamandır. Bu devrin önemli olayları:</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b="1" dirty="0" smtClean="0"/>
              <a:t>IV. Zaman (Antropozoik) ( Kuvaterner ) </a:t>
            </a:r>
            <a:endParaRPr lang="tr-TR" sz="3600"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lgn="just"/>
            <a:r>
              <a:rPr lang="tr-TR" dirty="0" smtClean="0"/>
              <a:t>iki dönemden oluşur.</a:t>
            </a:r>
          </a:p>
          <a:p>
            <a:pPr algn="just"/>
            <a:r>
              <a:rPr lang="tr-TR" dirty="0" smtClean="0"/>
              <a:t>- </a:t>
            </a:r>
            <a:r>
              <a:rPr lang="tr-TR" dirty="0" smtClean="0">
                <a:solidFill>
                  <a:srgbClr val="FF0000"/>
                </a:solidFill>
              </a:rPr>
              <a:t>Buzul çağı</a:t>
            </a:r>
            <a:r>
              <a:rPr lang="tr-TR" dirty="0" smtClean="0"/>
              <a:t>: Özellikle Kuzey Yarım Kürede şiddetli soğuma görülür. Bunun etkisiyle Batı Avrupa, İskandinavya ve Kanada gibi karalar buzullar altında kalmıştır. İklimde büyük değişikliklerin ve dört buzul döneminin (Günz, Mindel, Riss, Würm) yaşanması, Çeşitli hayvan ve bitki türlerinin ortadan kalkması. Deniz sevyesinin alçalması.</a:t>
            </a:r>
          </a:p>
          <a:p>
            <a:pPr algn="just"/>
            <a:r>
              <a:rPr lang="tr-TR" dirty="0" smtClean="0"/>
              <a:t>- </a:t>
            </a:r>
            <a:r>
              <a:rPr lang="tr-TR" dirty="0" smtClean="0">
                <a:solidFill>
                  <a:srgbClr val="FF0000"/>
                </a:solidFill>
              </a:rPr>
              <a:t>Buzul çağı sonrası dönem</a:t>
            </a:r>
            <a:r>
              <a:rPr lang="tr-TR" dirty="0" smtClean="0"/>
              <a:t>: İklimde bugünkü benzer koşulların yaşanması. İstanbul–Çanakkale boğazları oluşmuştur. İnsan yaratılmıştır.</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lgili resim"/>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4" descr="http://dinodiyar.files.wordpress.com/2012/04/tablokd7.jpg"/>
          <p:cNvPicPr/>
          <p:nvPr/>
        </p:nvPicPr>
        <p:blipFill>
          <a:blip r:embed="rId2" cstate="print"/>
          <a:srcRect/>
          <a:stretch>
            <a:fillRect/>
          </a:stretch>
        </p:blipFill>
        <p:spPr bwMode="auto">
          <a:xfrm>
            <a:off x="1295400" y="0"/>
            <a:ext cx="62484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tr-TR" sz="3200" b="1" dirty="0" smtClean="0"/>
              <a:t>JEOLOJİK BASAMAKLAR VE FOSİL KATMANLAR</a:t>
            </a:r>
            <a:endParaRPr lang="tr-TR"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971800" y="762000"/>
            <a:ext cx="3352800" cy="6096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tr-TR" b="1" dirty="0" smtClean="0"/>
              <a:t>3. Wegner Görüşü</a:t>
            </a:r>
            <a:r>
              <a:rPr lang="tr-TR" dirty="0" smtClean="0"/>
              <a:t>: Bugün için birbirinden ayrı ufak veya büyük kara kütlelerinin bugünkü gibi irili ufaklı parçalar olmadığı tamamen tersine bir bütün olduğu söyleniyor ve jeolojik olaylarla ayrılarak bugünkü canlılar oluşuyor.</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ZAMAN ÇETVELİ</a:t>
            </a:r>
            <a:endParaRPr lang="tr-TR" dirty="0"/>
          </a:p>
        </p:txBody>
      </p:sp>
      <p:pic>
        <p:nvPicPr>
          <p:cNvPr id="10242" name="Picture 2" descr="C:\Users\Fatmagül\Desktop\0 2018 DERS\0 bahardersSUNUM-Düzenledim\bicoğrafya\resm\resim1.png"/>
          <p:cNvPicPr>
            <a:picLocks noGrp="1" noChangeAspect="1" noChangeArrowheads="1"/>
          </p:cNvPicPr>
          <p:nvPr>
            <p:ph idx="1"/>
          </p:nvPr>
        </p:nvPicPr>
        <p:blipFill>
          <a:blip r:embed="rId2" cstate="print"/>
          <a:srcRect/>
          <a:stretch>
            <a:fillRect/>
          </a:stretch>
        </p:blipFill>
        <p:spPr bwMode="auto">
          <a:xfrm>
            <a:off x="0" y="2286000"/>
            <a:ext cx="9144000" cy="2514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Türkiye'de Jeolojik Zamanlarda Meydana Gelen Olaylar</a:t>
            </a:r>
            <a:endParaRPr lang="tr-TR" dirty="0"/>
          </a:p>
        </p:txBody>
      </p:sp>
      <p:sp>
        <p:nvSpPr>
          <p:cNvPr id="3" name="Content Placeholder 2"/>
          <p:cNvSpPr>
            <a:spLocks noGrp="1"/>
          </p:cNvSpPr>
          <p:nvPr>
            <p:ph idx="1"/>
          </p:nvPr>
        </p:nvSpPr>
        <p:spPr>
          <a:xfrm>
            <a:off x="457200" y="1600200"/>
            <a:ext cx="8534400" cy="4525963"/>
          </a:xfrm>
        </p:spPr>
        <p:txBody>
          <a:bodyPr>
            <a:normAutofit/>
          </a:bodyPr>
          <a:lstStyle/>
          <a:p>
            <a:pPr algn="just">
              <a:buNone/>
            </a:pPr>
            <a:r>
              <a:rPr lang="tr-TR" dirty="0" smtClean="0"/>
              <a:t>    </a:t>
            </a:r>
            <a:r>
              <a:rPr lang="tr-TR" b="1" dirty="0" smtClean="0"/>
              <a:t>Birinci Zamanda (Paleozoik'te) Meydana Gelen Olaylar</a:t>
            </a:r>
            <a:r>
              <a:rPr lang="tr-TR" dirty="0" smtClean="0"/>
              <a:t>: Ülkemizin bulunduğu alan bu devrin başlarında tetis denizinin altında bulunuyordu. Daha sonra kuzeyden Rusya ve güneyden Afrika plakalarının birbirlerine yaklaşması sonucunda Ülkemiz’de bu denizin altında kalan tortullar sıkışarak yeryüzüne çıkmış ve Anadolu’nun temelinde bulunan sert kütleler (masif) oluşturmuştur.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5638800"/>
          </a:xfrm>
        </p:spPr>
        <p:txBody>
          <a:bodyPr>
            <a:normAutofit/>
          </a:bodyPr>
          <a:lstStyle/>
          <a:p>
            <a:pPr algn="just"/>
            <a:r>
              <a:rPr lang="tr-TR" sz="3600" b="1" dirty="0" smtClean="0"/>
              <a:t>Bu zamanda oluşan başlıca arazilerimiz:</a:t>
            </a:r>
            <a:r>
              <a:rPr lang="tr-TR" sz="3600" dirty="0" smtClean="0"/>
              <a:t> Menderes, Zonguldak, Bitlis, Mardin, Tokat, Kırşehir, Istıranca masifleri gibi. Bu zamanda ülkemizde nemli ve sıcak bir iklim hüküm sürmüştür. Dolayısıyla gür bir bitki örtüsü oluşmuş ve bu bitki kalıntılarının çukur alanlarda birikmesiyle Zonguldak ve çevresinde taşkömürü yatakları oluşmuştur. </a:t>
            </a:r>
            <a:endParaRPr lang="tr-TR"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İkinci Zamanda (Mezozoik'te) Meydana Gelen Olaylar</a:t>
            </a:r>
            <a:r>
              <a:rPr lang="tr-TR" dirty="0" smtClean="0"/>
              <a:t>:</a:t>
            </a:r>
            <a:endParaRPr lang="tr-TR" dirty="0"/>
          </a:p>
        </p:txBody>
      </p:sp>
      <p:sp>
        <p:nvSpPr>
          <p:cNvPr id="3" name="Content Placeholder 2"/>
          <p:cNvSpPr>
            <a:spLocks noGrp="1"/>
          </p:cNvSpPr>
          <p:nvPr>
            <p:ph idx="1"/>
          </p:nvPr>
        </p:nvSpPr>
        <p:spPr/>
        <p:txBody>
          <a:bodyPr/>
          <a:lstStyle/>
          <a:p>
            <a:pPr algn="just">
              <a:buNone/>
            </a:pPr>
            <a:r>
              <a:rPr lang="tr-TR" dirty="0" smtClean="0"/>
              <a:t>    </a:t>
            </a:r>
            <a:r>
              <a:rPr lang="tr-TR" sz="3600" dirty="0" smtClean="0"/>
              <a:t>Bu dönemde Tetis denizinin tabanında ortaya çıkan tortullar aşınmaya uğradıklarından dolayı ülkemiz bir peneplen yani oldukça düz bir görünüm arz ediyordu. Aşınan maddeler çukur alanlarda birikerek Toros ve Kuzey Anadolu Dağlarının oluşumuna zemin hazırlamıştır. </a:t>
            </a:r>
            <a:endParaRPr lang="tr-TR"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Üçüncü Zamanda (Tersiyer'de) Meydana Gelen Olaylar</a:t>
            </a:r>
            <a:endParaRPr lang="tr-TR" dirty="0"/>
          </a:p>
        </p:txBody>
      </p:sp>
      <p:sp>
        <p:nvSpPr>
          <p:cNvPr id="3" name="Content Placeholder 2"/>
          <p:cNvSpPr>
            <a:spLocks noGrp="1"/>
          </p:cNvSpPr>
          <p:nvPr>
            <p:ph idx="1"/>
          </p:nvPr>
        </p:nvSpPr>
        <p:spPr>
          <a:xfrm>
            <a:off x="304800" y="1600200"/>
            <a:ext cx="8382000" cy="4525963"/>
          </a:xfrm>
        </p:spPr>
        <p:txBody>
          <a:bodyPr>
            <a:normAutofit fontScale="92500"/>
          </a:bodyPr>
          <a:lstStyle/>
          <a:p>
            <a:pPr algn="just">
              <a:buNone/>
            </a:pPr>
            <a:r>
              <a:rPr lang="tr-TR" dirty="0" smtClean="0"/>
              <a:t>    </a:t>
            </a:r>
            <a:r>
              <a:rPr lang="tr-TR" sz="3600" dirty="0" smtClean="0"/>
              <a:t>Ülkemizin yer şekillerinin oluşumu ve Anadolu’nun bugünkü şeklini almasında üçüncü zamanda yaşanan olaylar oldukça etkili olmuştur. Kuzey Anadolu ve Toros Dağları oluşmuştur. Linyit yatakları meydana gelmiştir. Kuzey Anadolu Fay Hattı oluşmuştur. Van ve Tuz Gölleri kenarlarında volkanik dağlarımız oluşmuştur.</a:t>
            </a:r>
            <a:endParaRPr lang="tr-TR"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Dördüncü Zamanda (Kuaterner'de) Meydana Gelen Olaylar</a:t>
            </a:r>
            <a:endParaRPr lang="tr-TR" dirty="0"/>
          </a:p>
        </p:txBody>
      </p:sp>
      <p:sp>
        <p:nvSpPr>
          <p:cNvPr id="3" name="Content Placeholder 2"/>
          <p:cNvSpPr>
            <a:spLocks noGrp="1"/>
          </p:cNvSpPr>
          <p:nvPr>
            <p:ph idx="1"/>
          </p:nvPr>
        </p:nvSpPr>
        <p:spPr/>
        <p:txBody>
          <a:bodyPr>
            <a:normAutofit fontScale="92500"/>
          </a:bodyPr>
          <a:lstStyle/>
          <a:p>
            <a:pPr algn="just">
              <a:buNone/>
            </a:pPr>
            <a:r>
              <a:rPr lang="tr-TR" dirty="0" smtClean="0"/>
              <a:t>   </a:t>
            </a:r>
            <a:r>
              <a:rPr lang="tr-TR" sz="3600" dirty="0" smtClean="0"/>
              <a:t>Anadolu’nun bugünkü görünümü meydana gelmiştir. Volkanik dağlar oluşumlarını tamamlamıştır. Ege ve Marmara Denizi oluşmuştur. İstanbul ve Çanakkale Boğazları oluşmuştur. Ülkemiz’deki vadiler, delta ovaları, birikinti konileri ve birikinti ovaları oluşmuştur.</a:t>
            </a:r>
            <a:br>
              <a:rPr lang="tr-TR" sz="3600" dirty="0" smtClean="0"/>
            </a:br>
            <a:endParaRPr lang="tr-TR"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tmagül\Desktop\0 2018 DERS\0 bahardersSUNUM-Düzenledim\bicoğrafya\resm\jeolojik_zamanlar-b.png"/>
          <p:cNvPicPr>
            <a:picLocks noChangeAspect="1" noChangeArrowheads="1"/>
          </p:cNvPicPr>
          <p:nvPr/>
        </p:nvPicPr>
        <p:blipFill>
          <a:blip r:embed="rId2" cstate="print"/>
          <a:srcRect/>
          <a:stretch>
            <a:fillRect/>
          </a:stretch>
        </p:blipFill>
        <p:spPr bwMode="auto">
          <a:xfrm>
            <a:off x="-45124" y="0"/>
            <a:ext cx="9189124"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4000" cy="6921156"/>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53" descr="http://kozmopolitaydinlar.files.wordpress.com/2011/04/jeolojik-cetvel-evrim-onemli-basamaklar.gif"/>
          <p:cNvPicPr/>
          <p:nvPr/>
        </p:nvPicPr>
        <p:blipFill>
          <a:blip r:embed="rId2" cstate="print"/>
          <a:srcRect/>
          <a:stretch>
            <a:fillRect/>
          </a:stretch>
        </p:blipFill>
        <p:spPr bwMode="auto">
          <a:xfrm>
            <a:off x="1905000" y="0"/>
            <a:ext cx="5257799" cy="6857999"/>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Bitki filogenisi</a:t>
            </a:r>
            <a:endParaRPr lang="tr-TR" dirty="0"/>
          </a:p>
        </p:txBody>
      </p:sp>
      <p:pic>
        <p:nvPicPr>
          <p:cNvPr id="4" name="Resim 21"/>
          <p:cNvPicPr>
            <a:picLocks noGrp="1"/>
          </p:cNvPicPr>
          <p:nvPr>
            <p:ph idx="1"/>
          </p:nvPr>
        </p:nvPicPr>
        <p:blipFill>
          <a:blip r:embed="rId2" cstate="print"/>
          <a:srcRect/>
          <a:stretch>
            <a:fillRect/>
          </a:stretch>
        </p:blipFill>
        <p:spPr bwMode="auto">
          <a:xfrm rot="5400000">
            <a:off x="1790699" y="1485903"/>
            <a:ext cx="5410201" cy="5334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pPr algn="just">
              <a:buNone/>
            </a:pPr>
            <a:r>
              <a:rPr lang="tr-TR" b="1" dirty="0" smtClean="0"/>
              <a:t>4. Yer Kabuğunu Açılıp Parçalanması Görüşü</a:t>
            </a:r>
            <a:r>
              <a:rPr lang="tr-TR" dirty="0" smtClean="0"/>
              <a:t>: Yer kabuğu bir hareket içerisinde olduğu ileri sürülüyor. Bu hareket içerisinden alçalmalar hem de yükselmeler var. Bu yer kabuğunun hareketinde iklimin de etkisi var tüm bu olaylar sonucunda karaların ve denizlerin meydana geldiği buzulların oluştuğu bu kütlede değişimlerin çok hızlı bir şekilde olduğu ve bu değişimlerin yer kabuğunu etkilediği ve bu etkiden de hayvanların ve bitkilerin etkilendiği söylenir. Bu etkilenme sonucunda canlı çeşitliliği (biyoçeşitlilik) meydana geldiği ortaya atılmıştır.</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evrimteorisionline.files.wordpress.com/2017/10/filogenetik-yasam-agaci.jpg?w=829&amp;h=1225"/>
          <p:cNvPicPr>
            <a:picLocks noChangeAspect="1" noChangeArrowheads="1"/>
          </p:cNvPicPr>
          <p:nvPr/>
        </p:nvPicPr>
        <p:blipFill>
          <a:blip r:embed="rId2" cstate="print"/>
          <a:srcRect/>
          <a:stretch>
            <a:fillRect/>
          </a:stretch>
        </p:blipFill>
        <p:spPr bwMode="auto">
          <a:xfrm>
            <a:off x="1600200" y="0"/>
            <a:ext cx="62484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Kültür bitkilerinin geçirdiği aşamalar</a:t>
            </a:r>
            <a:endParaRPr lang="tr-TR" dirty="0"/>
          </a:p>
        </p:txBody>
      </p:sp>
      <p:sp>
        <p:nvSpPr>
          <p:cNvPr id="3" name="Content Placeholder 2"/>
          <p:cNvSpPr>
            <a:spLocks noGrp="1"/>
          </p:cNvSpPr>
          <p:nvPr>
            <p:ph idx="1"/>
          </p:nvPr>
        </p:nvSpPr>
        <p:spPr/>
        <p:txBody>
          <a:bodyPr>
            <a:normAutofit fontScale="70000" lnSpcReduction="20000"/>
          </a:bodyPr>
          <a:lstStyle/>
          <a:p>
            <a:r>
              <a:rPr lang="tr-TR" dirty="0" smtClean="0"/>
              <a:t>1. Ekonomik değeri olan bitkilerin kültüre alınması </a:t>
            </a:r>
            <a:r>
              <a:rPr lang="tr-TR" b="1" dirty="0" smtClean="0"/>
              <a:t>NEOLİTİK </a:t>
            </a:r>
            <a:r>
              <a:rPr lang="tr-TR" dirty="0" smtClean="0"/>
              <a:t>devirde (yontma taş devri) başlamıştır.</a:t>
            </a:r>
          </a:p>
          <a:p>
            <a:r>
              <a:rPr lang="tr-TR" dirty="0" smtClean="0"/>
              <a:t>2. Bitkilerin ilk kültüre alınması günümüzden 9000-11000 yıl öncesinde kuzeydoğu Irak ile İran arasındaki </a:t>
            </a:r>
            <a:r>
              <a:rPr lang="tr-TR" b="1" dirty="0" smtClean="0"/>
              <a:t>Jarmo</a:t>
            </a:r>
            <a:r>
              <a:rPr lang="tr-TR" dirty="0" smtClean="0"/>
              <a:t> kasabasında olmuştur.</a:t>
            </a:r>
          </a:p>
          <a:p>
            <a:r>
              <a:rPr lang="tr-TR" dirty="0" smtClean="0"/>
              <a:t>3. Günümüzden 7000 yıl önce tarım, </a:t>
            </a:r>
            <a:r>
              <a:rPr lang="tr-TR" b="1" dirty="0" smtClean="0"/>
              <a:t>Dicle </a:t>
            </a:r>
            <a:r>
              <a:rPr lang="tr-TR" dirty="0" smtClean="0"/>
              <a:t>ve </a:t>
            </a:r>
            <a:r>
              <a:rPr lang="tr-TR" b="1" dirty="0" smtClean="0"/>
              <a:t>Fırat</a:t>
            </a:r>
            <a:r>
              <a:rPr lang="tr-TR" dirty="0" smtClean="0"/>
              <a:t>’ın alt kısımlarında gelişmiştir.</a:t>
            </a:r>
          </a:p>
          <a:p>
            <a:r>
              <a:rPr lang="tr-TR" dirty="0" smtClean="0"/>
              <a:t>4. Aynı şekilde 9000 yıl önce </a:t>
            </a:r>
            <a:r>
              <a:rPr lang="tr-TR" b="1" dirty="0" smtClean="0"/>
              <a:t>Meksika</a:t>
            </a:r>
            <a:r>
              <a:rPr lang="tr-TR" dirty="0" smtClean="0"/>
              <a:t>da bitki kültürlemesi yapılmıştır.</a:t>
            </a:r>
          </a:p>
          <a:p>
            <a:r>
              <a:rPr lang="tr-TR" dirty="0" smtClean="0"/>
              <a:t>5. Eski dünyada 5000 yıl önce, yeni dünyada 3000 yıl önce bitkiler kültüre alınmıştır.</a:t>
            </a:r>
          </a:p>
          <a:p>
            <a:r>
              <a:rPr lang="tr-TR" dirty="0" smtClean="0"/>
              <a:t>6. Yaklaşık 250.000 bitki türünden 3000 tanesini insanlar kültürlemiş, bunlarında </a:t>
            </a:r>
            <a:r>
              <a:rPr lang="tr-TR" b="1" dirty="0" smtClean="0"/>
              <a:t>150 türü </a:t>
            </a:r>
            <a:r>
              <a:rPr lang="tr-TR" dirty="0" smtClean="0"/>
              <a:t>en fazla kullanılmıştır.</a:t>
            </a:r>
          </a:p>
          <a:p>
            <a:r>
              <a:rPr lang="tr-TR" dirty="0" smtClean="0"/>
              <a:t>7. Kültüre alınma eskiliği bakımından sıra: tahıllar, baklagiller, sebzeler ve ilaç-süs bitkileridir.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Eski Dünya Bölgeleri</a:t>
            </a:r>
            <a:r>
              <a:rPr lang="tr-TR" dirty="0" smtClean="0"/>
              <a:t>: Avrupa, Kuzey Asya, Afrika, Yeni Gine, Hindistan, Güney Asya, Avustralya</a:t>
            </a:r>
          </a:p>
          <a:p>
            <a:r>
              <a:rPr lang="tr-TR" b="1" dirty="0" smtClean="0"/>
              <a:t>Yeni Dünya Bölgeleri</a:t>
            </a:r>
            <a:r>
              <a:rPr lang="tr-TR" dirty="0" smtClean="0"/>
              <a:t>:  Kuzey Amerika, Güney Amerika.</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Türkiye'nin Jeo-Biyotik Önemi</a:t>
            </a:r>
            <a:endParaRPr lang="tr-TR" dirty="0"/>
          </a:p>
        </p:txBody>
      </p:sp>
      <p:sp>
        <p:nvSpPr>
          <p:cNvPr id="3" name="Content Placeholder 2"/>
          <p:cNvSpPr>
            <a:spLocks noGrp="1"/>
          </p:cNvSpPr>
          <p:nvPr>
            <p:ph idx="1"/>
          </p:nvPr>
        </p:nvSpPr>
        <p:spPr>
          <a:xfrm>
            <a:off x="457200" y="1600200"/>
            <a:ext cx="8229600" cy="4953000"/>
          </a:xfrm>
        </p:spPr>
        <p:txBody>
          <a:bodyPr/>
          <a:lstStyle/>
          <a:p>
            <a:pPr algn="just"/>
            <a:r>
              <a:rPr lang="tr-TR" dirty="0" smtClean="0"/>
              <a:t>Anadolu, coğrafik konumu itibariyle, üç kıtanın (Avrupa, Asya, Afrika) kesişme noktasında yer almaktadır. Bu konumuyla, hem geçmiş jeolojik devirlerde, hem de bugün, bir çok bitki ve hayvan türünün, bu kıtalar arasındaki göç ve geçiş yolları üzerinde yer almıştır.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özet</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keyan"/>
          <p:cNvPicPr>
            <a:picLocks noChangeAspect="1" noChangeArrowheads="1"/>
          </p:cNvPicPr>
          <p:nvPr/>
        </p:nvPicPr>
        <p:blipFill>
          <a:blip r:embed="rId2" cstate="print"/>
          <a:srcRect/>
          <a:stretch>
            <a:fillRect/>
          </a:stretch>
        </p:blipFill>
        <p:spPr bwMode="auto">
          <a:xfrm>
            <a:off x="0" y="0"/>
            <a:ext cx="9144000" cy="6933748"/>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roterozoyik"/>
          <p:cNvPicPr>
            <a:picLocks noChangeAspect="1" noChangeArrowheads="1"/>
          </p:cNvPicPr>
          <p:nvPr/>
        </p:nvPicPr>
        <p:blipFill>
          <a:blip r:embed="rId2" cstate="print"/>
          <a:srcRect/>
          <a:stretch>
            <a:fillRect/>
          </a:stretch>
        </p:blipFill>
        <p:spPr bwMode="auto">
          <a:xfrm>
            <a:off x="0" y="6794"/>
            <a:ext cx="9144000" cy="685120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aleozoyik"/>
          <p:cNvPicPr>
            <a:picLocks noChangeAspect="1" noChangeArrowheads="1"/>
          </p:cNvPicPr>
          <p:nvPr/>
        </p:nvPicPr>
        <p:blipFill>
          <a:blip r:embed="rId2" cstate="print"/>
          <a:srcRect/>
          <a:stretch>
            <a:fillRect/>
          </a:stretch>
        </p:blipFill>
        <p:spPr bwMode="auto">
          <a:xfrm>
            <a:off x="0" y="0"/>
            <a:ext cx="9226628"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aleozoyik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Mezozoyik"/>
          <p:cNvPicPr>
            <a:picLocks noChangeAspect="1" noChangeArrowheads="1"/>
          </p:cNvPicPr>
          <p:nvPr/>
        </p:nvPicPr>
        <p:blipFill>
          <a:blip r:embed="rId2" cstate="print"/>
          <a:srcRect/>
          <a:stretch>
            <a:fillRect/>
          </a:stretch>
        </p:blipFill>
        <p:spPr bwMode="auto">
          <a:xfrm>
            <a:off x="762000" y="0"/>
            <a:ext cx="77724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algn="just">
              <a:buNone/>
            </a:pPr>
            <a:r>
              <a:rPr lang="tr-TR" dirty="0" smtClean="0"/>
              <a:t>    En çok kabul edilen teoridir.  Buna göre bitki ve hayvanların bugünkü yayılış şeklinin dünyanın 2 milyar yıl süren devamlı evrimi bu süre içindeki tüm değişimler (kıtaların ayrılması, alçalıp-yükselme, bazı alanların su altında ve üstünde kalması) ve günümüze kadar bitki ve hayvan gruplarının hem değişik yaşlarda  hem de farklı ortamda olmaları çok farklı görünümleri ortaya koymaktadır.  Bu farklılık jeofizikçiler tarafından şu şekilde açıklanmaktadır.</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Kretase"/>
          <p:cNvPicPr>
            <a:picLocks noChangeAspect="1" noChangeArrowheads="1"/>
          </p:cNvPicPr>
          <p:nvPr/>
        </p:nvPicPr>
        <p:blipFill>
          <a:blip r:embed="rId2" cstate="print"/>
          <a:srcRect/>
          <a:stretch>
            <a:fillRect/>
          </a:stretch>
        </p:blipFill>
        <p:spPr bwMode="auto">
          <a:xfrm>
            <a:off x="533400" y="0"/>
            <a:ext cx="8382000" cy="6900347"/>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enozoyik"/>
          <p:cNvPicPr>
            <a:picLocks noChangeAspect="1" noChangeArrowheads="1"/>
          </p:cNvPicPr>
          <p:nvPr/>
        </p:nvPicPr>
        <p:blipFill>
          <a:blip r:embed="rId2" cstate="print"/>
          <a:srcRect/>
          <a:stretch>
            <a:fillRect/>
          </a:stretch>
        </p:blipFill>
        <p:spPr bwMode="auto">
          <a:xfrm>
            <a:off x="457200" y="0"/>
            <a:ext cx="84582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Neojen"/>
          <p:cNvPicPr>
            <a:picLocks noChangeAspect="1" noChangeArrowheads="1"/>
          </p:cNvPicPr>
          <p:nvPr/>
        </p:nvPicPr>
        <p:blipFill>
          <a:blip r:embed="rId2" cstate="print"/>
          <a:srcRect/>
          <a:stretch>
            <a:fillRect/>
          </a:stretch>
        </p:blipFill>
        <p:spPr bwMode="auto">
          <a:xfrm>
            <a:off x="533400" y="0"/>
            <a:ext cx="8305800" cy="68728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r>
              <a:rPr lang="tr-TR" dirty="0" smtClean="0"/>
              <a:t>2 milyar yıl önce 1. zamanda tek bir kütle olan karaya ise PANGEA adı veriliyor ve tek bir kütle olan bu yapı 1. zaman sonuna doğru çatlamaya başlıyor ve bu çatlama devresi 45 yıl sürüyor sonuç olarak ikiye ayrılıyor. Kuzeyde ki karaya LAVRASİA güneydekine GONDWANA adı veriliyor. Bu ikiye ayrılan kütlenin arasına ise TETHYİS denizi adı veriliyor. (yok olmuş). Bu olaylar kıtalarda yaşayan canlı fosillerinin başka kıtalarda bulunmasına karşılık güncel formlarının bulunmaması da bu durumu gösteren önemli bir kanıt olarak gösteriliyor.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92500" lnSpcReduction="10000"/>
          </a:bodyPr>
          <a:lstStyle/>
          <a:p>
            <a:pPr algn="just"/>
            <a:r>
              <a:rPr lang="tr-TR" dirty="0" smtClean="0"/>
              <a:t>Özellikle hayvanlar için ortaya atılan görüşe göre hayvanların bir kısmının önce LAVRASİA’ya  daha sonra GONDWANA’ya göç ettiği bugün bazı fosiller bu görüşü destekler. Köprü görüşünde bu köprülerin 6 tane olduğu söylenmekte bunların özellikle hayvanların göçünde dünyada bir sıcak devre ve sonra soğuk devre geçirdiği ileri sürülmekte ve 4 defa tekrarlanan bir süreç olduğu, bugün için bu buzul devrenin bittiği ve sıcak bir devrenin başladığı ileri sürülmekte ve bütün bu olaylar bitki ve hayvanların dağılmalarını ve yayılmalarını ve göçlerini etkilemekte ve canlıların yaşadığı bölgeleri oluşturmaktadır.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le:Laurasia-Gondwana.svg"/>
          <p:cNvPicPr>
            <a:picLocks noChangeAspect="1" noChangeArrowheads="1"/>
          </p:cNvPicPr>
          <p:nvPr/>
        </p:nvPicPr>
        <p:blipFill>
          <a:blip r:embed="rId2" cstate="print"/>
          <a:srcRect/>
          <a:stretch>
            <a:fillRect/>
          </a:stretch>
        </p:blipFill>
        <p:spPr bwMode="auto">
          <a:xfrm>
            <a:off x="990600" y="609601"/>
            <a:ext cx="7315200" cy="599298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1640</Words>
  <Application>Microsoft Office PowerPoint</Application>
  <PresentationFormat>On-screen Show (4:3)</PresentationFormat>
  <Paragraphs>90</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JEOLOJİK DEVİRLERDE BİTKİLERİN GELİŞİMİ VE HAYVANLARIN DAĞILIŞI </vt:lpstr>
      <vt:lpstr>Dünya’da canlıların geçirdiği jeolojik devirleri açıklamak için 4 teori vardır</vt:lpstr>
      <vt:lpstr>Slide 3</vt:lpstr>
      <vt:lpstr>Slide 4</vt:lpstr>
      <vt:lpstr>Slide 5</vt:lpstr>
      <vt:lpstr>Slide 6</vt:lpstr>
      <vt:lpstr>Slide 7</vt:lpstr>
      <vt:lpstr>Slide 8</vt:lpstr>
      <vt:lpstr>Slide 9</vt:lpstr>
      <vt:lpstr>Slide 10</vt:lpstr>
      <vt:lpstr>Slide 11</vt:lpstr>
      <vt:lpstr>Dünyanın yaşı 4,5 milyar yıl öncesine dayanmaktadır.</vt:lpstr>
      <vt:lpstr>Paleozoik (Birinci zaman)</vt:lpstr>
      <vt:lpstr>Mezozoik (ikinci zaman)</vt:lpstr>
      <vt:lpstr>Senozoik (üçüncü zaman)</vt:lpstr>
      <vt:lpstr>Kuaterner (dördüncü zaman )</vt:lpstr>
      <vt:lpstr>Slide 17</vt:lpstr>
      <vt:lpstr>Slide 18</vt:lpstr>
      <vt:lpstr>JEOLOJİK DEVİRLERDE BİTKİ VE HAYVANLARIN DAĞILIŞI</vt:lpstr>
      <vt:lpstr>Slide 20</vt:lpstr>
      <vt:lpstr>Jeolojik Zamanlar</vt:lpstr>
      <vt:lpstr>Slide 22</vt:lpstr>
      <vt:lpstr>Slide 23</vt:lpstr>
      <vt:lpstr>I. Zaman (paleozoik)</vt:lpstr>
      <vt:lpstr>I. Zaman (paleozoik)</vt:lpstr>
      <vt:lpstr>Slide 26</vt:lpstr>
      <vt:lpstr>Slide 27</vt:lpstr>
      <vt:lpstr>II. Zaman (Mezozoik)</vt:lpstr>
      <vt:lpstr>II. Zaman (Mezozoik)</vt:lpstr>
      <vt:lpstr>Slide 30</vt:lpstr>
      <vt:lpstr>Slide 31</vt:lpstr>
      <vt:lpstr>III. Zaman (Neozoik) ( Tersiyer-Senozoik)</vt:lpstr>
      <vt:lpstr>III. Zaman (Neozoik) ( Tersiyer-Senozoik)</vt:lpstr>
      <vt:lpstr>Slide 34</vt:lpstr>
      <vt:lpstr>IV. Zaman (Antropozoik) ( Kuvaterner )</vt:lpstr>
      <vt:lpstr>IV. Zaman (Antropozoik) ( Kuvaterner ) </vt:lpstr>
      <vt:lpstr>Slide 37</vt:lpstr>
      <vt:lpstr>Slide 38</vt:lpstr>
      <vt:lpstr>JEOLOJİK BASAMAKLAR VE FOSİL KATMANLAR</vt:lpstr>
      <vt:lpstr>ZAMAN ÇETVELİ</vt:lpstr>
      <vt:lpstr>Türkiye'de Jeolojik Zamanlarda Meydana Gelen Olaylar</vt:lpstr>
      <vt:lpstr>Slide 42</vt:lpstr>
      <vt:lpstr>İkinci Zamanda (Mezozoik'te) Meydana Gelen Olaylar:</vt:lpstr>
      <vt:lpstr>Üçüncü Zamanda (Tersiyer'de) Meydana Gelen Olaylar</vt:lpstr>
      <vt:lpstr>Dördüncü Zamanda (Kuaterner'de) Meydana Gelen Olaylar</vt:lpstr>
      <vt:lpstr>Slide 46</vt:lpstr>
      <vt:lpstr>Slide 47</vt:lpstr>
      <vt:lpstr>Slide 48</vt:lpstr>
      <vt:lpstr>Bitki filogenisi</vt:lpstr>
      <vt:lpstr>Slide 50</vt:lpstr>
      <vt:lpstr>Kültür bitkilerinin geçirdiği aşamalar</vt:lpstr>
      <vt:lpstr>Slide 52</vt:lpstr>
      <vt:lpstr>Türkiye'nin Jeo-Biyotik Önemi</vt:lpstr>
      <vt:lpstr>özet</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JEOLOJİK DEVİRLERDE BİTKİLERİN GELİŞİMİ VE HAYVANLARIN DAĞILIŞI</dc:title>
  <dc:creator>Fatmagül Geven</dc:creator>
  <cp:lastModifiedBy>Fatmagül Geven</cp:lastModifiedBy>
  <cp:revision>41</cp:revision>
  <dcterms:created xsi:type="dcterms:W3CDTF">2006-08-16T00:00:00Z</dcterms:created>
  <dcterms:modified xsi:type="dcterms:W3CDTF">2017-12-31T20:20:33Z</dcterms:modified>
</cp:coreProperties>
</file>