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overOverlay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8808BC1-670F-4FC7-99D1-236C6D461253}" type="datetimeFigureOut">
              <a:rPr lang="tr-TR" smtClean="0"/>
              <a:t>28.9.2020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A11B0E3-FC87-4DF5-BA26-0ADB01A71E3A}" type="slidenum">
              <a:rPr lang="tr-TR" smtClean="0"/>
              <a:t>‹#›</a:t>
            </a:fld>
            <a:endParaRPr lang="tr-TR"/>
          </a:p>
        </p:txBody>
      </p:sp>
      <p:grpSp>
        <p:nvGrpSpPr>
          <p:cNvPr id="8" name="Group 7"/>
          <p:cNvGrpSpPr/>
          <p:nvPr/>
        </p:nvGrpSpPr>
        <p:grpSpPr>
          <a:xfrm>
            <a:off x="1194101" y="2887530"/>
            <a:ext cx="6779110" cy="923330"/>
            <a:chOff x="1172584" y="1381459"/>
            <a:chExt cx="6779110" cy="923330"/>
          </a:xfrm>
          <a:effectLst>
            <a:outerShdw blurRad="38100" dist="12700" dir="16200000" rotWithShape="0">
              <a:prstClr val="black">
                <a:alpha val="30000"/>
              </a:prstClr>
            </a:outerShdw>
          </a:effectLst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ln w="3175">
                    <a:solidFill>
                      <a:schemeClr val="tx2">
                        <a:alpha val="60000"/>
                      </a:schemeClr>
                    </a:solidFill>
                  </a:ln>
                  <a:solidFill>
                    <a:schemeClr val="tx2">
                      <a:lumMod val="90000"/>
                    </a:schemeClr>
                  </a:solidFill>
                  <a:effectLst>
                    <a:outerShdw blurRad="34925" dist="12700" dir="14400000" algn="ctr" rotWithShape="0">
                      <a:srgbClr val="000000">
                        <a:alpha val="21000"/>
                      </a:srgbClr>
                    </a:outerShdw>
                  </a:effectLst>
                  <a:latin typeface="Wingdings" pitchFamily="2" charset="2"/>
                </a:rPr>
                <a:t></a:t>
              </a:r>
              <a:endParaRPr lang="en-US" sz="5400" dirty="0">
                <a:ln w="3175">
                  <a:solidFill>
                    <a:schemeClr val="tx2">
                      <a:alpha val="60000"/>
                    </a:schemeClr>
                  </a:solidFill>
                </a:ln>
                <a:solidFill>
                  <a:schemeClr val="tx2">
                    <a:lumMod val="90000"/>
                  </a:schemeClr>
                </a:solidFill>
                <a:effectLst>
                  <a:outerShdw blurRad="34925" dist="12700" dir="14400000" algn="ctr" rotWithShape="0">
                    <a:srgbClr val="000000">
                      <a:alpha val="21000"/>
                    </a:srgbClr>
                  </a:outerShdw>
                </a:effectLst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293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3341" y="1387737"/>
            <a:ext cx="6777318" cy="1731982"/>
          </a:xfrm>
        </p:spPr>
        <p:txBody>
          <a:bodyPr anchor="b"/>
          <a:lstStyle>
            <a:lvl1pPr>
              <a:defRPr>
                <a:ln w="3175">
                  <a:solidFill>
                    <a:schemeClr val="tx1">
                      <a:alpha val="65000"/>
                    </a:schemeClr>
                  </a:solidFill>
                </a:ln>
                <a:solidFill>
                  <a:schemeClr val="tx1"/>
                </a:solidFill>
                <a:effectLst>
                  <a:outerShdw blurRad="25400" dist="12700" dir="14220000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76786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effectLst>
                  <a:outerShdw blurRad="34925" dist="12700" dir="14400000" rotWithShape="0">
                    <a:prstClr val="black">
                      <a:alpha val="21000"/>
                    </a:prst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808BC1-670F-4FC7-99D1-236C6D461253}" type="datetimeFigureOut">
              <a:rPr lang="tr-TR" smtClean="0"/>
              <a:t>28.9.2020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1B0E3-FC87-4DF5-BA26-0ADB01A71E3A}" type="slidenum">
              <a:rPr lang="tr-TR" smtClean="0"/>
              <a:t>‹#›</a:t>
            </a:fld>
            <a:endParaRPr lang="tr-TR"/>
          </a:p>
        </p:txBody>
      </p:sp>
      <p:grpSp>
        <p:nvGrpSpPr>
          <p:cNvPr id="11" name="Group 10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5" name="TextBox 14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6" name="Straight Connector 15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66560" y="559398"/>
            <a:ext cx="1678193" cy="556676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8488" y="849854"/>
            <a:ext cx="5507917" cy="5023821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808BC1-670F-4FC7-99D1-236C6D461253}" type="datetimeFigureOut">
              <a:rPr lang="tr-TR" smtClean="0"/>
              <a:t>28.9.2020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1B0E3-FC87-4DF5-BA26-0ADB01A71E3A}" type="slidenum">
              <a:rPr lang="tr-TR" smtClean="0"/>
              <a:t>‹#›</a:t>
            </a:fld>
            <a:endParaRPr lang="tr-TR"/>
          </a:p>
        </p:txBody>
      </p:sp>
      <p:grpSp>
        <p:nvGrpSpPr>
          <p:cNvPr id="11" name="Group 10"/>
          <p:cNvGrpSpPr/>
          <p:nvPr/>
        </p:nvGrpSpPr>
        <p:grpSpPr>
          <a:xfrm rot="5400000">
            <a:off x="3909050" y="2880823"/>
            <a:ext cx="5480154" cy="923330"/>
            <a:chOff x="1815339" y="1381459"/>
            <a:chExt cx="5480154" cy="923330"/>
          </a:xfrm>
        </p:grpSpPr>
        <p:sp>
          <p:nvSpPr>
            <p:cNvPr id="12" name="TextBox 11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3" name="Straight Connector 12"/>
            <p:cNvCxnSpPr/>
            <p:nvPr/>
          </p:nvCxnSpPr>
          <p:spPr>
            <a:xfrm flipH="1" flipV="1">
              <a:off x="1815339" y="1924709"/>
              <a:ext cx="2468880" cy="2505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4826613" y="1927417"/>
              <a:ext cx="2468880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808BC1-670F-4FC7-99D1-236C6D461253}" type="datetimeFigureOut">
              <a:rPr lang="tr-TR" smtClean="0"/>
              <a:t>28.9.2020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1B0E3-FC87-4DF5-BA26-0ADB01A71E3A}" type="slidenum">
              <a:rPr lang="tr-TR" smtClean="0"/>
              <a:t>‹#›</a:t>
            </a:fld>
            <a:endParaRPr lang="tr-TR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3" name="TextBox 12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4" name="Straight Connector 13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CoverOverlay.png"/>
          <p:cNvPicPr>
            <a:picLocks noChangeAspect="1"/>
          </p:cNvPicPr>
          <p:nvPr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1172584" y="2887579"/>
            <a:ext cx="6779110" cy="923330"/>
            <a:chOff x="1172584" y="1381459"/>
            <a:chExt cx="6779110" cy="923330"/>
          </a:xfrm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7412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40" y="1204857"/>
            <a:ext cx="7754713" cy="1910716"/>
          </a:xfrm>
        </p:spPr>
        <p:txBody>
          <a:bodyPr anchor="b"/>
          <a:lstStyle>
            <a:lvl1pPr algn="ctr">
              <a:defRPr sz="5400" b="0" cap="none" baseline="0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8" y="3767316"/>
            <a:ext cx="7734747" cy="15001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808BC1-670F-4FC7-99D1-236C6D461253}" type="datetimeFigureOut">
              <a:rPr lang="tr-TR" smtClean="0"/>
              <a:t>28.9.2020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1B0E3-FC87-4DF5-BA26-0ADB01A71E3A}" type="slidenum">
              <a:rPr lang="tr-TR" smtClean="0"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808BC1-670F-4FC7-99D1-236C6D461253}" type="datetimeFigureOut">
              <a:rPr lang="tr-TR" smtClean="0"/>
              <a:t>28.9.2020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1B0E3-FC87-4DF5-BA26-0ADB01A71E3A}" type="slidenum">
              <a:rPr lang="tr-TR" smtClean="0"/>
              <a:t>‹#›</a:t>
            </a:fld>
            <a:endParaRPr lang="tr-TR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85800" y="2240280"/>
            <a:ext cx="3803904" cy="3877056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</p:nvPr>
        </p:nvSpPr>
        <p:spPr>
          <a:xfrm>
            <a:off x="4645151" y="2240280"/>
            <a:ext cx="3803904" cy="3877056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1560" y="2240280"/>
            <a:ext cx="3442446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8488" y="2947595"/>
            <a:ext cx="3803904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02306" y="2240280"/>
            <a:ext cx="3447288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944368"/>
            <a:ext cx="3799728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808BC1-670F-4FC7-99D1-236C6D461253}" type="datetimeFigureOut">
              <a:rPr lang="tr-TR" smtClean="0"/>
              <a:t>28.9.2020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1B0E3-FC87-4DF5-BA26-0ADB01A71E3A}" type="slidenum">
              <a:rPr lang="tr-TR" smtClean="0"/>
              <a:t>‹#›</a:t>
            </a:fld>
            <a:endParaRPr lang="tr-TR"/>
          </a:p>
        </p:txBody>
      </p:sp>
      <p:grpSp>
        <p:nvGrpSpPr>
          <p:cNvPr id="14" name="Group 13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6" name="TextBox 15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7" name="Straight Connector 16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808BC1-670F-4FC7-99D1-236C6D461253}" type="datetimeFigureOut">
              <a:rPr lang="tr-TR" smtClean="0"/>
              <a:t>28.9.2020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1B0E3-FC87-4DF5-BA26-0ADB01A71E3A}" type="slidenum">
              <a:rPr lang="tr-TR" smtClean="0"/>
              <a:t>‹#›</a:t>
            </a:fld>
            <a:endParaRPr lang="tr-TR"/>
          </a:p>
        </p:txBody>
      </p:sp>
      <p:grpSp>
        <p:nvGrpSpPr>
          <p:cNvPr id="10" name="Group 9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808BC1-670F-4FC7-99D1-236C6D461253}" type="datetimeFigureOut">
              <a:rPr lang="tr-TR" smtClean="0"/>
              <a:t>28.9.2020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1B0E3-FC87-4DF5-BA26-0ADB01A71E3A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4579" y="1678195"/>
            <a:ext cx="3422483" cy="1886921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2001" y="559398"/>
            <a:ext cx="4116667" cy="5566765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4579" y="3603812"/>
            <a:ext cx="3411725" cy="2517289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808BC1-670F-4FC7-99D1-236C6D461253}" type="datetimeFigureOut">
              <a:rPr lang="tr-TR" smtClean="0"/>
              <a:t>28.9.2020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1B0E3-FC87-4DF5-BA26-0ADB01A71E3A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731" y="4668818"/>
            <a:ext cx="7767021" cy="644729"/>
          </a:xfrm>
        </p:spPr>
        <p:txBody>
          <a:bodyPr anchor="b"/>
          <a:lstStyle>
            <a:lvl1pPr algn="ctr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40000">
            <a:off x="2183792" y="666965"/>
            <a:ext cx="4772156" cy="3598016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24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8489" y="5324306"/>
            <a:ext cx="7756264" cy="804862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808BC1-670F-4FC7-99D1-236C6D461253}" type="datetimeFigureOut">
              <a:rPr lang="tr-TR" smtClean="0"/>
              <a:t>28.9.2020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1B0E3-FC87-4DF5-BA26-0ADB01A71E3A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83000">
                <a:schemeClr val="bg1">
                  <a:alpha val="11000"/>
                </a:schemeClr>
              </a:gs>
              <a:gs pos="100000">
                <a:schemeClr val="bg2">
                  <a:lumMod val="75000"/>
                  <a:alpha val="23000"/>
                </a:schemeClr>
              </a:gs>
            </a:gsLst>
            <a:path path="rect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1054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7" y="2248347"/>
            <a:ext cx="7745505" cy="3877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0378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68808BC1-670F-4FC7-99D1-236C6D461253}" type="datetimeFigureOut">
              <a:rPr lang="tr-TR" smtClean="0"/>
              <a:t>28.9.2020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16144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39264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5A11B0E3-FC87-4DF5-BA26-0ADB01A71E3A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5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6576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77724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"/>
        <a:defRPr sz="2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14300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50876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82880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14884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78892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Türkiye’deki Akademik Çalışmalar 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20454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Fuad</a:t>
            </a:r>
            <a:r>
              <a:rPr lang="tr-TR" dirty="0" smtClean="0"/>
              <a:t> Köprülü</a:t>
            </a:r>
          </a:p>
          <a:p>
            <a:endParaRPr lang="tr-TR" dirty="0" smtClean="0"/>
          </a:p>
          <a:p>
            <a:r>
              <a:rPr lang="tr-TR" dirty="0" smtClean="0"/>
              <a:t>Edebiyat ve tarih öğretmeni </a:t>
            </a:r>
          </a:p>
          <a:p>
            <a:endParaRPr lang="tr-TR" dirty="0" smtClean="0"/>
          </a:p>
          <a:p>
            <a:r>
              <a:rPr lang="tr-TR" dirty="0" smtClean="0"/>
              <a:t>Anadolu halk kültürü </a:t>
            </a:r>
          </a:p>
          <a:p>
            <a:r>
              <a:rPr lang="tr-TR" dirty="0" smtClean="0"/>
              <a:t>Orta Asya kökeni </a:t>
            </a:r>
          </a:p>
          <a:p>
            <a:endParaRPr lang="tr-TR" dirty="0"/>
          </a:p>
        </p:txBody>
      </p:sp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70716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Raife Hakkı Kesirli </a:t>
            </a:r>
          </a:p>
          <a:p>
            <a:r>
              <a:rPr lang="tr-TR" dirty="0" smtClean="0"/>
              <a:t>1972-Folklorun Mahiyeti </a:t>
            </a:r>
          </a:p>
          <a:p>
            <a:endParaRPr lang="tr-TR" dirty="0" smtClean="0"/>
          </a:p>
          <a:p>
            <a:r>
              <a:rPr lang="tr-TR" dirty="0" smtClean="0"/>
              <a:t>İlk üniversiteli kadın halkbilim araştırmacısı </a:t>
            </a:r>
          </a:p>
          <a:p>
            <a:endParaRPr lang="tr-TR" dirty="0" smtClean="0"/>
          </a:p>
          <a:p>
            <a:r>
              <a:rPr lang="tr-TR" dirty="0" smtClean="0"/>
              <a:t> </a:t>
            </a:r>
            <a:r>
              <a:rPr lang="tr-TR" dirty="0" err="1" smtClean="0"/>
              <a:t>Fuad</a:t>
            </a:r>
            <a:r>
              <a:rPr lang="tr-TR" dirty="0" smtClean="0"/>
              <a:t> Köprülü etkisi </a:t>
            </a:r>
            <a:endParaRPr lang="tr-TR" dirty="0"/>
          </a:p>
        </p:txBody>
      </p:sp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61937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 err="1" smtClean="0"/>
              <a:t>Pertev</a:t>
            </a:r>
            <a:r>
              <a:rPr lang="tr-TR" dirty="0" smtClean="0"/>
              <a:t> Naili </a:t>
            </a:r>
            <a:r>
              <a:rPr lang="tr-TR" dirty="0" err="1" smtClean="0"/>
              <a:t>Boratav</a:t>
            </a:r>
            <a:endParaRPr lang="tr-TR" dirty="0" smtClean="0"/>
          </a:p>
          <a:p>
            <a:r>
              <a:rPr lang="tr-TR" dirty="0" smtClean="0"/>
              <a:t>Ülkü dergisi </a:t>
            </a:r>
          </a:p>
          <a:p>
            <a:r>
              <a:rPr lang="tr-TR" dirty="0" smtClean="0"/>
              <a:t>DTCF </a:t>
            </a:r>
          </a:p>
          <a:p>
            <a:r>
              <a:rPr lang="tr-TR" dirty="0" smtClean="0"/>
              <a:t>Saha çalışmaları ve derlemeler </a:t>
            </a:r>
          </a:p>
          <a:p>
            <a:endParaRPr lang="tr-TR" dirty="0" smtClean="0"/>
          </a:p>
          <a:p>
            <a:r>
              <a:rPr lang="tr-TR" dirty="0" smtClean="0"/>
              <a:t>Ali Rıza Yalgın </a:t>
            </a:r>
          </a:p>
          <a:p>
            <a:r>
              <a:rPr lang="tr-TR" dirty="0" smtClean="0"/>
              <a:t>Türkmenler (oba yerleşimi, sosyal düzen, evlilik vb.)</a:t>
            </a:r>
          </a:p>
          <a:p>
            <a:endParaRPr lang="tr-TR" dirty="0" smtClean="0"/>
          </a:p>
          <a:p>
            <a:r>
              <a:rPr lang="tr-TR" dirty="0" smtClean="0"/>
              <a:t>Sedat </a:t>
            </a:r>
            <a:r>
              <a:rPr lang="tr-TR" dirty="0" err="1" smtClean="0"/>
              <a:t>Veyis</a:t>
            </a:r>
            <a:r>
              <a:rPr lang="tr-TR" dirty="0" smtClean="0"/>
              <a:t> Örnek </a:t>
            </a:r>
          </a:p>
          <a:p>
            <a:r>
              <a:rPr lang="tr-TR" dirty="0" smtClean="0"/>
              <a:t>Araştırma </a:t>
            </a:r>
            <a:r>
              <a:rPr lang="tr-TR" dirty="0" err="1" smtClean="0"/>
              <a:t>metodları</a:t>
            </a:r>
            <a:r>
              <a:rPr lang="tr-TR" dirty="0" smtClean="0"/>
              <a:t> </a:t>
            </a:r>
          </a:p>
          <a:p>
            <a:r>
              <a:rPr lang="tr-TR" dirty="0" smtClean="0"/>
              <a:t>Saha çalışmaları </a:t>
            </a:r>
          </a:p>
          <a:p>
            <a:endParaRPr lang="tr-TR" dirty="0" smtClean="0"/>
          </a:p>
          <a:p>
            <a:endParaRPr lang="tr-TR" dirty="0"/>
          </a:p>
        </p:txBody>
      </p:sp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3117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Halkbilimin disiplin olma hikayesi </a:t>
            </a:r>
          </a:p>
          <a:p>
            <a:endParaRPr lang="tr-TR" dirty="0" smtClean="0"/>
          </a:p>
          <a:p>
            <a:r>
              <a:rPr lang="tr-TR" dirty="0" smtClean="0"/>
              <a:t>Eğitim </a:t>
            </a:r>
          </a:p>
          <a:p>
            <a:endParaRPr lang="tr-TR" dirty="0" smtClean="0"/>
          </a:p>
          <a:p>
            <a:r>
              <a:rPr lang="tr-TR" dirty="0" smtClean="0"/>
              <a:t>Akademik tartışmalar</a:t>
            </a:r>
          </a:p>
          <a:p>
            <a:endParaRPr lang="tr-TR" dirty="0" smtClean="0"/>
          </a:p>
          <a:p>
            <a:r>
              <a:rPr lang="tr-TR" smtClean="0"/>
              <a:t>Yöntem </a:t>
            </a:r>
          </a:p>
          <a:p>
            <a:endParaRPr lang="tr-TR"/>
          </a:p>
        </p:txBody>
      </p:sp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38705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Folklor</a:t>
            </a:r>
          </a:p>
          <a:p>
            <a:r>
              <a:rPr lang="tr-TR" dirty="0" smtClean="0"/>
              <a:t>Davranışlar, gelenekler, gözlemler, batıl inançlar, </a:t>
            </a:r>
            <a:r>
              <a:rPr lang="tr-TR" dirty="0" err="1" smtClean="0"/>
              <a:t>balladlar</a:t>
            </a:r>
            <a:r>
              <a:rPr lang="tr-TR" dirty="0" smtClean="0"/>
              <a:t>,  atasözleri vs. </a:t>
            </a:r>
          </a:p>
          <a:p>
            <a:endParaRPr lang="tr-TR" dirty="0" smtClean="0"/>
          </a:p>
          <a:p>
            <a:r>
              <a:rPr lang="tr-TR" dirty="0" smtClean="0"/>
              <a:t>Hem geleneksel kültürel örüntüler, hem de bunların üzerinde çalışılan disiplinin adıdır. </a:t>
            </a:r>
          </a:p>
          <a:p>
            <a:endParaRPr lang="tr-TR" dirty="0"/>
          </a:p>
          <a:p>
            <a:r>
              <a:rPr lang="tr-TR" dirty="0" smtClean="0"/>
              <a:t> </a:t>
            </a:r>
            <a:endParaRPr lang="tr-TR" dirty="0"/>
          </a:p>
        </p:txBody>
      </p:sp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21352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 smtClean="0"/>
              <a:t>Etnografi</a:t>
            </a:r>
            <a:endParaRPr lang="tr-TR" dirty="0" smtClean="0"/>
          </a:p>
          <a:p>
            <a:endParaRPr lang="tr-TR" dirty="0"/>
          </a:p>
          <a:p>
            <a:r>
              <a:rPr lang="tr-TR" dirty="0" smtClean="0"/>
              <a:t>«Bu insanlar böyle yaşar»</a:t>
            </a:r>
          </a:p>
          <a:p>
            <a:endParaRPr lang="tr-TR" dirty="0"/>
          </a:p>
          <a:p>
            <a:r>
              <a:rPr lang="tr-TR" dirty="0" smtClean="0"/>
              <a:t>«Bu insanlar  ve ben böyle yaşadık»</a:t>
            </a:r>
          </a:p>
          <a:p>
            <a:endParaRPr lang="tr-TR" dirty="0"/>
          </a:p>
          <a:p>
            <a:r>
              <a:rPr lang="tr-TR" dirty="0" smtClean="0"/>
              <a:t>Katılarak gözlemden, katılımın gözlenmesine uzanan bir süreç ve değişimi de içerir. </a:t>
            </a:r>
            <a:endParaRPr lang="tr-TR" dirty="0"/>
          </a:p>
        </p:txBody>
      </p:sp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7657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Araştırmacı: Özne ,</a:t>
            </a:r>
          </a:p>
          <a:p>
            <a:r>
              <a:rPr lang="tr-TR" dirty="0" smtClean="0"/>
              <a:t>Araştırılan topluluk üyeleri: Nesne </a:t>
            </a:r>
          </a:p>
          <a:p>
            <a:endParaRPr lang="tr-TR" dirty="0"/>
          </a:p>
          <a:p>
            <a:r>
              <a:rPr lang="tr-TR" dirty="0" smtClean="0"/>
              <a:t>Özne- nesne ilişkisi sorgulanmaya başlandı…</a:t>
            </a:r>
          </a:p>
          <a:p>
            <a:endParaRPr lang="tr-TR" dirty="0"/>
          </a:p>
          <a:p>
            <a:r>
              <a:rPr lang="tr-TR" dirty="0" smtClean="0"/>
              <a:t>Özneler arası ilişkiye dayalı </a:t>
            </a:r>
            <a:r>
              <a:rPr lang="tr-TR" dirty="0" err="1" smtClean="0"/>
              <a:t>diyalojik</a:t>
            </a:r>
            <a:r>
              <a:rPr lang="tr-TR" dirty="0" smtClean="0"/>
              <a:t> ve </a:t>
            </a:r>
            <a:r>
              <a:rPr lang="tr-TR" dirty="0" err="1" smtClean="0"/>
              <a:t>özdüşünümsel</a:t>
            </a:r>
            <a:r>
              <a:rPr lang="tr-TR" dirty="0" smtClean="0"/>
              <a:t> </a:t>
            </a:r>
            <a:r>
              <a:rPr lang="tr-TR" dirty="0" err="1" smtClean="0"/>
              <a:t>etnografi</a:t>
            </a:r>
            <a:r>
              <a:rPr lang="tr-TR" dirty="0" smtClean="0"/>
              <a:t> pratiği </a:t>
            </a:r>
            <a:endParaRPr lang="tr-TR" dirty="0"/>
          </a:p>
        </p:txBody>
      </p:sp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64153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1980 li yıllarda Batı’da bu anlayış yerleşmeye başladı. </a:t>
            </a:r>
          </a:p>
          <a:p>
            <a:endParaRPr lang="tr-TR" dirty="0" smtClean="0"/>
          </a:p>
          <a:p>
            <a:r>
              <a:rPr lang="tr-TR" dirty="0" smtClean="0"/>
              <a:t>Türkiye’de ise, klasik ya da </a:t>
            </a:r>
            <a:r>
              <a:rPr lang="tr-TR" dirty="0" err="1" smtClean="0"/>
              <a:t>diyalojik</a:t>
            </a:r>
            <a:r>
              <a:rPr lang="tr-TR" dirty="0" smtClean="0"/>
              <a:t> </a:t>
            </a:r>
            <a:r>
              <a:rPr lang="tr-TR" dirty="0" err="1" smtClean="0"/>
              <a:t>etnografi</a:t>
            </a:r>
            <a:r>
              <a:rPr lang="tr-TR" dirty="0" smtClean="0"/>
              <a:t> pratikleri, çeviri ağırlıklı kalmıştır. </a:t>
            </a:r>
          </a:p>
          <a:p>
            <a:r>
              <a:rPr lang="tr-TR" dirty="0" smtClean="0"/>
              <a:t>Yerli dillerde istenen seviyede bir yöntem tartışması henüz eksiktir.  </a:t>
            </a:r>
          </a:p>
          <a:p>
            <a:r>
              <a:rPr lang="tr-TR" dirty="0" smtClean="0"/>
              <a:t>Saha araştırmalarında da son yıllarda artış olsa </a:t>
            </a:r>
            <a:r>
              <a:rPr lang="tr-TR" smtClean="0"/>
              <a:t>bile, sınırlı </a:t>
            </a:r>
            <a:r>
              <a:rPr lang="tr-TR" dirty="0" smtClean="0"/>
              <a:t>kalmıştır. </a:t>
            </a:r>
            <a:endParaRPr lang="tr-TR" dirty="0"/>
          </a:p>
        </p:txBody>
      </p:sp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60384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lt">
  <a:themeElements>
    <a:clrScheme name="Cilt">
      <a:dk1>
        <a:sysClr val="windowText" lastClr="000000"/>
      </a:dk1>
      <a:lt1>
        <a:sysClr val="window" lastClr="FFFFFF"/>
      </a:lt1>
      <a:dk2>
        <a:srgbClr val="895D1D"/>
      </a:dk2>
      <a:lt2>
        <a:srgbClr val="ECE9C6"/>
      </a:lt2>
      <a:accent1>
        <a:srgbClr val="873624"/>
      </a:accent1>
      <a:accent2>
        <a:srgbClr val="D6862D"/>
      </a:accent2>
      <a:accent3>
        <a:srgbClr val="D0BE40"/>
      </a:accent3>
      <a:accent4>
        <a:srgbClr val="877F6C"/>
      </a:accent4>
      <a:accent5>
        <a:srgbClr val="972109"/>
      </a:accent5>
      <a:accent6>
        <a:srgbClr val="AEB795"/>
      </a:accent6>
      <a:hlink>
        <a:srgbClr val="CC9900"/>
      </a:hlink>
      <a:folHlink>
        <a:srgbClr val="B2B2B2"/>
      </a:folHlink>
    </a:clrScheme>
    <a:fontScheme name="Cilt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Cilt">
      <a:fillStyleLst>
        <a:solidFill>
          <a:schemeClr val="phClr"/>
        </a:solidFill>
        <a:solidFill>
          <a:schemeClr val="phClr">
            <a:tint val="68000"/>
            <a:shade val="94000"/>
            <a:satMod val="300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80000"/>
                <a:lumMod val="98000"/>
              </a:schemeClr>
            </a:gs>
            <a:gs pos="100000">
              <a:schemeClr val="phClr">
                <a:satMod val="130000"/>
              </a:schemeClr>
            </a:gs>
          </a:gsLst>
          <a:lin ang="5160000" scaled="0"/>
        </a:gradFill>
      </a:fillStyleLst>
      <a:lnStyleLst>
        <a:ln w="12700" cap="flat" cmpd="sng" algn="ctr">
          <a:solidFill>
            <a:schemeClr val="phClr">
              <a:shade val="90000"/>
              <a:lumMod val="90000"/>
            </a:schemeClr>
          </a:solidFill>
          <a:prstDash val="solid"/>
        </a:ln>
        <a:ln w="19050" cap="flat" cmpd="sng" algn="ctr">
          <a:solidFill>
            <a:schemeClr val="phClr">
              <a:shade val="75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12700" dir="5400000" rotWithShape="0">
              <a:srgbClr val="000000">
                <a:alpha val="1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6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400000"/>
            </a:lightRig>
          </a:scene3d>
          <a:sp3d>
            <a:bevelT w="25400" h="25400"/>
          </a:sp3d>
        </a:effectStyle>
      </a:effectStyleLst>
      <a:bgFillStyleLst>
        <a:solidFill>
          <a:schemeClr val="phClr">
            <a:tint val="96000"/>
            <a:lumMod val="11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3000"/>
                <a:shade val="20000"/>
              </a:schemeClr>
              <a:schemeClr val="phClr">
                <a:tint val="90000"/>
                <a:shade val="85000"/>
                <a:satMod val="115000"/>
              </a:schemeClr>
            </a:duotone>
          </a:blip>
          <a:tile tx="0" ty="0" sx="60000" sy="6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50000"/>
                <a:satMod val="340000"/>
                <a:lumMod val="40000"/>
              </a:schemeClr>
              <a:schemeClr val="phClr">
                <a:tint val="92000"/>
                <a:shade val="94000"/>
                <a:hueMod val="110000"/>
                <a:satMod val="236000"/>
                <a:lum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Hardcover</Template>
  <TotalTime>3</TotalTime>
  <Words>194</Words>
  <Application>Microsoft Office PowerPoint</Application>
  <PresentationFormat>Ekran Gösterisi (4:3)</PresentationFormat>
  <Paragraphs>55</Paragraphs>
  <Slides>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0" baseType="lpstr">
      <vt:lpstr>Cilt</vt:lpstr>
      <vt:lpstr>Türkiye’deki Akademik Çalışmalar 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Türkiye’deki Akademik Çalışmalar </dc:title>
  <dc:creator>Hp-Pc</dc:creator>
  <cp:lastModifiedBy>Hp-Pc</cp:lastModifiedBy>
  <cp:revision>2</cp:revision>
  <dcterms:created xsi:type="dcterms:W3CDTF">2020-09-28T18:04:11Z</dcterms:created>
  <dcterms:modified xsi:type="dcterms:W3CDTF">2020-09-28T18:07:59Z</dcterms:modified>
</cp:coreProperties>
</file>