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8808BC1-670F-4FC7-99D1-236C6D46125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A11B0E3-FC87-4DF5-BA26-0ADB01A71E3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Türkiye’deki Akademik Çalışmalar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45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Fuad</a:t>
            </a:r>
            <a:r>
              <a:rPr lang="tr-TR" dirty="0" smtClean="0"/>
              <a:t> Köprülü</a:t>
            </a:r>
          </a:p>
          <a:p>
            <a:endParaRPr lang="tr-TR" dirty="0" smtClean="0"/>
          </a:p>
          <a:p>
            <a:r>
              <a:rPr lang="tr-TR" dirty="0" smtClean="0"/>
              <a:t>Edebiyat ve tarih öğretmeni </a:t>
            </a:r>
          </a:p>
          <a:p>
            <a:endParaRPr lang="tr-TR" dirty="0" smtClean="0"/>
          </a:p>
          <a:p>
            <a:r>
              <a:rPr lang="tr-TR" dirty="0" smtClean="0"/>
              <a:t>Anadolu halk kültürü </a:t>
            </a:r>
          </a:p>
          <a:p>
            <a:r>
              <a:rPr lang="tr-TR" dirty="0" smtClean="0"/>
              <a:t>Orta Asya kökeni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71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Raife Hakkı Kesirli </a:t>
            </a:r>
          </a:p>
          <a:p>
            <a:r>
              <a:rPr lang="tr-TR" dirty="0" smtClean="0"/>
              <a:t>1972-Folklorun Mahiyeti </a:t>
            </a:r>
          </a:p>
          <a:p>
            <a:endParaRPr lang="tr-TR" dirty="0" smtClean="0"/>
          </a:p>
          <a:p>
            <a:r>
              <a:rPr lang="tr-TR" dirty="0" smtClean="0"/>
              <a:t>İlk üniversiteli kadın halkbilim araştırmacısı 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Fuad</a:t>
            </a:r>
            <a:r>
              <a:rPr lang="tr-TR" dirty="0" smtClean="0"/>
              <a:t> Köprülü etkisi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93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Pertev</a:t>
            </a:r>
            <a:r>
              <a:rPr lang="tr-TR" dirty="0" smtClean="0"/>
              <a:t> Naili </a:t>
            </a:r>
            <a:r>
              <a:rPr lang="tr-TR" dirty="0" err="1" smtClean="0"/>
              <a:t>Boratav</a:t>
            </a:r>
            <a:endParaRPr lang="tr-TR" dirty="0" smtClean="0"/>
          </a:p>
          <a:p>
            <a:r>
              <a:rPr lang="tr-TR" dirty="0" smtClean="0"/>
              <a:t>Ülkü dergisi </a:t>
            </a:r>
          </a:p>
          <a:p>
            <a:r>
              <a:rPr lang="tr-TR" dirty="0" smtClean="0"/>
              <a:t>DTCF </a:t>
            </a:r>
          </a:p>
          <a:p>
            <a:r>
              <a:rPr lang="tr-TR" dirty="0" smtClean="0"/>
              <a:t>Saha çalışmaları ve derlemeler </a:t>
            </a:r>
          </a:p>
          <a:p>
            <a:endParaRPr lang="tr-TR" dirty="0" smtClean="0"/>
          </a:p>
          <a:p>
            <a:r>
              <a:rPr lang="tr-TR" dirty="0" smtClean="0"/>
              <a:t>Ali Rıza Yalgın </a:t>
            </a:r>
          </a:p>
          <a:p>
            <a:r>
              <a:rPr lang="tr-TR" dirty="0" smtClean="0"/>
              <a:t>Türkmenler (oba yerleşimi, sosyal düzen, evlilik vb.)</a:t>
            </a:r>
          </a:p>
          <a:p>
            <a:endParaRPr lang="tr-TR" dirty="0" smtClean="0"/>
          </a:p>
          <a:p>
            <a:r>
              <a:rPr lang="tr-TR" dirty="0" smtClean="0"/>
              <a:t>Sedat </a:t>
            </a:r>
            <a:r>
              <a:rPr lang="tr-TR" dirty="0" err="1" smtClean="0"/>
              <a:t>Veyis</a:t>
            </a:r>
            <a:r>
              <a:rPr lang="tr-TR" dirty="0" smtClean="0"/>
              <a:t> Örnek </a:t>
            </a:r>
          </a:p>
          <a:p>
            <a:r>
              <a:rPr lang="tr-TR" dirty="0" smtClean="0"/>
              <a:t>Araştırma </a:t>
            </a:r>
            <a:r>
              <a:rPr lang="tr-TR" dirty="0" err="1" smtClean="0"/>
              <a:t>metodları</a:t>
            </a:r>
            <a:r>
              <a:rPr lang="tr-TR" dirty="0" smtClean="0"/>
              <a:t> </a:t>
            </a:r>
          </a:p>
          <a:p>
            <a:r>
              <a:rPr lang="tr-TR" dirty="0" smtClean="0"/>
              <a:t>Saha çalışmaları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1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Halkbilimin disiplin olma hikayesi </a:t>
            </a:r>
          </a:p>
          <a:p>
            <a:endParaRPr lang="tr-TR" dirty="0" smtClean="0"/>
          </a:p>
          <a:p>
            <a:r>
              <a:rPr lang="tr-TR" dirty="0" smtClean="0"/>
              <a:t>Eğitim </a:t>
            </a:r>
          </a:p>
          <a:p>
            <a:endParaRPr lang="tr-TR" dirty="0" smtClean="0"/>
          </a:p>
          <a:p>
            <a:r>
              <a:rPr lang="tr-TR" dirty="0" smtClean="0"/>
              <a:t>Akademik tartışmalar</a:t>
            </a:r>
          </a:p>
          <a:p>
            <a:endParaRPr lang="tr-TR" dirty="0" smtClean="0"/>
          </a:p>
          <a:p>
            <a:r>
              <a:rPr lang="tr-TR" smtClean="0"/>
              <a:t>Yöntem </a:t>
            </a:r>
          </a:p>
          <a:p>
            <a:endParaRPr lang="tr-TR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870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Folklor</a:t>
            </a:r>
          </a:p>
          <a:p>
            <a:r>
              <a:rPr lang="tr-TR" dirty="0" smtClean="0"/>
              <a:t>Davranışlar, gelenekler, gözlemler, batıl inançlar, </a:t>
            </a:r>
            <a:r>
              <a:rPr lang="tr-TR" dirty="0" err="1" smtClean="0"/>
              <a:t>balladlar</a:t>
            </a:r>
            <a:r>
              <a:rPr lang="tr-TR" dirty="0" smtClean="0"/>
              <a:t>,  atasözleri vs. </a:t>
            </a:r>
          </a:p>
          <a:p>
            <a:endParaRPr lang="tr-TR" dirty="0" smtClean="0"/>
          </a:p>
          <a:p>
            <a:r>
              <a:rPr lang="tr-TR" dirty="0" smtClean="0"/>
              <a:t>Hem geleneksel kültürel örüntüler, hem de bunların üzerinde çalışılan disiplinin adıdır. 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35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Etnografi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«Bu insanlar böyle yaşar»</a:t>
            </a:r>
          </a:p>
          <a:p>
            <a:endParaRPr lang="tr-TR" dirty="0"/>
          </a:p>
          <a:p>
            <a:r>
              <a:rPr lang="tr-TR" dirty="0" smtClean="0"/>
              <a:t>«Bu insanlar  ve ben böyle yaşadık»</a:t>
            </a:r>
          </a:p>
          <a:p>
            <a:endParaRPr lang="tr-TR" dirty="0"/>
          </a:p>
          <a:p>
            <a:r>
              <a:rPr lang="tr-TR" dirty="0" smtClean="0"/>
              <a:t>Katılarak gözlemden, katılımın gözlenmesine uzanan bir süreç ve değişimi de içerir.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65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Araştırmacı: Özne ,</a:t>
            </a:r>
          </a:p>
          <a:p>
            <a:r>
              <a:rPr lang="tr-TR" dirty="0" smtClean="0"/>
              <a:t>Araştırılan topluluk üyeleri: Nesne </a:t>
            </a:r>
          </a:p>
          <a:p>
            <a:endParaRPr lang="tr-TR" dirty="0"/>
          </a:p>
          <a:p>
            <a:r>
              <a:rPr lang="tr-TR" dirty="0" smtClean="0"/>
              <a:t>Özne- nesne ilişkisi sorgulanmaya başlandı…</a:t>
            </a:r>
          </a:p>
          <a:p>
            <a:endParaRPr lang="tr-TR" dirty="0"/>
          </a:p>
          <a:p>
            <a:r>
              <a:rPr lang="tr-TR" dirty="0" smtClean="0"/>
              <a:t>Özneler arası ilişkiye dayalı </a:t>
            </a:r>
            <a:r>
              <a:rPr lang="tr-TR" dirty="0" err="1" smtClean="0"/>
              <a:t>diyalojik</a:t>
            </a:r>
            <a:r>
              <a:rPr lang="tr-TR" dirty="0" smtClean="0"/>
              <a:t> ve </a:t>
            </a:r>
            <a:r>
              <a:rPr lang="tr-TR" dirty="0" err="1" smtClean="0"/>
              <a:t>özdüşünümsel</a:t>
            </a:r>
            <a:r>
              <a:rPr lang="tr-TR" dirty="0" smtClean="0"/>
              <a:t> </a:t>
            </a:r>
            <a:r>
              <a:rPr lang="tr-TR" dirty="0" err="1" smtClean="0"/>
              <a:t>etnografi</a:t>
            </a:r>
            <a:r>
              <a:rPr lang="tr-TR" dirty="0" smtClean="0"/>
              <a:t> pratiği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15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1980 li yıllarda Batı’da bu anlayış yerleşmeye başladı. </a:t>
            </a:r>
          </a:p>
          <a:p>
            <a:endParaRPr lang="tr-TR" dirty="0" smtClean="0"/>
          </a:p>
          <a:p>
            <a:r>
              <a:rPr lang="tr-TR" dirty="0" smtClean="0"/>
              <a:t>Türkiye’de ise, klasik ya da </a:t>
            </a:r>
            <a:r>
              <a:rPr lang="tr-TR" dirty="0" err="1" smtClean="0"/>
              <a:t>diyalojik</a:t>
            </a:r>
            <a:r>
              <a:rPr lang="tr-TR" dirty="0" smtClean="0"/>
              <a:t> </a:t>
            </a:r>
            <a:r>
              <a:rPr lang="tr-TR" dirty="0" err="1" smtClean="0"/>
              <a:t>etnografi</a:t>
            </a:r>
            <a:r>
              <a:rPr lang="tr-TR" dirty="0" smtClean="0"/>
              <a:t> pratikleri, çeviri ağırlıklı kalmıştır. </a:t>
            </a:r>
          </a:p>
          <a:p>
            <a:r>
              <a:rPr lang="tr-TR" dirty="0" smtClean="0"/>
              <a:t>Yerli dillerde istenen seviyede bir yöntem tartışması henüz eksiktir.  </a:t>
            </a:r>
          </a:p>
          <a:p>
            <a:r>
              <a:rPr lang="tr-TR" dirty="0" smtClean="0"/>
              <a:t>Saha araştırmalarında da son yıllarda artış olsa </a:t>
            </a:r>
            <a:r>
              <a:rPr lang="tr-TR" smtClean="0"/>
              <a:t>bile, sınırlı </a:t>
            </a:r>
            <a:r>
              <a:rPr lang="tr-TR" dirty="0" smtClean="0"/>
              <a:t>kalmıştır.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38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</TotalTime>
  <Words>194</Words>
  <Application>Microsoft Office PowerPoint</Application>
  <PresentationFormat>Ekran Gösterisi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Cilt</vt:lpstr>
      <vt:lpstr>Türkiye’deki Akademik Çalışmalar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Türkiye’deki Akademik Çalışmalar </dc:title>
  <dc:creator>Hp-Pc</dc:creator>
  <cp:lastModifiedBy>Hp-Pc</cp:lastModifiedBy>
  <cp:revision>2</cp:revision>
  <dcterms:created xsi:type="dcterms:W3CDTF">2020-09-28T18:04:11Z</dcterms:created>
  <dcterms:modified xsi:type="dcterms:W3CDTF">2020-09-28T18:07:59Z</dcterms:modified>
</cp:coreProperties>
</file>