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58" d="100"/>
          <a:sy n="58" d="100"/>
        </p:scale>
        <p:origin x="-950" y="-77"/>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v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image" Target="../media/image5.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115C9C71-6F4D-438D-A485-FF2431F4A464}" type="datetimeFigureOut">
              <a:rPr lang="tr-TR" smtClean="0"/>
              <a:t>09.10.2018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BD0D5A0-3AE3-4C70-AF2F-EC5B2505F3F0}"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15C9C71-6F4D-438D-A485-FF2431F4A464}" type="datetimeFigureOut">
              <a:rPr lang="tr-TR" smtClean="0"/>
              <a:t>09.10.2018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BD0D5A0-3AE3-4C70-AF2F-EC5B2505F3F0}"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15C9C71-6F4D-438D-A485-FF2431F4A464}" type="datetimeFigureOut">
              <a:rPr lang="tr-TR" smtClean="0"/>
              <a:t>09.10.2018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BD0D5A0-3AE3-4C70-AF2F-EC5B2505F3F0}"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115C9C71-6F4D-438D-A485-FF2431F4A464}" type="datetimeFigureOut">
              <a:rPr lang="tr-TR" smtClean="0"/>
              <a:t>09.10.2018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BD0D5A0-3AE3-4C70-AF2F-EC5B2505F3F0}"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115C9C71-6F4D-438D-A485-FF2431F4A464}" type="datetimeFigureOut">
              <a:rPr lang="tr-TR" smtClean="0"/>
              <a:t>09.10.2018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ABD0D5A0-3AE3-4C70-AF2F-EC5B2505F3F0}"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115C9C71-6F4D-438D-A485-FF2431F4A464}" type="datetimeFigureOut">
              <a:rPr lang="tr-TR" smtClean="0"/>
              <a:t>09.10.2018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BD0D5A0-3AE3-4C70-AF2F-EC5B2505F3F0}"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115C9C71-6F4D-438D-A485-FF2431F4A464}" type="datetimeFigureOut">
              <a:rPr lang="tr-TR" smtClean="0"/>
              <a:t>09.10.2018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ABD0D5A0-3AE3-4C70-AF2F-EC5B2505F3F0}"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115C9C71-6F4D-438D-A485-FF2431F4A464}" type="datetimeFigureOut">
              <a:rPr lang="tr-TR" smtClean="0"/>
              <a:t>09.10.2018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ABD0D5A0-3AE3-4C70-AF2F-EC5B2505F3F0}"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115C9C71-6F4D-438D-A485-FF2431F4A464}" type="datetimeFigureOut">
              <a:rPr lang="tr-TR" smtClean="0"/>
              <a:t>09.10.2018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ABD0D5A0-3AE3-4C70-AF2F-EC5B2505F3F0}"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15C9C71-6F4D-438D-A485-FF2431F4A464}" type="datetimeFigureOut">
              <a:rPr lang="tr-TR" smtClean="0"/>
              <a:t>09.10.2018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BD0D5A0-3AE3-4C70-AF2F-EC5B2505F3F0}"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115C9C71-6F4D-438D-A485-FF2431F4A464}" type="datetimeFigureOut">
              <a:rPr lang="tr-TR" smtClean="0"/>
              <a:t>09.10.2018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ABD0D5A0-3AE3-4C70-AF2F-EC5B2505F3F0}"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5C9C71-6F4D-438D-A485-FF2431F4A464}" type="datetimeFigureOut">
              <a:rPr lang="tr-TR" smtClean="0"/>
              <a:t>09.10.2018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BD0D5A0-3AE3-4C70-AF2F-EC5B2505F3F0}"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http://www.humintech.com/001/img/img27.jpg"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3.bin"/><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New-2"/>
          <p:cNvPicPr>
            <a:picLocks noChangeAspect="1" noChangeArrowheads="1"/>
          </p:cNvPicPr>
          <p:nvPr/>
        </p:nvPicPr>
        <p:blipFill>
          <a:blip r:embed="rId2" cstate="print"/>
          <a:srcRect/>
          <a:stretch>
            <a:fillRect/>
          </a:stretch>
        </p:blipFill>
        <p:spPr bwMode="auto">
          <a:xfrm>
            <a:off x="609600" y="2405063"/>
            <a:ext cx="7086600" cy="3509962"/>
          </a:xfrm>
          <a:prstGeom prst="rect">
            <a:avLst/>
          </a:prstGeom>
          <a:noFill/>
          <a:ln w="9525">
            <a:noFill/>
            <a:miter lim="800000"/>
            <a:headEnd/>
            <a:tailEnd/>
          </a:ln>
        </p:spPr>
      </p:pic>
      <p:sp>
        <p:nvSpPr>
          <p:cNvPr id="60419" name="Text Box 3"/>
          <p:cNvSpPr txBox="1">
            <a:spLocks noChangeArrowheads="1"/>
          </p:cNvSpPr>
          <p:nvPr/>
        </p:nvSpPr>
        <p:spPr bwMode="auto">
          <a:xfrm>
            <a:off x="533400" y="533400"/>
            <a:ext cx="8153400" cy="1431925"/>
          </a:xfrm>
          <a:prstGeom prst="rect">
            <a:avLst/>
          </a:prstGeom>
          <a:noFill/>
          <a:ln w="9525">
            <a:noFill/>
            <a:miter lim="800000"/>
            <a:headEnd/>
            <a:tailEnd/>
          </a:ln>
          <a:effectLst/>
        </p:spPr>
        <p:txBody>
          <a:bodyPr>
            <a:spAutoFit/>
          </a:bodyPr>
          <a:lstStyle/>
          <a:p>
            <a:pPr>
              <a:defRPr/>
            </a:pPr>
            <a:r>
              <a:rPr lang="tr-TR" sz="4400">
                <a:solidFill>
                  <a:srgbClr val="FF0066"/>
                </a:solidFill>
                <a:effectLst>
                  <a:outerShdw blurRad="38100" dist="38100" dir="2700000" algn="tl">
                    <a:srgbClr val="000000"/>
                  </a:outerShdw>
                </a:effectLst>
                <a:latin typeface="Arial" pitchFamily="34" charset="0"/>
              </a:rPr>
              <a:t>MİNERALTOPRAKLARDAKİ </a:t>
            </a:r>
          </a:p>
          <a:p>
            <a:pPr>
              <a:defRPr/>
            </a:pPr>
            <a:r>
              <a:rPr lang="tr-TR" sz="4400">
                <a:solidFill>
                  <a:srgbClr val="FF0066"/>
                </a:solidFill>
                <a:effectLst>
                  <a:outerShdw blurRad="38100" dist="38100" dir="2700000" algn="tl">
                    <a:srgbClr val="000000"/>
                  </a:outerShdw>
                </a:effectLst>
                <a:latin typeface="Arial" pitchFamily="34" charset="0"/>
              </a:rPr>
              <a:t> BİTKİ BESİN  MADDELERİ</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page28"/>
          <p:cNvPicPr>
            <a:picLocks noChangeAspect="1" noChangeArrowheads="1"/>
          </p:cNvPicPr>
          <p:nvPr/>
        </p:nvPicPr>
        <p:blipFill>
          <a:blip r:embed="rId2" cstate="print"/>
          <a:srcRect/>
          <a:stretch>
            <a:fillRect/>
          </a:stretch>
        </p:blipFill>
        <p:spPr bwMode="auto">
          <a:xfrm>
            <a:off x="0" y="-609600"/>
            <a:ext cx="9144000" cy="7467600"/>
          </a:xfrm>
          <a:prstGeom prst="rect">
            <a:avLst/>
          </a:prstGeom>
          <a:noFill/>
          <a:ln w="9525">
            <a:noFill/>
            <a:miter lim="800000"/>
            <a:headEnd/>
            <a:tailEnd/>
          </a:ln>
        </p:spPr>
      </p:pic>
      <p:sp>
        <p:nvSpPr>
          <p:cNvPr id="56323" name="Text Box 3"/>
          <p:cNvSpPr txBox="1">
            <a:spLocks noChangeArrowheads="1"/>
          </p:cNvSpPr>
          <p:nvPr/>
        </p:nvSpPr>
        <p:spPr bwMode="auto">
          <a:xfrm>
            <a:off x="755650" y="4437063"/>
            <a:ext cx="2743200" cy="822325"/>
          </a:xfrm>
          <a:prstGeom prst="rect">
            <a:avLst/>
          </a:prstGeom>
          <a:solidFill>
            <a:schemeClr val="bg1"/>
          </a:solidFill>
          <a:ln w="9525">
            <a:noFill/>
            <a:miter lim="800000"/>
            <a:headEnd/>
            <a:tailEnd/>
          </a:ln>
        </p:spPr>
        <p:txBody>
          <a:bodyPr>
            <a:spAutoFit/>
          </a:bodyPr>
          <a:lstStyle/>
          <a:p>
            <a:pPr>
              <a:spcBef>
                <a:spcPct val="50000"/>
              </a:spcBef>
            </a:pPr>
            <a:r>
              <a:rPr lang="tr-TR" sz="2400">
                <a:solidFill>
                  <a:srgbClr val="CC0000"/>
                </a:solidFill>
                <a:latin typeface="Times New Roman" pitchFamily="18" charset="0"/>
              </a:rPr>
              <a:t>Besin maddesi noksanlığı</a:t>
            </a:r>
          </a:p>
        </p:txBody>
      </p:sp>
      <p:sp>
        <p:nvSpPr>
          <p:cNvPr id="56324" name="Text Box 4"/>
          <p:cNvSpPr txBox="1">
            <a:spLocks noChangeArrowheads="1"/>
          </p:cNvSpPr>
          <p:nvPr/>
        </p:nvSpPr>
        <p:spPr bwMode="auto">
          <a:xfrm>
            <a:off x="4932363" y="4508500"/>
            <a:ext cx="3914775" cy="822325"/>
          </a:xfrm>
          <a:prstGeom prst="rect">
            <a:avLst/>
          </a:prstGeom>
          <a:solidFill>
            <a:schemeClr val="bg1"/>
          </a:solidFill>
          <a:ln w="9525">
            <a:noFill/>
            <a:miter lim="800000"/>
            <a:headEnd/>
            <a:tailEnd/>
          </a:ln>
        </p:spPr>
        <p:txBody>
          <a:bodyPr>
            <a:spAutoFit/>
          </a:bodyPr>
          <a:lstStyle/>
          <a:p>
            <a:r>
              <a:rPr lang="tr-TR" sz="2400">
                <a:solidFill>
                  <a:srgbClr val="CC0000"/>
                </a:solidFill>
                <a:latin typeface="Times New Roman" pitchFamily="18" charset="0"/>
              </a:rPr>
              <a:t>Besin</a:t>
            </a:r>
            <a:r>
              <a:rPr lang="tr-TR" sz="2400">
                <a:latin typeface="Times New Roman" pitchFamily="18" charset="0"/>
              </a:rPr>
              <a:t> </a:t>
            </a:r>
            <a:r>
              <a:rPr lang="tr-TR" sz="2400">
                <a:solidFill>
                  <a:srgbClr val="CC0000"/>
                </a:solidFill>
                <a:latin typeface="Times New Roman" pitchFamily="18" charset="0"/>
              </a:rPr>
              <a:t>maddesi noksanlığının</a:t>
            </a:r>
          </a:p>
          <a:p>
            <a:r>
              <a:rPr lang="tr-TR" sz="2400">
                <a:solidFill>
                  <a:srgbClr val="CC0000"/>
                </a:solidFill>
                <a:latin typeface="Times New Roman" pitchFamily="18" charset="0"/>
              </a:rPr>
              <a:t>Giderilmiş hali</a:t>
            </a:r>
          </a:p>
        </p:txBody>
      </p:sp>
      <p:sp>
        <p:nvSpPr>
          <p:cNvPr id="56325" name="Text Box 5"/>
          <p:cNvSpPr txBox="1">
            <a:spLocks noChangeArrowheads="1"/>
          </p:cNvSpPr>
          <p:nvPr/>
        </p:nvSpPr>
        <p:spPr bwMode="auto">
          <a:xfrm>
            <a:off x="468313" y="333375"/>
            <a:ext cx="8001000" cy="457200"/>
          </a:xfrm>
          <a:prstGeom prst="rect">
            <a:avLst/>
          </a:prstGeom>
          <a:solidFill>
            <a:schemeClr val="bg2"/>
          </a:solidFill>
          <a:ln w="9525">
            <a:noFill/>
            <a:miter lim="800000"/>
            <a:headEnd/>
            <a:tailEnd/>
          </a:ln>
        </p:spPr>
        <p:txBody>
          <a:bodyPr>
            <a:spAutoFit/>
          </a:bodyPr>
          <a:lstStyle/>
          <a:p>
            <a:pPr>
              <a:spcBef>
                <a:spcPct val="50000"/>
              </a:spcBef>
            </a:pPr>
            <a:endParaRPr lang="tr-TR" sz="2400">
              <a:latin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solidFill>
            <a:schemeClr val="bg2"/>
          </a:solidFill>
        </p:spPr>
        <p:txBody>
          <a:bodyPr rtlCol="0">
            <a:normAutofit fontScale="90000"/>
          </a:bodyPr>
          <a:lstStyle/>
          <a:p>
            <a:pPr fontAlgn="auto">
              <a:spcAft>
                <a:spcPts val="0"/>
              </a:spcAft>
              <a:defRPr/>
            </a:pPr>
            <a:r>
              <a:rPr lang="tr-TR" sz="2800" dirty="0" smtClean="0"/>
              <a:t>MİNİMUM YASASI:</a:t>
            </a:r>
            <a:br>
              <a:rPr lang="tr-TR" sz="2800" dirty="0" smtClean="0"/>
            </a:br>
            <a:r>
              <a:rPr lang="tr-TR" sz="2800" dirty="0" smtClean="0">
                <a:solidFill>
                  <a:srgbClr val="FF0000"/>
                </a:solidFill>
              </a:rPr>
              <a:t/>
            </a:r>
            <a:br>
              <a:rPr lang="tr-TR" sz="2800" dirty="0" smtClean="0">
                <a:solidFill>
                  <a:srgbClr val="FF0000"/>
                </a:solidFill>
              </a:rPr>
            </a:br>
            <a:endParaRPr lang="tr-TR" sz="2800" dirty="0" smtClean="0">
              <a:solidFill>
                <a:srgbClr val="FF0000"/>
              </a:solidFill>
            </a:endParaRPr>
          </a:p>
        </p:txBody>
      </p:sp>
      <p:sp>
        <p:nvSpPr>
          <p:cNvPr id="112643" name="Rectangle 3"/>
          <p:cNvSpPr>
            <a:spLocks noGrp="1" noChangeArrowheads="1"/>
          </p:cNvSpPr>
          <p:nvPr>
            <p:ph idx="1"/>
          </p:nvPr>
        </p:nvSpPr>
        <p:spPr>
          <a:xfrm>
            <a:off x="539750" y="1557338"/>
            <a:ext cx="8147050" cy="4462462"/>
          </a:xfrm>
          <a:ln>
            <a:solidFill>
              <a:schemeClr val="tx2">
                <a:lumMod val="20000"/>
                <a:lumOff val="80000"/>
              </a:schemeClr>
            </a:solidFill>
          </a:ln>
        </p:spPr>
        <p:txBody>
          <a:bodyPr rtlCol="0">
            <a:normAutofit fontScale="92500" lnSpcReduction="20000"/>
          </a:bodyPr>
          <a:lstStyle/>
          <a:p>
            <a:pPr fontAlgn="auto">
              <a:lnSpc>
                <a:spcPct val="80000"/>
              </a:lnSpc>
              <a:spcAft>
                <a:spcPts val="0"/>
              </a:spcAft>
              <a:defRPr/>
            </a:pPr>
            <a:r>
              <a:rPr lang="tr-TR" sz="2000" dirty="0" smtClean="0">
                <a:latin typeface="Times New Roman" pitchFamily="18" charset="0"/>
              </a:rPr>
              <a:t>Alman kimyacı </a:t>
            </a:r>
            <a:r>
              <a:rPr lang="tr-TR" sz="2000" dirty="0" err="1" smtClean="0">
                <a:latin typeface="Times New Roman" pitchFamily="18" charset="0"/>
              </a:rPr>
              <a:t>Justus</a:t>
            </a:r>
            <a:r>
              <a:rPr lang="tr-TR" sz="2000" dirty="0" smtClean="0">
                <a:latin typeface="Times New Roman" pitchFamily="18" charset="0"/>
              </a:rPr>
              <a:t> </a:t>
            </a:r>
            <a:r>
              <a:rPr lang="tr-TR" sz="2000" dirty="0" err="1" smtClean="0">
                <a:latin typeface="Times New Roman" pitchFamily="18" charset="0"/>
              </a:rPr>
              <a:t>Von</a:t>
            </a:r>
            <a:r>
              <a:rPr lang="tr-TR" sz="2000" dirty="0" smtClean="0">
                <a:latin typeface="Times New Roman" pitchFamily="18" charset="0"/>
              </a:rPr>
              <a:t> </a:t>
            </a:r>
            <a:r>
              <a:rPr lang="tr-TR" sz="2000" b="1" dirty="0" err="1" smtClean="0">
                <a:latin typeface="Times New Roman" pitchFamily="18" charset="0"/>
              </a:rPr>
              <a:t>Liebig</a:t>
            </a:r>
            <a:r>
              <a:rPr lang="tr-TR" sz="2000" dirty="0" smtClean="0">
                <a:latin typeface="Times New Roman" pitchFamily="18" charset="0"/>
              </a:rPr>
              <a:t> tarafından ortaya konan bir prensiptir.</a:t>
            </a:r>
            <a:br>
              <a:rPr lang="tr-TR" sz="2000" dirty="0" smtClean="0">
                <a:latin typeface="Times New Roman" pitchFamily="18" charset="0"/>
              </a:rPr>
            </a:br>
            <a:endParaRPr lang="tr-TR" sz="2000" dirty="0" smtClean="0">
              <a:latin typeface="Times New Roman" pitchFamily="18" charset="0"/>
            </a:endParaRPr>
          </a:p>
          <a:p>
            <a:pPr fontAlgn="auto">
              <a:lnSpc>
                <a:spcPct val="80000"/>
              </a:lnSpc>
              <a:spcAft>
                <a:spcPts val="0"/>
              </a:spcAft>
              <a:defRPr/>
            </a:pPr>
            <a:r>
              <a:rPr lang="tr-TR" sz="2000" b="1" dirty="0" err="1" smtClean="0">
                <a:latin typeface="Times New Roman" pitchFamily="18" charset="0"/>
              </a:rPr>
              <a:t>Liebig</a:t>
            </a:r>
            <a:r>
              <a:rPr lang="tr-TR" sz="2000" dirty="0" err="1" smtClean="0">
                <a:latin typeface="Times New Roman" pitchFamily="18" charset="0"/>
              </a:rPr>
              <a:t>'e</a:t>
            </a:r>
            <a:r>
              <a:rPr lang="tr-TR" sz="2000" dirty="0" smtClean="0">
                <a:latin typeface="Times New Roman" pitchFamily="18" charset="0"/>
              </a:rPr>
              <a:t> göre, bir bitkinin gelişmesini en az ( minimum ) durumda olan bitki besin maddesi veya daha genel bir ifade ile minimum durumda olan gelişim faktörü sınırlandırır. </a:t>
            </a:r>
            <a:br>
              <a:rPr lang="tr-TR" sz="2000" dirty="0" smtClean="0">
                <a:latin typeface="Times New Roman" pitchFamily="18" charset="0"/>
              </a:rPr>
            </a:br>
            <a:r>
              <a:rPr lang="tr-TR" sz="2000" dirty="0" smtClean="0">
                <a:latin typeface="Times New Roman" pitchFamily="18" charset="0"/>
              </a:rPr>
              <a:t/>
            </a:r>
            <a:br>
              <a:rPr lang="tr-TR" sz="2000" dirty="0" smtClean="0">
                <a:latin typeface="Times New Roman" pitchFamily="18" charset="0"/>
              </a:rPr>
            </a:br>
            <a:r>
              <a:rPr lang="tr-TR" sz="2000" dirty="0" smtClean="0">
                <a:latin typeface="Times New Roman" pitchFamily="18" charset="0"/>
              </a:rPr>
              <a:t>Eğer herhangi bir gelişim faktörünün miktarı ürün miktarını sınırlandırıyor ise, noksanlığı söz konusu olan bu gelişim faktörü artırılmadığı sürece başka bir gelişim faktörünün miktarı arttırılsa bile bitkiden elde edilecek ürün miktarını arttırmak mümkün olmaz.</a:t>
            </a:r>
            <a:br>
              <a:rPr lang="tr-TR" sz="2000" dirty="0" smtClean="0">
                <a:latin typeface="Times New Roman" pitchFamily="18" charset="0"/>
              </a:rPr>
            </a:br>
            <a:endParaRPr lang="tr-TR" sz="2000" dirty="0" smtClean="0">
              <a:latin typeface="Times New Roman" pitchFamily="18" charset="0"/>
            </a:endParaRPr>
          </a:p>
          <a:p>
            <a:pPr fontAlgn="auto">
              <a:lnSpc>
                <a:spcPct val="80000"/>
              </a:lnSpc>
              <a:spcAft>
                <a:spcPts val="0"/>
              </a:spcAft>
              <a:defRPr/>
            </a:pPr>
            <a:r>
              <a:rPr lang="tr-TR" sz="2000" b="1" dirty="0" err="1" smtClean="0">
                <a:latin typeface="Times New Roman" pitchFamily="18" charset="0"/>
              </a:rPr>
              <a:t>Liebig</a:t>
            </a:r>
            <a:r>
              <a:rPr lang="tr-TR" sz="2000" dirty="0" smtClean="0">
                <a:latin typeface="Times New Roman" pitchFamily="18" charset="0"/>
              </a:rPr>
              <a:t> bunu ortaya koyduğu fıçı örneği ile anlatmıştır.</a:t>
            </a:r>
            <a:br>
              <a:rPr lang="tr-TR" sz="2000" dirty="0" smtClean="0">
                <a:latin typeface="Times New Roman" pitchFamily="18" charset="0"/>
              </a:rPr>
            </a:br>
            <a:r>
              <a:rPr lang="tr-TR" sz="2000" dirty="0" smtClean="0">
                <a:latin typeface="Times New Roman" pitchFamily="18" charset="0"/>
              </a:rPr>
              <a:t/>
            </a:r>
            <a:br>
              <a:rPr lang="tr-TR" sz="2000" dirty="0" smtClean="0">
                <a:latin typeface="Times New Roman" pitchFamily="18" charset="0"/>
              </a:rPr>
            </a:br>
            <a:endParaRPr lang="tr-TR" sz="2000" dirty="0" smtClean="0">
              <a:latin typeface="Times New Roman" pitchFamily="18" charset="0"/>
            </a:endParaRPr>
          </a:p>
          <a:p>
            <a:pPr fontAlgn="auto">
              <a:lnSpc>
                <a:spcPct val="80000"/>
              </a:lnSpc>
              <a:spcAft>
                <a:spcPts val="0"/>
              </a:spcAft>
              <a:defRPr/>
            </a:pPr>
            <a:r>
              <a:rPr lang="tr-TR" sz="2000" dirty="0" smtClean="0">
                <a:latin typeface="Times New Roman" pitchFamily="18" charset="0"/>
              </a:rPr>
              <a:t>Fıçının yan tahtaları değişik uzunluktadır. Bu fıçının içerisinde sıvı tutulmaktadır. Fıçının içinde tutulabilecek maksimum sıvı miktarını fıçının en kısa boylu olan tahtası belirlemektedir.Bütün tahtaların boyu uzun , bir tanesinin boyu kısa olduğunda bu tahtadan sıvı akışı olacak, fıçının içindeki sıvı miktarı diğer tahtalar uzunda olsa o yüksekliğe çıkmayıp kısa olan tahta hizasında maksimum hizada olacaktır.</a:t>
            </a:r>
            <a:br>
              <a:rPr lang="tr-TR" sz="2000" dirty="0" smtClean="0">
                <a:latin typeface="Times New Roman" pitchFamily="18" charset="0"/>
              </a:rPr>
            </a:br>
            <a:r>
              <a:rPr lang="tr-TR" sz="2000" dirty="0" smtClean="0">
                <a:latin typeface="Times New Roman" pitchFamily="18" charset="0"/>
              </a:rPr>
              <a:t/>
            </a:r>
            <a:br>
              <a:rPr lang="tr-TR" sz="2000" dirty="0" smtClean="0">
                <a:latin typeface="Times New Roman" pitchFamily="18" charset="0"/>
              </a:rPr>
            </a:br>
            <a:r>
              <a:rPr lang="tr-TR" sz="1800" dirty="0" smtClean="0">
                <a:latin typeface="Times New Roman" pitchFamily="18" charset="0"/>
              </a:rPr>
              <a:t/>
            </a:r>
            <a:br>
              <a:rPr lang="tr-TR" sz="1800" dirty="0" smtClean="0">
                <a:latin typeface="Times New Roman" pitchFamily="18" charset="0"/>
              </a:rPr>
            </a:br>
            <a:endParaRPr lang="tr-TR" sz="1800" dirty="0" smtClean="0">
              <a:latin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close"/>
          <p:cNvPicPr>
            <a:picLocks noChangeAspect="1" noChangeArrowheads="1"/>
          </p:cNvPicPr>
          <p:nvPr/>
        </p:nvPicPr>
        <p:blipFill>
          <a:blip r:embed="rId2" r:link="rId3" cstate="print"/>
          <a:srcRect/>
          <a:stretch>
            <a:fillRect/>
          </a:stretch>
        </p:blipFill>
        <p:spPr bwMode="auto">
          <a:xfrm>
            <a:off x="990600" y="1219200"/>
            <a:ext cx="7086600" cy="4371975"/>
          </a:xfrm>
          <a:prstGeom prst="rect">
            <a:avLst/>
          </a:prstGeom>
          <a:noFill/>
          <a:ln w="9525">
            <a:noFill/>
            <a:miter lim="800000"/>
            <a:headEnd/>
            <a:tailEnd/>
          </a:ln>
        </p:spPr>
      </p:pic>
      <p:sp>
        <p:nvSpPr>
          <p:cNvPr id="58371" name="Rectangle 5"/>
          <p:cNvSpPr>
            <a:spLocks noChangeArrowheads="1"/>
          </p:cNvSpPr>
          <p:nvPr/>
        </p:nvSpPr>
        <p:spPr bwMode="auto">
          <a:xfrm>
            <a:off x="684213" y="373063"/>
            <a:ext cx="7920037" cy="1662112"/>
          </a:xfrm>
          <a:prstGeom prst="rect">
            <a:avLst/>
          </a:prstGeom>
          <a:solidFill>
            <a:schemeClr val="bg2"/>
          </a:solidFill>
          <a:ln w="9525">
            <a:noFill/>
            <a:miter lim="800000"/>
            <a:headEnd/>
            <a:tailEnd/>
          </a:ln>
        </p:spPr>
        <p:txBody>
          <a:bodyPr anchor="ctr">
            <a:spAutoFit/>
          </a:bodyPr>
          <a:lstStyle/>
          <a:p>
            <a:r>
              <a:rPr lang="tr-TR" sz="2400"/>
              <a:t>Bitki gelişmesini bu yan tahtalara benzetirsek, o bitkideki gelişim dengesini kısa olan tahta sınırlayacaktır.</a:t>
            </a:r>
            <a:br>
              <a:rPr lang="tr-TR" sz="2400"/>
            </a:br>
            <a:r>
              <a:rPr lang="tr-TR"/>
              <a:t/>
            </a:r>
            <a:br>
              <a:rPr lang="tr-TR"/>
            </a:br>
            <a:r>
              <a:rPr lang="tr-TR"/>
              <a:t/>
            </a:r>
            <a:br>
              <a:rPr lang="tr-TR"/>
            </a:br>
            <a:endParaRPr lang="tr-T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solidFill>
            <a:schemeClr val="bg2"/>
          </a:solidFill>
        </p:spPr>
        <p:txBody>
          <a:bodyPr/>
          <a:lstStyle/>
          <a:p>
            <a:r>
              <a:rPr lang="tr-TR" smtClean="0"/>
              <a:t>Mitschelich yasası</a:t>
            </a:r>
          </a:p>
        </p:txBody>
      </p:sp>
      <p:sp>
        <p:nvSpPr>
          <p:cNvPr id="113667" name="Rectangle 3"/>
          <p:cNvSpPr>
            <a:spLocks noGrp="1" noChangeArrowheads="1"/>
          </p:cNvSpPr>
          <p:nvPr>
            <p:ph idx="1"/>
          </p:nvPr>
        </p:nvSpPr>
        <p:spPr>
          <a:xfrm>
            <a:off x="468313" y="1557338"/>
            <a:ext cx="8229600" cy="4967287"/>
          </a:xfrm>
          <a:ln>
            <a:solidFill>
              <a:schemeClr val="tx2">
                <a:lumMod val="20000"/>
                <a:lumOff val="80000"/>
              </a:schemeClr>
            </a:solidFill>
          </a:ln>
        </p:spPr>
        <p:txBody>
          <a:bodyPr rtlCol="0">
            <a:normAutofit lnSpcReduction="10000"/>
          </a:bodyPr>
          <a:lstStyle/>
          <a:p>
            <a:pPr algn="ctr" fontAlgn="auto">
              <a:lnSpc>
                <a:spcPct val="80000"/>
              </a:lnSpc>
              <a:spcAft>
                <a:spcPts val="0"/>
              </a:spcAft>
              <a:defRPr/>
            </a:pPr>
            <a:r>
              <a:rPr lang="tr-TR" sz="2800" dirty="0" smtClean="0">
                <a:latin typeface="Times New Roman" pitchFamily="18" charset="0"/>
              </a:rPr>
              <a:t>"AZALAN VERİM YASAININ " çıkmasına yardım etmiştir.</a:t>
            </a:r>
            <a:br>
              <a:rPr lang="tr-TR" sz="2800" dirty="0" smtClean="0">
                <a:latin typeface="Times New Roman" pitchFamily="18" charset="0"/>
              </a:rPr>
            </a:br>
            <a:r>
              <a:rPr lang="tr-TR" sz="2800" dirty="0" smtClean="0">
                <a:latin typeface="Times New Roman" pitchFamily="18" charset="0"/>
              </a:rPr>
              <a:t/>
            </a:r>
            <a:br>
              <a:rPr lang="tr-TR" sz="2800" dirty="0" smtClean="0">
                <a:latin typeface="Times New Roman" pitchFamily="18" charset="0"/>
              </a:rPr>
            </a:br>
            <a:r>
              <a:rPr lang="tr-TR" sz="2800" dirty="0" smtClean="0">
                <a:solidFill>
                  <a:schemeClr val="accent2"/>
                </a:solidFill>
                <a:latin typeface="Times New Roman" pitchFamily="18" charset="0"/>
              </a:rPr>
              <a:t>AZALAN VERİM YASASI PRENSİPLERİ:</a:t>
            </a:r>
            <a:br>
              <a:rPr lang="tr-TR" sz="2800" dirty="0" smtClean="0">
                <a:solidFill>
                  <a:schemeClr val="accent2"/>
                </a:solidFill>
                <a:latin typeface="Times New Roman" pitchFamily="18" charset="0"/>
              </a:rPr>
            </a:br>
            <a:r>
              <a:rPr lang="tr-TR" sz="2800" dirty="0" smtClean="0">
                <a:latin typeface="Times New Roman" pitchFamily="18" charset="0"/>
              </a:rPr>
              <a:t/>
            </a:r>
            <a:br>
              <a:rPr lang="tr-TR" sz="2800" dirty="0" smtClean="0">
                <a:latin typeface="Times New Roman" pitchFamily="18" charset="0"/>
              </a:rPr>
            </a:br>
            <a:r>
              <a:rPr lang="tr-TR" sz="2800" dirty="0" smtClean="0">
                <a:latin typeface="Times New Roman" pitchFamily="18" charset="0"/>
              </a:rPr>
              <a:t>* Her gelişim faktörü birbirine bağlı olmaksızın ürün miktarını arttırır.</a:t>
            </a:r>
            <a:br>
              <a:rPr lang="tr-TR" sz="2800" dirty="0" smtClean="0">
                <a:latin typeface="Times New Roman" pitchFamily="18" charset="0"/>
              </a:rPr>
            </a:br>
            <a:r>
              <a:rPr lang="tr-TR" sz="2800" dirty="0" smtClean="0">
                <a:latin typeface="Times New Roman" pitchFamily="18" charset="0"/>
              </a:rPr>
              <a:t>*Gelişim faktörlerinin bitkiye etkisi maksimum ürüne yaklaştıkça azalmaktadır.</a:t>
            </a:r>
            <a:br>
              <a:rPr lang="tr-TR" sz="2800" dirty="0" smtClean="0">
                <a:latin typeface="Times New Roman" pitchFamily="18" charset="0"/>
              </a:rPr>
            </a:br>
            <a:r>
              <a:rPr lang="tr-TR" sz="2800" dirty="0" smtClean="0">
                <a:latin typeface="Times New Roman" pitchFamily="18" charset="0"/>
              </a:rPr>
              <a:t>*Bir gelişim faktörünün her bir birim miktarının üründe sağlayacağı artış maksimum üründen eksik olan miktarla orantılıdır.</a:t>
            </a:r>
            <a:br>
              <a:rPr lang="tr-TR" sz="2800" dirty="0" smtClean="0">
                <a:latin typeface="Times New Roman" pitchFamily="18" charset="0"/>
              </a:rPr>
            </a:br>
            <a:r>
              <a:rPr lang="tr-TR" sz="2800" dirty="0" smtClean="0">
                <a:latin typeface="Times New Roman" pitchFamily="18" charset="0"/>
              </a:rPr>
              <a:t>*Her bir gelişim faktörünün kendine özgü sabit tesir değeri vardır.</a:t>
            </a:r>
            <a:br>
              <a:rPr lang="tr-TR" sz="2800" dirty="0" smtClean="0">
                <a:latin typeface="Times New Roman" pitchFamily="18" charset="0"/>
              </a:rPr>
            </a:br>
            <a:r>
              <a:rPr lang="tr-TR" sz="2800" dirty="0" smtClean="0">
                <a:latin typeface="Times New Roman" pitchFamily="18" charset="0"/>
              </a:rPr>
              <a:t/>
            </a:r>
            <a:br>
              <a:rPr lang="tr-TR" sz="2800" dirty="0" smtClean="0">
                <a:latin typeface="Times New Roman" pitchFamily="18" charset="0"/>
              </a:rPr>
            </a:br>
            <a:endParaRPr lang="tr-TR" sz="2800" dirty="0" smtClean="0">
              <a:latin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990600" y="304800"/>
            <a:ext cx="7772400" cy="609600"/>
          </a:xfrm>
        </p:spPr>
        <p:txBody>
          <a:bodyPr rtlCol="0">
            <a:normAutofit fontScale="90000"/>
          </a:bodyPr>
          <a:lstStyle/>
          <a:p>
            <a:pPr fontAlgn="auto">
              <a:spcAft>
                <a:spcPts val="0"/>
              </a:spcAft>
              <a:defRPr/>
            </a:pPr>
            <a:r>
              <a:rPr lang="tr-TR" sz="2800" smtClean="0"/>
              <a:t>BESİN MADDELERİNİN KAYNAKLARI</a:t>
            </a:r>
            <a:r>
              <a:rPr lang="tr-TR" sz="3600" smtClean="0"/>
              <a:t/>
            </a:r>
            <a:br>
              <a:rPr lang="tr-TR" sz="3600" smtClean="0"/>
            </a:br>
            <a:endParaRPr lang="tr-TR" sz="3600" smtClean="0"/>
          </a:p>
        </p:txBody>
      </p:sp>
      <p:sp>
        <p:nvSpPr>
          <p:cNvPr id="116739" name="Rectangle 3"/>
          <p:cNvSpPr>
            <a:spLocks noGrp="1" noChangeArrowheads="1"/>
          </p:cNvSpPr>
          <p:nvPr>
            <p:ph idx="1"/>
          </p:nvPr>
        </p:nvSpPr>
        <p:spPr>
          <a:xfrm>
            <a:off x="304800" y="990600"/>
            <a:ext cx="8153400" cy="5105400"/>
          </a:xfrm>
        </p:spPr>
        <p:txBody>
          <a:bodyPr/>
          <a:lstStyle/>
          <a:p>
            <a:pPr marL="609600" indent="-609600">
              <a:buFontTx/>
              <a:buAutoNum type="arabicPeriod"/>
            </a:pPr>
            <a:r>
              <a:rPr lang="tr-TR" sz="2800" smtClean="0"/>
              <a:t>Toprak minerallerinin ayrışması</a:t>
            </a:r>
          </a:p>
          <a:p>
            <a:pPr marL="609600" indent="-609600">
              <a:buFontTx/>
              <a:buNone/>
            </a:pPr>
            <a:r>
              <a:rPr lang="tr-TR" sz="2800" smtClean="0"/>
              <a:t>      (tecezzi)</a:t>
            </a:r>
          </a:p>
          <a:p>
            <a:pPr marL="609600" indent="-609600">
              <a:buFontTx/>
              <a:buAutoNum type="arabicPeriod"/>
            </a:pPr>
            <a:r>
              <a:rPr lang="tr-TR" sz="2800" smtClean="0"/>
              <a:t>Ölü bitki,hayvan ve mikroorganizma 	dokularının ayrışması</a:t>
            </a:r>
          </a:p>
          <a:p>
            <a:pPr marL="609600" indent="-609600">
              <a:buFontTx/>
              <a:buAutoNum type="arabicPeriod"/>
            </a:pPr>
            <a:r>
              <a:rPr lang="tr-TR" sz="2800" smtClean="0"/>
              <a:t>İnsanlar tarafından ilave edilen </a:t>
            </a:r>
          </a:p>
          <a:p>
            <a:pPr marL="609600" indent="-609600">
              <a:buFontTx/>
              <a:buNone/>
            </a:pPr>
            <a:r>
              <a:rPr lang="tr-TR" sz="2800" smtClean="0"/>
              <a:t>      gübreler ve kireçleme</a:t>
            </a:r>
          </a:p>
          <a:p>
            <a:pPr marL="609600" indent="-609600"/>
            <a:r>
              <a:rPr lang="tr-TR" sz="2800" smtClean="0"/>
              <a:t>- Çiftlik gübresi, kompost ve biyokatılar</a:t>
            </a:r>
          </a:p>
          <a:p>
            <a:pPr marL="609600" indent="-609600">
              <a:buFontTx/>
              <a:buNone/>
            </a:pPr>
            <a:r>
              <a:rPr lang="tr-TR" sz="2800" b="1" smtClean="0">
                <a:solidFill>
                  <a:schemeClr val="hlink"/>
                </a:solidFill>
              </a:rPr>
              <a:t>4.</a:t>
            </a:r>
            <a:r>
              <a:rPr lang="tr-TR" sz="2800" smtClean="0"/>
              <a:t>   Azot fikse eden bitkilerden sağlanan azot</a:t>
            </a:r>
          </a:p>
          <a:p>
            <a:pPr marL="609600" indent="-609600">
              <a:buFontTx/>
              <a:buAutoNum type="arabicPeriod" startAt="5"/>
            </a:pPr>
            <a:r>
              <a:rPr lang="tr-TR" sz="2800" smtClean="0"/>
              <a:t>Rüzgar, yağmur veya erozyon, </a:t>
            </a:r>
          </a:p>
          <a:p>
            <a:pPr marL="609600" indent="-609600">
              <a:buFontTx/>
              <a:buNone/>
            </a:pPr>
            <a:r>
              <a:rPr lang="tr-TR" sz="2800" smtClean="0"/>
              <a:t>      taşkınlarla taşınma</a:t>
            </a:r>
          </a:p>
          <a:p>
            <a:pPr marL="609600" indent="-609600"/>
            <a:endParaRPr lang="tr-TR" smtClean="0"/>
          </a:p>
          <a:p>
            <a:pPr marL="609600" indent="-609600"/>
            <a:endParaRPr lang="tr-TR" smtClean="0"/>
          </a:p>
        </p:txBody>
      </p:sp>
      <p:sp>
        <p:nvSpPr>
          <p:cNvPr id="5126" name="Line 4"/>
          <p:cNvSpPr>
            <a:spLocks noChangeShapeType="1"/>
          </p:cNvSpPr>
          <p:nvPr/>
        </p:nvSpPr>
        <p:spPr bwMode="auto">
          <a:xfrm>
            <a:off x="1295400" y="762000"/>
            <a:ext cx="6400800" cy="0"/>
          </a:xfrm>
          <a:prstGeom prst="line">
            <a:avLst/>
          </a:prstGeom>
          <a:noFill/>
          <a:ln w="38100">
            <a:solidFill>
              <a:schemeClr val="hlink"/>
            </a:solidFill>
            <a:miter lim="800000"/>
            <a:headEnd/>
            <a:tailEnd type="triangle" w="med" len="med"/>
          </a:ln>
        </p:spPr>
        <p:txBody>
          <a:bodyPr wrap="none"/>
          <a:lstStyle/>
          <a:p>
            <a:endParaRPr lang="tr-TR"/>
          </a:p>
        </p:txBody>
      </p:sp>
      <p:graphicFrame>
        <p:nvGraphicFramePr>
          <p:cNvPr id="5122" name="Object 5"/>
          <p:cNvGraphicFramePr>
            <a:graphicFrameLocks noChangeAspect="1"/>
          </p:cNvGraphicFramePr>
          <p:nvPr/>
        </p:nvGraphicFramePr>
        <p:xfrm>
          <a:off x="6553200" y="2590800"/>
          <a:ext cx="2301875" cy="1289050"/>
        </p:xfrm>
        <a:graphic>
          <a:graphicData uri="http://schemas.openxmlformats.org/presentationml/2006/ole">
            <p:oleObj spid="_x0000_s2050" name="Image File" r:id="rId3" imgW="5943905" imgH="4825397" progId="ImageExpertImage">
              <p:embed/>
            </p:oleObj>
          </a:graphicData>
        </a:graphic>
      </p:graphicFrame>
      <p:pic>
        <p:nvPicPr>
          <p:cNvPr id="5127" name="Picture 6" descr="342074"/>
          <p:cNvPicPr>
            <a:picLocks noChangeAspect="1" noChangeArrowheads="1"/>
          </p:cNvPicPr>
          <p:nvPr/>
        </p:nvPicPr>
        <p:blipFill>
          <a:blip r:embed="rId4" cstate="print"/>
          <a:srcRect/>
          <a:stretch>
            <a:fillRect/>
          </a:stretch>
        </p:blipFill>
        <p:spPr bwMode="auto">
          <a:xfrm>
            <a:off x="6629400" y="838200"/>
            <a:ext cx="2209800" cy="1439863"/>
          </a:xfrm>
          <a:prstGeom prst="rect">
            <a:avLst/>
          </a:prstGeom>
          <a:noFill/>
          <a:ln w="28575">
            <a:solidFill>
              <a:schemeClr val="bg1"/>
            </a:solidFill>
            <a:miter lim="800000"/>
            <a:headEnd/>
            <a:tailEnd/>
          </a:ln>
        </p:spPr>
      </p:pic>
      <p:graphicFrame>
        <p:nvGraphicFramePr>
          <p:cNvPr id="5123" name="Object 7"/>
          <p:cNvGraphicFramePr>
            <a:graphicFrameLocks/>
          </p:cNvGraphicFramePr>
          <p:nvPr/>
        </p:nvGraphicFramePr>
        <p:xfrm>
          <a:off x="7010400" y="3962400"/>
          <a:ext cx="1790700" cy="2133600"/>
        </p:xfrm>
        <a:graphic>
          <a:graphicData uri="http://schemas.openxmlformats.org/presentationml/2006/ole">
            <p:oleObj spid="_x0000_s2051" name="Clip" r:id="rId5" imgW="6857143" imgH="4552381" progId="MS_ClipArt_Gallery.2">
              <p:embed/>
            </p:oleObj>
          </a:graphicData>
        </a:graphic>
      </p:graphicFrame>
      <p:sp>
        <p:nvSpPr>
          <p:cNvPr id="5128" name="Line 8"/>
          <p:cNvSpPr>
            <a:spLocks noChangeShapeType="1"/>
          </p:cNvSpPr>
          <p:nvPr/>
        </p:nvSpPr>
        <p:spPr bwMode="auto">
          <a:xfrm>
            <a:off x="6084888" y="1484313"/>
            <a:ext cx="762000" cy="304800"/>
          </a:xfrm>
          <a:prstGeom prst="line">
            <a:avLst/>
          </a:prstGeom>
          <a:noFill/>
          <a:ln w="38100">
            <a:solidFill>
              <a:schemeClr val="folHlink"/>
            </a:solidFill>
            <a:miter lim="800000"/>
            <a:headEnd/>
            <a:tailEnd type="triangle" w="med" len="med"/>
          </a:ln>
        </p:spPr>
        <p:txBody>
          <a:bodyPr wrap="none"/>
          <a:lstStyle/>
          <a:p>
            <a:endParaRPr lang="tr-TR"/>
          </a:p>
        </p:txBody>
      </p:sp>
      <p:sp>
        <p:nvSpPr>
          <p:cNvPr id="5129" name="Line 9"/>
          <p:cNvSpPr>
            <a:spLocks noChangeShapeType="1"/>
          </p:cNvSpPr>
          <p:nvPr/>
        </p:nvSpPr>
        <p:spPr bwMode="auto">
          <a:xfrm>
            <a:off x="4787900" y="2492375"/>
            <a:ext cx="2527300" cy="708025"/>
          </a:xfrm>
          <a:prstGeom prst="line">
            <a:avLst/>
          </a:prstGeom>
          <a:noFill/>
          <a:ln w="38100">
            <a:solidFill>
              <a:schemeClr val="folHlink"/>
            </a:solidFill>
            <a:miter lim="800000"/>
            <a:headEnd/>
            <a:tailEnd type="triangle" w="med" len="med"/>
          </a:ln>
        </p:spPr>
        <p:txBody>
          <a:bodyPr wrap="none"/>
          <a:lstStyle/>
          <a:p>
            <a:endParaRPr lang="tr-TR"/>
          </a:p>
        </p:txBody>
      </p:sp>
      <p:sp>
        <p:nvSpPr>
          <p:cNvPr id="5130" name="Line 10"/>
          <p:cNvSpPr>
            <a:spLocks noChangeShapeType="1"/>
          </p:cNvSpPr>
          <p:nvPr/>
        </p:nvSpPr>
        <p:spPr bwMode="auto">
          <a:xfrm>
            <a:off x="4140200" y="3500438"/>
            <a:ext cx="3505200" cy="1524000"/>
          </a:xfrm>
          <a:prstGeom prst="line">
            <a:avLst/>
          </a:prstGeom>
          <a:noFill/>
          <a:ln w="38100">
            <a:solidFill>
              <a:schemeClr val="folHlink"/>
            </a:solidFill>
            <a:miter lim="800000"/>
            <a:headEnd/>
            <a:tailEnd type="triangle" w="med" len="med"/>
          </a:ln>
        </p:spPr>
        <p:txBody>
          <a:bodyPr wrap="none"/>
          <a:lstStyle/>
          <a:p>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6738"/>
                                        </p:tgtEl>
                                        <p:attrNameLst>
                                          <p:attrName>style.visibility</p:attrName>
                                        </p:attrNameLst>
                                      </p:cBhvr>
                                      <p:to>
                                        <p:strVal val="visible"/>
                                      </p:to>
                                    </p:set>
                                    <p:anim calcmode="lin" valueType="num">
                                      <p:cBhvr additive="base">
                                        <p:cTn id="7" dur="500" fill="hold"/>
                                        <p:tgtEl>
                                          <p:spTgt spid="116738"/>
                                        </p:tgtEl>
                                        <p:attrNameLst>
                                          <p:attrName>ppt_x</p:attrName>
                                        </p:attrNameLst>
                                      </p:cBhvr>
                                      <p:tavLst>
                                        <p:tav tm="0">
                                          <p:val>
                                            <p:strVal val="#ppt_x"/>
                                          </p:val>
                                        </p:tav>
                                        <p:tav tm="100000">
                                          <p:val>
                                            <p:strVal val="#ppt_x"/>
                                          </p:val>
                                        </p:tav>
                                      </p:tavLst>
                                    </p:anim>
                                    <p:anim calcmode="lin" valueType="num">
                                      <p:cBhvr additive="base">
                                        <p:cTn id="8" dur="500" fill="hold"/>
                                        <p:tgtEl>
                                          <p:spTgt spid="1167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499"/>
                                          </p:stCondLst>
                                        </p:cTn>
                                        <p:tgtEl>
                                          <p:spTgt spid="116739">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499"/>
                                          </p:stCondLst>
                                        </p:cTn>
                                        <p:tgtEl>
                                          <p:spTgt spid="116739">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116739">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1673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499"/>
                                          </p:stCondLst>
                                        </p:cTn>
                                        <p:tgtEl>
                                          <p:spTgt spid="116739">
                                            <p:txEl>
                                              <p:pRg st="4" end="4"/>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499"/>
                                          </p:stCondLst>
                                        </p:cTn>
                                        <p:tgtEl>
                                          <p:spTgt spid="116739">
                                            <p:txEl>
                                              <p:pRg st="5" end="5"/>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499"/>
                                          </p:stCondLst>
                                        </p:cTn>
                                        <p:tgtEl>
                                          <p:spTgt spid="116739">
                                            <p:txEl>
                                              <p:pRg st="6" end="6"/>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499"/>
                                          </p:stCondLst>
                                        </p:cTn>
                                        <p:tgtEl>
                                          <p:spTgt spid="116739">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499"/>
                                          </p:stCondLst>
                                        </p:cTn>
                                        <p:tgtEl>
                                          <p:spTgt spid="1167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autoUpdateAnimBg="0"/>
      <p:bldP spid="11673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914400" y="0"/>
            <a:ext cx="7467600" cy="990600"/>
          </a:xfrm>
          <a:ln w="38100">
            <a:solidFill>
              <a:schemeClr val="hlink"/>
            </a:solidFill>
          </a:ln>
        </p:spPr>
        <p:txBody>
          <a:bodyPr/>
          <a:lstStyle/>
          <a:p>
            <a:r>
              <a:rPr lang="tr-TR" sz="2800" smtClean="0"/>
              <a:t>BESİN MADDELERİ EKSİKLİĞİNİN GİDERİLMESİ</a:t>
            </a:r>
          </a:p>
        </p:txBody>
      </p:sp>
      <p:sp>
        <p:nvSpPr>
          <p:cNvPr id="60419" name="Rectangle 3"/>
          <p:cNvSpPr>
            <a:spLocks noGrp="1" noChangeArrowheads="1"/>
          </p:cNvSpPr>
          <p:nvPr>
            <p:ph idx="1"/>
          </p:nvPr>
        </p:nvSpPr>
        <p:spPr>
          <a:xfrm>
            <a:off x="685800" y="1219200"/>
            <a:ext cx="7772400" cy="4876800"/>
          </a:xfrm>
        </p:spPr>
        <p:txBody>
          <a:bodyPr/>
          <a:lstStyle/>
          <a:p>
            <a:pPr>
              <a:lnSpc>
                <a:spcPct val="90000"/>
              </a:lnSpc>
            </a:pPr>
            <a:endParaRPr lang="tr-TR" sz="2400" smtClean="0"/>
          </a:p>
          <a:p>
            <a:pPr>
              <a:lnSpc>
                <a:spcPct val="90000"/>
              </a:lnSpc>
            </a:pPr>
            <a:endParaRPr lang="tr-TR" sz="2400" smtClean="0"/>
          </a:p>
          <a:p>
            <a:pPr>
              <a:lnSpc>
                <a:spcPct val="90000"/>
              </a:lnSpc>
            </a:pPr>
            <a:endParaRPr lang="tr-TR" sz="2400" smtClean="0"/>
          </a:p>
          <a:p>
            <a:pPr>
              <a:lnSpc>
                <a:spcPct val="90000"/>
              </a:lnSpc>
            </a:pPr>
            <a:r>
              <a:rPr lang="tr-TR" sz="2400" smtClean="0"/>
              <a:t> </a:t>
            </a:r>
          </a:p>
          <a:p>
            <a:pPr>
              <a:lnSpc>
                <a:spcPct val="90000"/>
              </a:lnSpc>
              <a:buFont typeface="Wingdings" pitchFamily="2" charset="2"/>
              <a:buChar char="q"/>
            </a:pPr>
            <a:r>
              <a:rPr lang="tr-TR" sz="2400" smtClean="0">
                <a:solidFill>
                  <a:srgbClr val="A50021"/>
                </a:solidFill>
              </a:rPr>
              <a:t>N, P,K eksikliği</a:t>
            </a:r>
          </a:p>
          <a:p>
            <a:pPr>
              <a:lnSpc>
                <a:spcPct val="90000"/>
              </a:lnSpc>
              <a:buFont typeface="Wingdings" pitchFamily="2" charset="2"/>
              <a:buNone/>
            </a:pPr>
            <a:r>
              <a:rPr lang="tr-TR" sz="2400" smtClean="0"/>
              <a:t> 	</a:t>
            </a:r>
            <a:r>
              <a:rPr lang="tr-TR" sz="2800" smtClean="0"/>
              <a:t>ahır gübresi veya ticaret gübreleri ile tamamlanabilir. Bunlara gübreleme elementleri denir.</a:t>
            </a:r>
          </a:p>
          <a:p>
            <a:pPr>
              <a:lnSpc>
                <a:spcPct val="90000"/>
              </a:lnSpc>
              <a:buFont typeface="Wingdings" pitchFamily="2" charset="2"/>
              <a:buChar char="q"/>
            </a:pPr>
            <a:r>
              <a:rPr lang="tr-TR" sz="2800" smtClean="0">
                <a:solidFill>
                  <a:srgbClr val="A50021"/>
                </a:solidFill>
              </a:rPr>
              <a:t>Ca ve Mg</a:t>
            </a:r>
            <a:r>
              <a:rPr lang="tr-TR" sz="2800" smtClean="0"/>
              <a:t> toprak asitliğini gidermek için kireçlemede kullanıldıkları için kireç elementleri olarak isimlendirilir</a:t>
            </a:r>
            <a:r>
              <a:rPr lang="tr-TR" sz="2400" smtClean="0"/>
              <a:t>.</a:t>
            </a:r>
          </a:p>
        </p:txBody>
      </p:sp>
      <p:grpSp>
        <p:nvGrpSpPr>
          <p:cNvPr id="2" name="Group 4"/>
          <p:cNvGrpSpPr>
            <a:grpSpLocks/>
          </p:cNvGrpSpPr>
          <p:nvPr/>
        </p:nvGrpSpPr>
        <p:grpSpPr bwMode="auto">
          <a:xfrm>
            <a:off x="3733800" y="685800"/>
            <a:ext cx="3830638" cy="2389188"/>
            <a:chOff x="1673" y="43"/>
            <a:chExt cx="2413" cy="1505"/>
          </a:xfrm>
        </p:grpSpPr>
        <p:sp>
          <p:nvSpPr>
            <p:cNvPr id="60421" name="Freeform 5"/>
            <p:cNvSpPr>
              <a:spLocks/>
            </p:cNvSpPr>
            <p:nvPr/>
          </p:nvSpPr>
          <p:spPr bwMode="auto">
            <a:xfrm>
              <a:off x="3256" y="816"/>
              <a:ext cx="692" cy="360"/>
            </a:xfrm>
            <a:custGeom>
              <a:avLst/>
              <a:gdLst>
                <a:gd name="T0" fmla="*/ 8 w 692"/>
                <a:gd name="T1" fmla="*/ 0 h 360"/>
                <a:gd name="T2" fmla="*/ 584 w 692"/>
                <a:gd name="T3" fmla="*/ 0 h 360"/>
                <a:gd name="T4" fmla="*/ 640 w 692"/>
                <a:gd name="T5" fmla="*/ 28 h 360"/>
                <a:gd name="T6" fmla="*/ 692 w 692"/>
                <a:gd name="T7" fmla="*/ 104 h 360"/>
                <a:gd name="T8" fmla="*/ 692 w 692"/>
                <a:gd name="T9" fmla="*/ 360 h 360"/>
                <a:gd name="T10" fmla="*/ 0 w 692"/>
                <a:gd name="T11" fmla="*/ 352 h 360"/>
                <a:gd name="T12" fmla="*/ 8 w 692"/>
                <a:gd name="T13" fmla="*/ 0 h 360"/>
                <a:gd name="T14" fmla="*/ 0 60000 65536"/>
                <a:gd name="T15" fmla="*/ 0 60000 65536"/>
                <a:gd name="T16" fmla="*/ 0 60000 65536"/>
                <a:gd name="T17" fmla="*/ 0 60000 65536"/>
                <a:gd name="T18" fmla="*/ 0 60000 65536"/>
                <a:gd name="T19" fmla="*/ 0 60000 65536"/>
                <a:gd name="T20" fmla="*/ 0 60000 65536"/>
                <a:gd name="T21" fmla="*/ 0 w 692"/>
                <a:gd name="T22" fmla="*/ 0 h 360"/>
                <a:gd name="T23" fmla="*/ 692 w 692"/>
                <a:gd name="T24" fmla="*/ 360 h 3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92" h="360">
                  <a:moveTo>
                    <a:pt x="8" y="0"/>
                  </a:moveTo>
                  <a:lnTo>
                    <a:pt x="584" y="0"/>
                  </a:lnTo>
                  <a:lnTo>
                    <a:pt x="640" y="28"/>
                  </a:lnTo>
                  <a:lnTo>
                    <a:pt x="692" y="104"/>
                  </a:lnTo>
                  <a:lnTo>
                    <a:pt x="692" y="360"/>
                  </a:lnTo>
                  <a:lnTo>
                    <a:pt x="0" y="352"/>
                  </a:lnTo>
                  <a:lnTo>
                    <a:pt x="8" y="0"/>
                  </a:lnTo>
                  <a:close/>
                </a:path>
              </a:pathLst>
            </a:custGeom>
            <a:solidFill>
              <a:srgbClr val="5F5F5F"/>
            </a:solidFill>
            <a:ln w="76200">
              <a:noFill/>
              <a:round/>
              <a:headEnd/>
              <a:tailEnd/>
            </a:ln>
          </p:spPr>
          <p:txBody>
            <a:bodyPr/>
            <a:lstStyle/>
            <a:p>
              <a:endParaRPr lang="tr-TR"/>
            </a:p>
          </p:txBody>
        </p:sp>
        <p:grpSp>
          <p:nvGrpSpPr>
            <p:cNvPr id="3" name="Group 6"/>
            <p:cNvGrpSpPr>
              <a:grpSpLocks/>
            </p:cNvGrpSpPr>
            <p:nvPr/>
          </p:nvGrpSpPr>
          <p:grpSpPr bwMode="auto">
            <a:xfrm>
              <a:off x="1673" y="43"/>
              <a:ext cx="2413" cy="1505"/>
              <a:chOff x="1673" y="43"/>
              <a:chExt cx="2413" cy="1505"/>
            </a:xfrm>
          </p:grpSpPr>
          <p:grpSp>
            <p:nvGrpSpPr>
              <p:cNvPr id="4" name="Group 7"/>
              <p:cNvGrpSpPr>
                <a:grpSpLocks/>
              </p:cNvGrpSpPr>
              <p:nvPr/>
            </p:nvGrpSpPr>
            <p:grpSpPr bwMode="auto">
              <a:xfrm>
                <a:off x="1673" y="43"/>
                <a:ext cx="2413" cy="1505"/>
                <a:chOff x="1680" y="52"/>
                <a:chExt cx="2413" cy="1505"/>
              </a:xfrm>
            </p:grpSpPr>
            <p:sp>
              <p:nvSpPr>
                <p:cNvPr id="60425" name="Rectangle 8"/>
                <p:cNvSpPr>
                  <a:spLocks noChangeArrowheads="1"/>
                </p:cNvSpPr>
                <p:nvPr/>
              </p:nvSpPr>
              <p:spPr bwMode="auto">
                <a:xfrm>
                  <a:off x="2022" y="1254"/>
                  <a:ext cx="618" cy="54"/>
                </a:xfrm>
                <a:prstGeom prst="rect">
                  <a:avLst/>
                </a:prstGeom>
                <a:solidFill>
                  <a:schemeClr val="tx1"/>
                </a:solidFill>
                <a:ln w="28575">
                  <a:solidFill>
                    <a:schemeClr val="tx1"/>
                  </a:solidFill>
                  <a:miter lim="800000"/>
                  <a:headEnd/>
                  <a:tailEnd/>
                </a:ln>
              </p:spPr>
              <p:txBody>
                <a:bodyPr wrap="none" anchor="ctr"/>
                <a:lstStyle/>
                <a:p>
                  <a:endParaRPr lang="tr-TR"/>
                </a:p>
              </p:txBody>
            </p:sp>
            <p:grpSp>
              <p:nvGrpSpPr>
                <p:cNvPr id="5" name="Group 9"/>
                <p:cNvGrpSpPr>
                  <a:grpSpLocks/>
                </p:cNvGrpSpPr>
                <p:nvPr/>
              </p:nvGrpSpPr>
              <p:grpSpPr bwMode="auto">
                <a:xfrm>
                  <a:off x="2568" y="52"/>
                  <a:ext cx="1525" cy="1505"/>
                  <a:chOff x="2112" y="58"/>
                  <a:chExt cx="1525" cy="1505"/>
                </a:xfrm>
              </p:grpSpPr>
              <p:sp>
                <p:nvSpPr>
                  <p:cNvPr id="60429" name="Freeform 10"/>
                  <p:cNvSpPr>
                    <a:spLocks/>
                  </p:cNvSpPr>
                  <p:nvPr/>
                </p:nvSpPr>
                <p:spPr bwMode="auto">
                  <a:xfrm>
                    <a:off x="2112" y="1005"/>
                    <a:ext cx="594" cy="554"/>
                  </a:xfrm>
                  <a:custGeom>
                    <a:avLst/>
                    <a:gdLst>
                      <a:gd name="T0" fmla="*/ 1005 w 1189"/>
                      <a:gd name="T1" fmla="*/ 955 h 1108"/>
                      <a:gd name="T2" fmla="*/ 931 w 1189"/>
                      <a:gd name="T3" fmla="*/ 1012 h 1108"/>
                      <a:gd name="T4" fmla="*/ 877 w 1189"/>
                      <a:gd name="T5" fmla="*/ 1042 h 1108"/>
                      <a:gd name="T6" fmla="*/ 817 w 1189"/>
                      <a:gd name="T7" fmla="*/ 1068 h 1108"/>
                      <a:gd name="T8" fmla="*/ 727 w 1189"/>
                      <a:gd name="T9" fmla="*/ 1095 h 1108"/>
                      <a:gd name="T10" fmla="*/ 532 w 1189"/>
                      <a:gd name="T11" fmla="*/ 1107 h 1108"/>
                      <a:gd name="T12" fmla="*/ 390 w 1189"/>
                      <a:gd name="T13" fmla="*/ 1075 h 1108"/>
                      <a:gd name="T14" fmla="*/ 311 w 1189"/>
                      <a:gd name="T15" fmla="*/ 1042 h 1108"/>
                      <a:gd name="T16" fmla="*/ 260 w 1189"/>
                      <a:gd name="T17" fmla="*/ 1014 h 1108"/>
                      <a:gd name="T18" fmla="*/ 154 w 1189"/>
                      <a:gd name="T19" fmla="*/ 927 h 1108"/>
                      <a:gd name="T20" fmla="*/ 85 w 1189"/>
                      <a:gd name="T21" fmla="*/ 841 h 1108"/>
                      <a:gd name="T22" fmla="*/ 27 w 1189"/>
                      <a:gd name="T23" fmla="*/ 718 h 1108"/>
                      <a:gd name="T24" fmla="*/ 11 w 1189"/>
                      <a:gd name="T25" fmla="*/ 442 h 1108"/>
                      <a:gd name="T26" fmla="*/ 58 w 1189"/>
                      <a:gd name="T27" fmla="*/ 312 h 1108"/>
                      <a:gd name="T28" fmla="*/ 118 w 1189"/>
                      <a:gd name="T29" fmla="*/ 221 h 1108"/>
                      <a:gd name="T30" fmla="*/ 193 w 1189"/>
                      <a:gd name="T31" fmla="*/ 142 h 1108"/>
                      <a:gd name="T32" fmla="*/ 260 w 1189"/>
                      <a:gd name="T33" fmla="*/ 93 h 1108"/>
                      <a:gd name="T34" fmla="*/ 311 w 1189"/>
                      <a:gd name="T35" fmla="*/ 64 h 1108"/>
                      <a:gd name="T36" fmla="*/ 363 w 1189"/>
                      <a:gd name="T37" fmla="*/ 41 h 1108"/>
                      <a:gd name="T38" fmla="*/ 475 w 1189"/>
                      <a:gd name="T39" fmla="*/ 10 h 1108"/>
                      <a:gd name="T40" fmla="*/ 655 w 1189"/>
                      <a:gd name="T41" fmla="*/ 1 h 1108"/>
                      <a:gd name="T42" fmla="*/ 799 w 1189"/>
                      <a:gd name="T43" fmla="*/ 31 h 1108"/>
                      <a:gd name="T44" fmla="*/ 879 w 1189"/>
                      <a:gd name="T45" fmla="*/ 64 h 1108"/>
                      <a:gd name="T46" fmla="*/ 926 w 1189"/>
                      <a:gd name="T47" fmla="*/ 93 h 1108"/>
                      <a:gd name="T48" fmla="*/ 1034 w 1189"/>
                      <a:gd name="T49" fmla="*/ 181 h 1108"/>
                      <a:gd name="T50" fmla="*/ 1104 w 1189"/>
                      <a:gd name="T51" fmla="*/ 266 h 1108"/>
                      <a:gd name="T52" fmla="*/ 1162 w 1189"/>
                      <a:gd name="T53" fmla="*/ 389 h 1108"/>
                      <a:gd name="T54" fmla="*/ 1174 w 1189"/>
                      <a:gd name="T55" fmla="*/ 681 h 1108"/>
                      <a:gd name="T56" fmla="*/ 1129 w 1189"/>
                      <a:gd name="T57" fmla="*/ 798 h 1108"/>
                      <a:gd name="T58" fmla="*/ 990 w 1189"/>
                      <a:gd name="T59" fmla="*/ 472 h 1108"/>
                      <a:gd name="T60" fmla="*/ 951 w 1189"/>
                      <a:gd name="T61" fmla="*/ 370 h 1108"/>
                      <a:gd name="T62" fmla="*/ 882 w 1189"/>
                      <a:gd name="T63" fmla="*/ 285 h 1108"/>
                      <a:gd name="T64" fmla="*/ 823 w 1189"/>
                      <a:gd name="T65" fmla="*/ 241 h 1108"/>
                      <a:gd name="T66" fmla="*/ 754 w 1189"/>
                      <a:gd name="T67" fmla="*/ 207 h 1108"/>
                      <a:gd name="T68" fmla="*/ 682 w 1189"/>
                      <a:gd name="T69" fmla="*/ 184 h 1108"/>
                      <a:gd name="T70" fmla="*/ 484 w 1189"/>
                      <a:gd name="T71" fmla="*/ 194 h 1108"/>
                      <a:gd name="T72" fmla="*/ 395 w 1189"/>
                      <a:gd name="T73" fmla="*/ 231 h 1108"/>
                      <a:gd name="T74" fmla="*/ 320 w 1189"/>
                      <a:gd name="T75" fmla="*/ 285 h 1108"/>
                      <a:gd name="T76" fmla="*/ 233 w 1189"/>
                      <a:gd name="T77" fmla="*/ 402 h 1108"/>
                      <a:gd name="T78" fmla="*/ 220 w 1189"/>
                      <a:gd name="T79" fmla="*/ 656 h 1108"/>
                      <a:gd name="T80" fmla="*/ 260 w 1189"/>
                      <a:gd name="T81" fmla="*/ 738 h 1108"/>
                      <a:gd name="T82" fmla="*/ 348 w 1189"/>
                      <a:gd name="T83" fmla="*/ 831 h 1108"/>
                      <a:gd name="T84" fmla="*/ 395 w 1189"/>
                      <a:gd name="T85" fmla="*/ 861 h 1108"/>
                      <a:gd name="T86" fmla="*/ 464 w 1189"/>
                      <a:gd name="T87" fmla="*/ 894 h 1108"/>
                      <a:gd name="T88" fmla="*/ 559 w 1189"/>
                      <a:gd name="T89" fmla="*/ 912 h 1108"/>
                      <a:gd name="T90" fmla="*/ 752 w 1189"/>
                      <a:gd name="T91" fmla="*/ 886 h 1108"/>
                      <a:gd name="T92" fmla="*/ 816 w 1189"/>
                      <a:gd name="T93" fmla="*/ 854 h 1108"/>
                      <a:gd name="T94" fmla="*/ 897 w 1189"/>
                      <a:gd name="T95" fmla="*/ 793 h 110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189"/>
                      <a:gd name="T145" fmla="*/ 0 h 1108"/>
                      <a:gd name="T146" fmla="*/ 1189 w 1189"/>
                      <a:gd name="T147" fmla="*/ 1108 h 110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189" h="1108">
                        <a:moveTo>
                          <a:pt x="897" y="793"/>
                        </a:moveTo>
                        <a:lnTo>
                          <a:pt x="1048" y="912"/>
                        </a:lnTo>
                        <a:lnTo>
                          <a:pt x="1027" y="935"/>
                        </a:lnTo>
                        <a:lnTo>
                          <a:pt x="1005" y="955"/>
                        </a:lnTo>
                        <a:lnTo>
                          <a:pt x="980" y="975"/>
                        </a:lnTo>
                        <a:lnTo>
                          <a:pt x="956" y="995"/>
                        </a:lnTo>
                        <a:lnTo>
                          <a:pt x="942" y="1004"/>
                        </a:lnTo>
                        <a:lnTo>
                          <a:pt x="931" y="1012"/>
                        </a:lnTo>
                        <a:lnTo>
                          <a:pt x="917" y="1020"/>
                        </a:lnTo>
                        <a:lnTo>
                          <a:pt x="904" y="1029"/>
                        </a:lnTo>
                        <a:lnTo>
                          <a:pt x="889" y="1035"/>
                        </a:lnTo>
                        <a:lnTo>
                          <a:pt x="877" y="1042"/>
                        </a:lnTo>
                        <a:lnTo>
                          <a:pt x="862" y="1049"/>
                        </a:lnTo>
                        <a:lnTo>
                          <a:pt x="848" y="1055"/>
                        </a:lnTo>
                        <a:lnTo>
                          <a:pt x="834" y="1063"/>
                        </a:lnTo>
                        <a:lnTo>
                          <a:pt x="817" y="1068"/>
                        </a:lnTo>
                        <a:lnTo>
                          <a:pt x="803" y="1072"/>
                        </a:lnTo>
                        <a:lnTo>
                          <a:pt x="788" y="1078"/>
                        </a:lnTo>
                        <a:lnTo>
                          <a:pt x="758" y="1088"/>
                        </a:lnTo>
                        <a:lnTo>
                          <a:pt x="727" y="1095"/>
                        </a:lnTo>
                        <a:lnTo>
                          <a:pt x="693" y="1100"/>
                        </a:lnTo>
                        <a:lnTo>
                          <a:pt x="662" y="1105"/>
                        </a:lnTo>
                        <a:lnTo>
                          <a:pt x="594" y="1108"/>
                        </a:lnTo>
                        <a:lnTo>
                          <a:pt x="532" y="1107"/>
                        </a:lnTo>
                        <a:lnTo>
                          <a:pt x="475" y="1098"/>
                        </a:lnTo>
                        <a:lnTo>
                          <a:pt x="446" y="1090"/>
                        </a:lnTo>
                        <a:lnTo>
                          <a:pt x="417" y="1083"/>
                        </a:lnTo>
                        <a:lnTo>
                          <a:pt x="390" y="1075"/>
                        </a:lnTo>
                        <a:lnTo>
                          <a:pt x="363" y="1065"/>
                        </a:lnTo>
                        <a:lnTo>
                          <a:pt x="336" y="1055"/>
                        </a:lnTo>
                        <a:lnTo>
                          <a:pt x="323" y="1047"/>
                        </a:lnTo>
                        <a:lnTo>
                          <a:pt x="311" y="1042"/>
                        </a:lnTo>
                        <a:lnTo>
                          <a:pt x="298" y="1035"/>
                        </a:lnTo>
                        <a:lnTo>
                          <a:pt x="287" y="1029"/>
                        </a:lnTo>
                        <a:lnTo>
                          <a:pt x="273" y="1022"/>
                        </a:lnTo>
                        <a:lnTo>
                          <a:pt x="260" y="1014"/>
                        </a:lnTo>
                        <a:lnTo>
                          <a:pt x="217" y="982"/>
                        </a:lnTo>
                        <a:lnTo>
                          <a:pt x="193" y="964"/>
                        </a:lnTo>
                        <a:lnTo>
                          <a:pt x="173" y="945"/>
                        </a:lnTo>
                        <a:lnTo>
                          <a:pt x="154" y="927"/>
                        </a:lnTo>
                        <a:lnTo>
                          <a:pt x="136" y="906"/>
                        </a:lnTo>
                        <a:lnTo>
                          <a:pt x="118" y="886"/>
                        </a:lnTo>
                        <a:lnTo>
                          <a:pt x="100" y="864"/>
                        </a:lnTo>
                        <a:lnTo>
                          <a:pt x="85" y="841"/>
                        </a:lnTo>
                        <a:lnTo>
                          <a:pt x="71" y="817"/>
                        </a:lnTo>
                        <a:lnTo>
                          <a:pt x="58" y="794"/>
                        </a:lnTo>
                        <a:lnTo>
                          <a:pt x="45" y="769"/>
                        </a:lnTo>
                        <a:lnTo>
                          <a:pt x="27" y="718"/>
                        </a:lnTo>
                        <a:lnTo>
                          <a:pt x="11" y="665"/>
                        </a:lnTo>
                        <a:lnTo>
                          <a:pt x="0" y="553"/>
                        </a:lnTo>
                        <a:lnTo>
                          <a:pt x="2" y="497"/>
                        </a:lnTo>
                        <a:lnTo>
                          <a:pt x="11" y="442"/>
                        </a:lnTo>
                        <a:lnTo>
                          <a:pt x="27" y="389"/>
                        </a:lnTo>
                        <a:lnTo>
                          <a:pt x="36" y="362"/>
                        </a:lnTo>
                        <a:lnTo>
                          <a:pt x="45" y="337"/>
                        </a:lnTo>
                        <a:lnTo>
                          <a:pt x="58" y="312"/>
                        </a:lnTo>
                        <a:lnTo>
                          <a:pt x="71" y="289"/>
                        </a:lnTo>
                        <a:lnTo>
                          <a:pt x="85" y="266"/>
                        </a:lnTo>
                        <a:lnTo>
                          <a:pt x="100" y="242"/>
                        </a:lnTo>
                        <a:lnTo>
                          <a:pt x="118" y="221"/>
                        </a:lnTo>
                        <a:lnTo>
                          <a:pt x="136" y="199"/>
                        </a:lnTo>
                        <a:lnTo>
                          <a:pt x="154" y="181"/>
                        </a:lnTo>
                        <a:lnTo>
                          <a:pt x="173" y="161"/>
                        </a:lnTo>
                        <a:lnTo>
                          <a:pt x="193" y="142"/>
                        </a:lnTo>
                        <a:lnTo>
                          <a:pt x="217" y="124"/>
                        </a:lnTo>
                        <a:lnTo>
                          <a:pt x="238" y="108"/>
                        </a:lnTo>
                        <a:lnTo>
                          <a:pt x="251" y="101"/>
                        </a:lnTo>
                        <a:lnTo>
                          <a:pt x="260" y="93"/>
                        </a:lnTo>
                        <a:lnTo>
                          <a:pt x="273" y="86"/>
                        </a:lnTo>
                        <a:lnTo>
                          <a:pt x="287" y="79"/>
                        </a:lnTo>
                        <a:lnTo>
                          <a:pt x="298" y="71"/>
                        </a:lnTo>
                        <a:lnTo>
                          <a:pt x="311" y="64"/>
                        </a:lnTo>
                        <a:lnTo>
                          <a:pt x="323" y="59"/>
                        </a:lnTo>
                        <a:lnTo>
                          <a:pt x="336" y="53"/>
                        </a:lnTo>
                        <a:lnTo>
                          <a:pt x="350" y="46"/>
                        </a:lnTo>
                        <a:lnTo>
                          <a:pt x="363" y="41"/>
                        </a:lnTo>
                        <a:lnTo>
                          <a:pt x="390" y="31"/>
                        </a:lnTo>
                        <a:lnTo>
                          <a:pt x="417" y="23"/>
                        </a:lnTo>
                        <a:lnTo>
                          <a:pt x="446" y="16"/>
                        </a:lnTo>
                        <a:lnTo>
                          <a:pt x="475" y="10"/>
                        </a:lnTo>
                        <a:lnTo>
                          <a:pt x="504" y="5"/>
                        </a:lnTo>
                        <a:lnTo>
                          <a:pt x="532" y="1"/>
                        </a:lnTo>
                        <a:lnTo>
                          <a:pt x="594" y="0"/>
                        </a:lnTo>
                        <a:lnTo>
                          <a:pt x="655" y="1"/>
                        </a:lnTo>
                        <a:lnTo>
                          <a:pt x="715" y="10"/>
                        </a:lnTo>
                        <a:lnTo>
                          <a:pt x="743" y="16"/>
                        </a:lnTo>
                        <a:lnTo>
                          <a:pt x="772" y="23"/>
                        </a:lnTo>
                        <a:lnTo>
                          <a:pt x="799" y="31"/>
                        </a:lnTo>
                        <a:lnTo>
                          <a:pt x="826" y="41"/>
                        </a:lnTo>
                        <a:lnTo>
                          <a:pt x="852" y="53"/>
                        </a:lnTo>
                        <a:lnTo>
                          <a:pt x="864" y="59"/>
                        </a:lnTo>
                        <a:lnTo>
                          <a:pt x="879" y="64"/>
                        </a:lnTo>
                        <a:lnTo>
                          <a:pt x="889" y="71"/>
                        </a:lnTo>
                        <a:lnTo>
                          <a:pt x="902" y="79"/>
                        </a:lnTo>
                        <a:lnTo>
                          <a:pt x="915" y="86"/>
                        </a:lnTo>
                        <a:lnTo>
                          <a:pt x="926" y="93"/>
                        </a:lnTo>
                        <a:lnTo>
                          <a:pt x="972" y="124"/>
                        </a:lnTo>
                        <a:lnTo>
                          <a:pt x="994" y="142"/>
                        </a:lnTo>
                        <a:lnTo>
                          <a:pt x="1014" y="161"/>
                        </a:lnTo>
                        <a:lnTo>
                          <a:pt x="1034" y="181"/>
                        </a:lnTo>
                        <a:lnTo>
                          <a:pt x="1054" y="199"/>
                        </a:lnTo>
                        <a:lnTo>
                          <a:pt x="1072" y="221"/>
                        </a:lnTo>
                        <a:lnTo>
                          <a:pt x="1086" y="242"/>
                        </a:lnTo>
                        <a:lnTo>
                          <a:pt x="1104" y="266"/>
                        </a:lnTo>
                        <a:lnTo>
                          <a:pt x="1117" y="289"/>
                        </a:lnTo>
                        <a:lnTo>
                          <a:pt x="1131" y="312"/>
                        </a:lnTo>
                        <a:lnTo>
                          <a:pt x="1142" y="337"/>
                        </a:lnTo>
                        <a:lnTo>
                          <a:pt x="1162" y="389"/>
                        </a:lnTo>
                        <a:lnTo>
                          <a:pt x="1176" y="442"/>
                        </a:lnTo>
                        <a:lnTo>
                          <a:pt x="1189" y="553"/>
                        </a:lnTo>
                        <a:lnTo>
                          <a:pt x="1185" y="618"/>
                        </a:lnTo>
                        <a:lnTo>
                          <a:pt x="1174" y="681"/>
                        </a:lnTo>
                        <a:lnTo>
                          <a:pt x="1165" y="711"/>
                        </a:lnTo>
                        <a:lnTo>
                          <a:pt x="1155" y="741"/>
                        </a:lnTo>
                        <a:lnTo>
                          <a:pt x="1142" y="769"/>
                        </a:lnTo>
                        <a:lnTo>
                          <a:pt x="1129" y="798"/>
                        </a:lnTo>
                        <a:lnTo>
                          <a:pt x="958" y="711"/>
                        </a:lnTo>
                        <a:lnTo>
                          <a:pt x="987" y="631"/>
                        </a:lnTo>
                        <a:lnTo>
                          <a:pt x="999" y="546"/>
                        </a:lnTo>
                        <a:lnTo>
                          <a:pt x="990" y="472"/>
                        </a:lnTo>
                        <a:lnTo>
                          <a:pt x="981" y="437"/>
                        </a:lnTo>
                        <a:lnTo>
                          <a:pt x="969" y="402"/>
                        </a:lnTo>
                        <a:lnTo>
                          <a:pt x="960" y="385"/>
                        </a:lnTo>
                        <a:lnTo>
                          <a:pt x="951" y="370"/>
                        </a:lnTo>
                        <a:lnTo>
                          <a:pt x="942" y="355"/>
                        </a:lnTo>
                        <a:lnTo>
                          <a:pt x="931" y="340"/>
                        </a:lnTo>
                        <a:lnTo>
                          <a:pt x="908" y="310"/>
                        </a:lnTo>
                        <a:lnTo>
                          <a:pt x="882" y="285"/>
                        </a:lnTo>
                        <a:lnTo>
                          <a:pt x="853" y="262"/>
                        </a:lnTo>
                        <a:lnTo>
                          <a:pt x="839" y="251"/>
                        </a:lnTo>
                        <a:lnTo>
                          <a:pt x="832" y="246"/>
                        </a:lnTo>
                        <a:lnTo>
                          <a:pt x="823" y="241"/>
                        </a:lnTo>
                        <a:lnTo>
                          <a:pt x="808" y="231"/>
                        </a:lnTo>
                        <a:lnTo>
                          <a:pt x="790" y="222"/>
                        </a:lnTo>
                        <a:lnTo>
                          <a:pt x="772" y="214"/>
                        </a:lnTo>
                        <a:lnTo>
                          <a:pt x="754" y="207"/>
                        </a:lnTo>
                        <a:lnTo>
                          <a:pt x="736" y="199"/>
                        </a:lnTo>
                        <a:lnTo>
                          <a:pt x="718" y="194"/>
                        </a:lnTo>
                        <a:lnTo>
                          <a:pt x="700" y="189"/>
                        </a:lnTo>
                        <a:lnTo>
                          <a:pt x="682" y="184"/>
                        </a:lnTo>
                        <a:lnTo>
                          <a:pt x="641" y="179"/>
                        </a:lnTo>
                        <a:lnTo>
                          <a:pt x="601" y="177"/>
                        </a:lnTo>
                        <a:lnTo>
                          <a:pt x="522" y="184"/>
                        </a:lnTo>
                        <a:lnTo>
                          <a:pt x="484" y="194"/>
                        </a:lnTo>
                        <a:lnTo>
                          <a:pt x="446" y="207"/>
                        </a:lnTo>
                        <a:lnTo>
                          <a:pt x="428" y="214"/>
                        </a:lnTo>
                        <a:lnTo>
                          <a:pt x="412" y="222"/>
                        </a:lnTo>
                        <a:lnTo>
                          <a:pt x="395" y="231"/>
                        </a:lnTo>
                        <a:lnTo>
                          <a:pt x="377" y="241"/>
                        </a:lnTo>
                        <a:lnTo>
                          <a:pt x="363" y="251"/>
                        </a:lnTo>
                        <a:lnTo>
                          <a:pt x="348" y="262"/>
                        </a:lnTo>
                        <a:lnTo>
                          <a:pt x="320" y="285"/>
                        </a:lnTo>
                        <a:lnTo>
                          <a:pt x="294" y="310"/>
                        </a:lnTo>
                        <a:lnTo>
                          <a:pt x="271" y="340"/>
                        </a:lnTo>
                        <a:lnTo>
                          <a:pt x="251" y="370"/>
                        </a:lnTo>
                        <a:lnTo>
                          <a:pt x="233" y="402"/>
                        </a:lnTo>
                        <a:lnTo>
                          <a:pt x="210" y="472"/>
                        </a:lnTo>
                        <a:lnTo>
                          <a:pt x="202" y="546"/>
                        </a:lnTo>
                        <a:lnTo>
                          <a:pt x="210" y="621"/>
                        </a:lnTo>
                        <a:lnTo>
                          <a:pt x="220" y="656"/>
                        </a:lnTo>
                        <a:lnTo>
                          <a:pt x="233" y="691"/>
                        </a:lnTo>
                        <a:lnTo>
                          <a:pt x="242" y="706"/>
                        </a:lnTo>
                        <a:lnTo>
                          <a:pt x="251" y="723"/>
                        </a:lnTo>
                        <a:lnTo>
                          <a:pt x="260" y="738"/>
                        </a:lnTo>
                        <a:lnTo>
                          <a:pt x="271" y="753"/>
                        </a:lnTo>
                        <a:lnTo>
                          <a:pt x="294" y="781"/>
                        </a:lnTo>
                        <a:lnTo>
                          <a:pt x="320" y="807"/>
                        </a:lnTo>
                        <a:lnTo>
                          <a:pt x="348" y="831"/>
                        </a:lnTo>
                        <a:lnTo>
                          <a:pt x="363" y="842"/>
                        </a:lnTo>
                        <a:lnTo>
                          <a:pt x="370" y="847"/>
                        </a:lnTo>
                        <a:lnTo>
                          <a:pt x="377" y="852"/>
                        </a:lnTo>
                        <a:lnTo>
                          <a:pt x="395" y="861"/>
                        </a:lnTo>
                        <a:lnTo>
                          <a:pt x="412" y="871"/>
                        </a:lnTo>
                        <a:lnTo>
                          <a:pt x="428" y="879"/>
                        </a:lnTo>
                        <a:lnTo>
                          <a:pt x="446" y="886"/>
                        </a:lnTo>
                        <a:lnTo>
                          <a:pt x="464" y="894"/>
                        </a:lnTo>
                        <a:lnTo>
                          <a:pt x="484" y="899"/>
                        </a:lnTo>
                        <a:lnTo>
                          <a:pt x="502" y="902"/>
                        </a:lnTo>
                        <a:lnTo>
                          <a:pt x="522" y="907"/>
                        </a:lnTo>
                        <a:lnTo>
                          <a:pt x="559" y="912"/>
                        </a:lnTo>
                        <a:lnTo>
                          <a:pt x="601" y="916"/>
                        </a:lnTo>
                        <a:lnTo>
                          <a:pt x="662" y="907"/>
                        </a:lnTo>
                        <a:lnTo>
                          <a:pt x="711" y="896"/>
                        </a:lnTo>
                        <a:lnTo>
                          <a:pt x="752" y="886"/>
                        </a:lnTo>
                        <a:lnTo>
                          <a:pt x="770" y="877"/>
                        </a:lnTo>
                        <a:lnTo>
                          <a:pt x="785" y="871"/>
                        </a:lnTo>
                        <a:lnTo>
                          <a:pt x="799" y="862"/>
                        </a:lnTo>
                        <a:lnTo>
                          <a:pt x="816" y="854"/>
                        </a:lnTo>
                        <a:lnTo>
                          <a:pt x="828" y="846"/>
                        </a:lnTo>
                        <a:lnTo>
                          <a:pt x="841" y="836"/>
                        </a:lnTo>
                        <a:lnTo>
                          <a:pt x="868" y="816"/>
                        </a:lnTo>
                        <a:lnTo>
                          <a:pt x="897" y="793"/>
                        </a:lnTo>
                        <a:close/>
                      </a:path>
                    </a:pathLst>
                  </a:custGeom>
                  <a:solidFill>
                    <a:srgbClr val="000000"/>
                  </a:solidFill>
                  <a:ln w="9525">
                    <a:noFill/>
                    <a:round/>
                    <a:headEnd/>
                    <a:tailEnd/>
                  </a:ln>
                </p:spPr>
                <p:txBody>
                  <a:bodyPr/>
                  <a:lstStyle/>
                  <a:p>
                    <a:endParaRPr lang="tr-TR"/>
                  </a:p>
                </p:txBody>
              </p:sp>
              <p:sp>
                <p:nvSpPr>
                  <p:cNvPr id="60430" name="Freeform 11"/>
                  <p:cNvSpPr>
                    <a:spLocks/>
                  </p:cNvSpPr>
                  <p:nvPr/>
                </p:nvSpPr>
                <p:spPr bwMode="auto">
                  <a:xfrm>
                    <a:off x="2646" y="932"/>
                    <a:ext cx="877" cy="282"/>
                  </a:xfrm>
                  <a:custGeom>
                    <a:avLst/>
                    <a:gdLst>
                      <a:gd name="T0" fmla="*/ 195 w 1755"/>
                      <a:gd name="T1" fmla="*/ 563 h 563"/>
                      <a:gd name="T2" fmla="*/ 1755 w 1755"/>
                      <a:gd name="T3" fmla="*/ 560 h 563"/>
                      <a:gd name="T4" fmla="*/ 1755 w 1755"/>
                      <a:gd name="T5" fmla="*/ 22 h 563"/>
                      <a:gd name="T6" fmla="*/ 1482 w 1755"/>
                      <a:gd name="T7" fmla="*/ 22 h 563"/>
                      <a:gd name="T8" fmla="*/ 1482 w 1755"/>
                      <a:gd name="T9" fmla="*/ 91 h 563"/>
                      <a:gd name="T10" fmla="*/ 1648 w 1755"/>
                      <a:gd name="T11" fmla="*/ 91 h 563"/>
                      <a:gd name="T12" fmla="*/ 1648 w 1755"/>
                      <a:gd name="T13" fmla="*/ 168 h 563"/>
                      <a:gd name="T14" fmla="*/ 1486 w 1755"/>
                      <a:gd name="T15" fmla="*/ 168 h 563"/>
                      <a:gd name="T16" fmla="*/ 1486 w 1755"/>
                      <a:gd name="T17" fmla="*/ 241 h 563"/>
                      <a:gd name="T18" fmla="*/ 1643 w 1755"/>
                      <a:gd name="T19" fmla="*/ 241 h 563"/>
                      <a:gd name="T20" fmla="*/ 1643 w 1755"/>
                      <a:gd name="T21" fmla="*/ 327 h 563"/>
                      <a:gd name="T22" fmla="*/ 1481 w 1755"/>
                      <a:gd name="T23" fmla="*/ 327 h 563"/>
                      <a:gd name="T24" fmla="*/ 1481 w 1755"/>
                      <a:gd name="T25" fmla="*/ 401 h 563"/>
                      <a:gd name="T26" fmla="*/ 1639 w 1755"/>
                      <a:gd name="T27" fmla="*/ 401 h 563"/>
                      <a:gd name="T28" fmla="*/ 1639 w 1755"/>
                      <a:gd name="T29" fmla="*/ 487 h 563"/>
                      <a:gd name="T30" fmla="*/ 1259 w 1755"/>
                      <a:gd name="T31" fmla="*/ 487 h 563"/>
                      <a:gd name="T32" fmla="*/ 1259 w 1755"/>
                      <a:gd name="T33" fmla="*/ 0 h 563"/>
                      <a:gd name="T34" fmla="*/ 637 w 1755"/>
                      <a:gd name="T35" fmla="*/ 0 h 563"/>
                      <a:gd name="T36" fmla="*/ 357 w 1755"/>
                      <a:gd name="T37" fmla="*/ 259 h 563"/>
                      <a:gd name="T38" fmla="*/ 0 w 1755"/>
                      <a:gd name="T39" fmla="*/ 259 h 563"/>
                      <a:gd name="T40" fmla="*/ 105 w 1755"/>
                      <a:gd name="T41" fmla="*/ 359 h 563"/>
                      <a:gd name="T42" fmla="*/ 159 w 1755"/>
                      <a:gd name="T43" fmla="*/ 477 h 563"/>
                      <a:gd name="T44" fmla="*/ 195 w 1755"/>
                      <a:gd name="T45" fmla="*/ 563 h 56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755"/>
                      <a:gd name="T70" fmla="*/ 0 h 563"/>
                      <a:gd name="T71" fmla="*/ 1755 w 1755"/>
                      <a:gd name="T72" fmla="*/ 563 h 563"/>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755" h="563">
                        <a:moveTo>
                          <a:pt x="195" y="563"/>
                        </a:moveTo>
                        <a:lnTo>
                          <a:pt x="1755" y="560"/>
                        </a:lnTo>
                        <a:lnTo>
                          <a:pt x="1755" y="22"/>
                        </a:lnTo>
                        <a:lnTo>
                          <a:pt x="1482" y="22"/>
                        </a:lnTo>
                        <a:lnTo>
                          <a:pt x="1482" y="91"/>
                        </a:lnTo>
                        <a:lnTo>
                          <a:pt x="1648" y="91"/>
                        </a:lnTo>
                        <a:lnTo>
                          <a:pt x="1648" y="168"/>
                        </a:lnTo>
                        <a:lnTo>
                          <a:pt x="1486" y="168"/>
                        </a:lnTo>
                        <a:lnTo>
                          <a:pt x="1486" y="241"/>
                        </a:lnTo>
                        <a:lnTo>
                          <a:pt x="1643" y="241"/>
                        </a:lnTo>
                        <a:lnTo>
                          <a:pt x="1643" y="327"/>
                        </a:lnTo>
                        <a:lnTo>
                          <a:pt x="1481" y="327"/>
                        </a:lnTo>
                        <a:lnTo>
                          <a:pt x="1481" y="401"/>
                        </a:lnTo>
                        <a:lnTo>
                          <a:pt x="1639" y="401"/>
                        </a:lnTo>
                        <a:lnTo>
                          <a:pt x="1639" y="487"/>
                        </a:lnTo>
                        <a:lnTo>
                          <a:pt x="1259" y="487"/>
                        </a:lnTo>
                        <a:lnTo>
                          <a:pt x="1259" y="0"/>
                        </a:lnTo>
                        <a:lnTo>
                          <a:pt x="637" y="0"/>
                        </a:lnTo>
                        <a:lnTo>
                          <a:pt x="357" y="259"/>
                        </a:lnTo>
                        <a:lnTo>
                          <a:pt x="0" y="259"/>
                        </a:lnTo>
                        <a:lnTo>
                          <a:pt x="105" y="359"/>
                        </a:lnTo>
                        <a:lnTo>
                          <a:pt x="159" y="477"/>
                        </a:lnTo>
                        <a:lnTo>
                          <a:pt x="195" y="563"/>
                        </a:lnTo>
                        <a:close/>
                      </a:path>
                    </a:pathLst>
                  </a:custGeom>
                  <a:solidFill>
                    <a:srgbClr val="009900"/>
                  </a:solidFill>
                  <a:ln w="9525">
                    <a:solidFill>
                      <a:srgbClr val="009900"/>
                    </a:solidFill>
                    <a:round/>
                    <a:headEnd/>
                    <a:tailEnd/>
                  </a:ln>
                </p:spPr>
                <p:txBody>
                  <a:bodyPr/>
                  <a:lstStyle/>
                  <a:p>
                    <a:endParaRPr lang="tr-TR"/>
                  </a:p>
                </p:txBody>
              </p:sp>
              <p:sp>
                <p:nvSpPr>
                  <p:cNvPr id="60431" name="Freeform 12"/>
                  <p:cNvSpPr>
                    <a:spLocks/>
                  </p:cNvSpPr>
                  <p:nvPr/>
                </p:nvSpPr>
                <p:spPr bwMode="auto">
                  <a:xfrm>
                    <a:off x="2598" y="672"/>
                    <a:ext cx="924" cy="422"/>
                  </a:xfrm>
                  <a:custGeom>
                    <a:avLst/>
                    <a:gdLst>
                      <a:gd name="T0" fmla="*/ 327 w 1847"/>
                      <a:gd name="T1" fmla="*/ 798 h 842"/>
                      <a:gd name="T2" fmla="*/ 327 w 1847"/>
                      <a:gd name="T3" fmla="*/ 354 h 842"/>
                      <a:gd name="T4" fmla="*/ 154 w 1847"/>
                      <a:gd name="T5" fmla="*/ 259 h 842"/>
                      <a:gd name="T6" fmla="*/ 87 w 1847"/>
                      <a:gd name="T7" fmla="*/ 380 h 842"/>
                      <a:gd name="T8" fmla="*/ 0 w 1847"/>
                      <a:gd name="T9" fmla="*/ 337 h 842"/>
                      <a:gd name="T10" fmla="*/ 181 w 1847"/>
                      <a:gd name="T11" fmla="*/ 0 h 842"/>
                      <a:gd name="T12" fmla="*/ 278 w 1847"/>
                      <a:gd name="T13" fmla="*/ 36 h 842"/>
                      <a:gd name="T14" fmla="*/ 213 w 1847"/>
                      <a:gd name="T15" fmla="*/ 162 h 842"/>
                      <a:gd name="T16" fmla="*/ 368 w 1847"/>
                      <a:gd name="T17" fmla="*/ 257 h 842"/>
                      <a:gd name="T18" fmla="*/ 1595 w 1847"/>
                      <a:gd name="T19" fmla="*/ 257 h 842"/>
                      <a:gd name="T20" fmla="*/ 1611 w 1847"/>
                      <a:gd name="T21" fmla="*/ 264 h 842"/>
                      <a:gd name="T22" fmla="*/ 1631 w 1847"/>
                      <a:gd name="T23" fmla="*/ 271 h 842"/>
                      <a:gd name="T24" fmla="*/ 1652 w 1847"/>
                      <a:gd name="T25" fmla="*/ 282 h 842"/>
                      <a:gd name="T26" fmla="*/ 1667 w 1847"/>
                      <a:gd name="T27" fmla="*/ 289 h 842"/>
                      <a:gd name="T28" fmla="*/ 1678 w 1847"/>
                      <a:gd name="T29" fmla="*/ 295 h 842"/>
                      <a:gd name="T30" fmla="*/ 1694 w 1847"/>
                      <a:gd name="T31" fmla="*/ 302 h 842"/>
                      <a:gd name="T32" fmla="*/ 1706 w 1847"/>
                      <a:gd name="T33" fmla="*/ 310 h 842"/>
                      <a:gd name="T34" fmla="*/ 1732 w 1847"/>
                      <a:gd name="T35" fmla="*/ 330 h 842"/>
                      <a:gd name="T36" fmla="*/ 1757 w 1847"/>
                      <a:gd name="T37" fmla="*/ 352 h 842"/>
                      <a:gd name="T38" fmla="*/ 1779 w 1847"/>
                      <a:gd name="T39" fmla="*/ 379 h 842"/>
                      <a:gd name="T40" fmla="*/ 1797 w 1847"/>
                      <a:gd name="T41" fmla="*/ 410 h 842"/>
                      <a:gd name="T42" fmla="*/ 1813 w 1847"/>
                      <a:gd name="T43" fmla="*/ 445 h 842"/>
                      <a:gd name="T44" fmla="*/ 1826 w 1847"/>
                      <a:gd name="T45" fmla="*/ 482 h 842"/>
                      <a:gd name="T46" fmla="*/ 1842 w 1847"/>
                      <a:gd name="T47" fmla="*/ 540 h 842"/>
                      <a:gd name="T48" fmla="*/ 1847 w 1847"/>
                      <a:gd name="T49" fmla="*/ 563 h 842"/>
                      <a:gd name="T50" fmla="*/ 1753 w 1847"/>
                      <a:gd name="T51" fmla="*/ 563 h 842"/>
                      <a:gd name="T52" fmla="*/ 1744 w 1847"/>
                      <a:gd name="T53" fmla="*/ 512 h 842"/>
                      <a:gd name="T54" fmla="*/ 1735 w 1847"/>
                      <a:gd name="T55" fmla="*/ 487 h 842"/>
                      <a:gd name="T56" fmla="*/ 1723 w 1847"/>
                      <a:gd name="T57" fmla="*/ 462 h 842"/>
                      <a:gd name="T58" fmla="*/ 1705 w 1847"/>
                      <a:gd name="T59" fmla="*/ 438 h 842"/>
                      <a:gd name="T60" fmla="*/ 1678 w 1847"/>
                      <a:gd name="T61" fmla="*/ 417 h 842"/>
                      <a:gd name="T62" fmla="*/ 1651 w 1847"/>
                      <a:gd name="T63" fmla="*/ 397 h 842"/>
                      <a:gd name="T64" fmla="*/ 1640 w 1847"/>
                      <a:gd name="T65" fmla="*/ 389 h 842"/>
                      <a:gd name="T66" fmla="*/ 1627 w 1847"/>
                      <a:gd name="T67" fmla="*/ 380 h 842"/>
                      <a:gd name="T68" fmla="*/ 1615 w 1847"/>
                      <a:gd name="T69" fmla="*/ 374 h 842"/>
                      <a:gd name="T70" fmla="*/ 1605 w 1847"/>
                      <a:gd name="T71" fmla="*/ 367 h 842"/>
                      <a:gd name="T72" fmla="*/ 1587 w 1847"/>
                      <a:gd name="T73" fmla="*/ 359 h 842"/>
                      <a:gd name="T74" fmla="*/ 1571 w 1847"/>
                      <a:gd name="T75" fmla="*/ 350 h 842"/>
                      <a:gd name="T76" fmla="*/ 1560 w 1847"/>
                      <a:gd name="T77" fmla="*/ 344 h 842"/>
                      <a:gd name="T78" fmla="*/ 1551 w 1847"/>
                      <a:gd name="T79" fmla="*/ 340 h 842"/>
                      <a:gd name="T80" fmla="*/ 437 w 1847"/>
                      <a:gd name="T81" fmla="*/ 340 h 842"/>
                      <a:gd name="T82" fmla="*/ 437 w 1847"/>
                      <a:gd name="T83" fmla="*/ 842 h 842"/>
                      <a:gd name="T84" fmla="*/ 327 w 1847"/>
                      <a:gd name="T85" fmla="*/ 798 h 8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847"/>
                      <a:gd name="T130" fmla="*/ 0 h 842"/>
                      <a:gd name="T131" fmla="*/ 1847 w 1847"/>
                      <a:gd name="T132" fmla="*/ 842 h 8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847" h="842">
                        <a:moveTo>
                          <a:pt x="327" y="798"/>
                        </a:moveTo>
                        <a:lnTo>
                          <a:pt x="327" y="354"/>
                        </a:lnTo>
                        <a:lnTo>
                          <a:pt x="154" y="259"/>
                        </a:lnTo>
                        <a:lnTo>
                          <a:pt x="87" y="380"/>
                        </a:lnTo>
                        <a:lnTo>
                          <a:pt x="0" y="337"/>
                        </a:lnTo>
                        <a:lnTo>
                          <a:pt x="181" y="0"/>
                        </a:lnTo>
                        <a:lnTo>
                          <a:pt x="278" y="36"/>
                        </a:lnTo>
                        <a:lnTo>
                          <a:pt x="213" y="162"/>
                        </a:lnTo>
                        <a:lnTo>
                          <a:pt x="368" y="257"/>
                        </a:lnTo>
                        <a:lnTo>
                          <a:pt x="1595" y="257"/>
                        </a:lnTo>
                        <a:lnTo>
                          <a:pt x="1611" y="264"/>
                        </a:lnTo>
                        <a:lnTo>
                          <a:pt x="1631" y="271"/>
                        </a:lnTo>
                        <a:lnTo>
                          <a:pt x="1652" y="282"/>
                        </a:lnTo>
                        <a:lnTo>
                          <a:pt x="1667" y="289"/>
                        </a:lnTo>
                        <a:lnTo>
                          <a:pt x="1678" y="295"/>
                        </a:lnTo>
                        <a:lnTo>
                          <a:pt x="1694" y="302"/>
                        </a:lnTo>
                        <a:lnTo>
                          <a:pt x="1706" y="310"/>
                        </a:lnTo>
                        <a:lnTo>
                          <a:pt x="1732" y="330"/>
                        </a:lnTo>
                        <a:lnTo>
                          <a:pt x="1757" y="352"/>
                        </a:lnTo>
                        <a:lnTo>
                          <a:pt x="1779" y="379"/>
                        </a:lnTo>
                        <a:lnTo>
                          <a:pt x="1797" y="410"/>
                        </a:lnTo>
                        <a:lnTo>
                          <a:pt x="1813" y="445"/>
                        </a:lnTo>
                        <a:lnTo>
                          <a:pt x="1826" y="482"/>
                        </a:lnTo>
                        <a:lnTo>
                          <a:pt x="1842" y="540"/>
                        </a:lnTo>
                        <a:lnTo>
                          <a:pt x="1847" y="563"/>
                        </a:lnTo>
                        <a:lnTo>
                          <a:pt x="1753" y="563"/>
                        </a:lnTo>
                        <a:lnTo>
                          <a:pt x="1744" y="512"/>
                        </a:lnTo>
                        <a:lnTo>
                          <a:pt x="1735" y="487"/>
                        </a:lnTo>
                        <a:lnTo>
                          <a:pt x="1723" y="462"/>
                        </a:lnTo>
                        <a:lnTo>
                          <a:pt x="1705" y="438"/>
                        </a:lnTo>
                        <a:lnTo>
                          <a:pt x="1678" y="417"/>
                        </a:lnTo>
                        <a:lnTo>
                          <a:pt x="1651" y="397"/>
                        </a:lnTo>
                        <a:lnTo>
                          <a:pt x="1640" y="389"/>
                        </a:lnTo>
                        <a:lnTo>
                          <a:pt x="1627" y="380"/>
                        </a:lnTo>
                        <a:lnTo>
                          <a:pt x="1615" y="374"/>
                        </a:lnTo>
                        <a:lnTo>
                          <a:pt x="1605" y="367"/>
                        </a:lnTo>
                        <a:lnTo>
                          <a:pt x="1587" y="359"/>
                        </a:lnTo>
                        <a:lnTo>
                          <a:pt x="1571" y="350"/>
                        </a:lnTo>
                        <a:lnTo>
                          <a:pt x="1560" y="344"/>
                        </a:lnTo>
                        <a:lnTo>
                          <a:pt x="1551" y="340"/>
                        </a:lnTo>
                        <a:lnTo>
                          <a:pt x="437" y="340"/>
                        </a:lnTo>
                        <a:lnTo>
                          <a:pt x="437" y="842"/>
                        </a:lnTo>
                        <a:lnTo>
                          <a:pt x="327" y="798"/>
                        </a:lnTo>
                        <a:close/>
                      </a:path>
                    </a:pathLst>
                  </a:custGeom>
                  <a:solidFill>
                    <a:srgbClr val="009900"/>
                  </a:solidFill>
                  <a:ln w="9525">
                    <a:solidFill>
                      <a:srgbClr val="009900"/>
                    </a:solidFill>
                    <a:round/>
                    <a:headEnd/>
                    <a:tailEnd/>
                  </a:ln>
                </p:spPr>
                <p:txBody>
                  <a:bodyPr/>
                  <a:lstStyle/>
                  <a:p>
                    <a:endParaRPr lang="tr-TR"/>
                  </a:p>
                </p:txBody>
              </p:sp>
              <p:sp>
                <p:nvSpPr>
                  <p:cNvPr id="60432" name="Freeform 13"/>
                  <p:cNvSpPr>
                    <a:spLocks/>
                  </p:cNvSpPr>
                  <p:nvPr/>
                </p:nvSpPr>
                <p:spPr bwMode="auto">
                  <a:xfrm>
                    <a:off x="2260" y="712"/>
                    <a:ext cx="316" cy="228"/>
                  </a:xfrm>
                  <a:custGeom>
                    <a:avLst/>
                    <a:gdLst>
                      <a:gd name="T0" fmla="*/ 0 w 631"/>
                      <a:gd name="T1" fmla="*/ 0 h 456"/>
                      <a:gd name="T2" fmla="*/ 0 w 631"/>
                      <a:gd name="T3" fmla="*/ 326 h 456"/>
                      <a:gd name="T4" fmla="*/ 6 w 631"/>
                      <a:gd name="T5" fmla="*/ 339 h 456"/>
                      <a:gd name="T6" fmla="*/ 20 w 631"/>
                      <a:gd name="T7" fmla="*/ 373 h 456"/>
                      <a:gd name="T8" fmla="*/ 33 w 631"/>
                      <a:gd name="T9" fmla="*/ 393 h 456"/>
                      <a:gd name="T10" fmla="*/ 49 w 631"/>
                      <a:gd name="T11" fmla="*/ 413 h 456"/>
                      <a:gd name="T12" fmla="*/ 69 w 631"/>
                      <a:gd name="T13" fmla="*/ 429 h 456"/>
                      <a:gd name="T14" fmla="*/ 79 w 631"/>
                      <a:gd name="T15" fmla="*/ 438 h 456"/>
                      <a:gd name="T16" fmla="*/ 92 w 631"/>
                      <a:gd name="T17" fmla="*/ 443 h 456"/>
                      <a:gd name="T18" fmla="*/ 108 w 631"/>
                      <a:gd name="T19" fmla="*/ 449 h 456"/>
                      <a:gd name="T20" fmla="*/ 135 w 631"/>
                      <a:gd name="T21" fmla="*/ 453 h 456"/>
                      <a:gd name="T22" fmla="*/ 206 w 631"/>
                      <a:gd name="T23" fmla="*/ 456 h 456"/>
                      <a:gd name="T24" fmla="*/ 388 w 631"/>
                      <a:gd name="T25" fmla="*/ 456 h 456"/>
                      <a:gd name="T26" fmla="*/ 557 w 631"/>
                      <a:gd name="T27" fmla="*/ 448 h 456"/>
                      <a:gd name="T28" fmla="*/ 631 w 631"/>
                      <a:gd name="T29" fmla="*/ 443 h 456"/>
                      <a:gd name="T30" fmla="*/ 624 w 631"/>
                      <a:gd name="T31" fmla="*/ 404 h 456"/>
                      <a:gd name="T32" fmla="*/ 615 w 631"/>
                      <a:gd name="T33" fmla="*/ 384 h 456"/>
                      <a:gd name="T34" fmla="*/ 601 w 631"/>
                      <a:gd name="T35" fmla="*/ 364 h 456"/>
                      <a:gd name="T36" fmla="*/ 579 w 631"/>
                      <a:gd name="T37" fmla="*/ 346 h 456"/>
                      <a:gd name="T38" fmla="*/ 566 w 631"/>
                      <a:gd name="T39" fmla="*/ 336 h 456"/>
                      <a:gd name="T40" fmla="*/ 550 w 631"/>
                      <a:gd name="T41" fmla="*/ 326 h 456"/>
                      <a:gd name="T42" fmla="*/ 530 w 631"/>
                      <a:gd name="T43" fmla="*/ 318 h 456"/>
                      <a:gd name="T44" fmla="*/ 511 w 631"/>
                      <a:gd name="T45" fmla="*/ 311 h 456"/>
                      <a:gd name="T46" fmla="*/ 485 w 631"/>
                      <a:gd name="T47" fmla="*/ 306 h 456"/>
                      <a:gd name="T48" fmla="*/ 458 w 631"/>
                      <a:gd name="T49" fmla="*/ 301 h 456"/>
                      <a:gd name="T50" fmla="*/ 399 w 631"/>
                      <a:gd name="T51" fmla="*/ 298 h 456"/>
                      <a:gd name="T52" fmla="*/ 337 w 631"/>
                      <a:gd name="T53" fmla="*/ 298 h 456"/>
                      <a:gd name="T54" fmla="*/ 235 w 631"/>
                      <a:gd name="T55" fmla="*/ 303 h 456"/>
                      <a:gd name="T56" fmla="*/ 191 w 631"/>
                      <a:gd name="T57" fmla="*/ 306 h 456"/>
                      <a:gd name="T58" fmla="*/ 65 w 631"/>
                      <a:gd name="T59" fmla="*/ 25 h 456"/>
                      <a:gd name="T60" fmla="*/ 0 w 631"/>
                      <a:gd name="T61" fmla="*/ 0 h 45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631"/>
                      <a:gd name="T94" fmla="*/ 0 h 456"/>
                      <a:gd name="T95" fmla="*/ 631 w 631"/>
                      <a:gd name="T96" fmla="*/ 456 h 45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631" h="456">
                        <a:moveTo>
                          <a:pt x="0" y="0"/>
                        </a:moveTo>
                        <a:lnTo>
                          <a:pt x="0" y="326"/>
                        </a:lnTo>
                        <a:lnTo>
                          <a:pt x="6" y="339"/>
                        </a:lnTo>
                        <a:lnTo>
                          <a:pt x="20" y="373"/>
                        </a:lnTo>
                        <a:lnTo>
                          <a:pt x="33" y="393"/>
                        </a:lnTo>
                        <a:lnTo>
                          <a:pt x="49" y="413"/>
                        </a:lnTo>
                        <a:lnTo>
                          <a:pt x="69" y="429"/>
                        </a:lnTo>
                        <a:lnTo>
                          <a:pt x="79" y="438"/>
                        </a:lnTo>
                        <a:lnTo>
                          <a:pt x="92" y="443"/>
                        </a:lnTo>
                        <a:lnTo>
                          <a:pt x="108" y="449"/>
                        </a:lnTo>
                        <a:lnTo>
                          <a:pt x="135" y="453"/>
                        </a:lnTo>
                        <a:lnTo>
                          <a:pt x="206" y="456"/>
                        </a:lnTo>
                        <a:lnTo>
                          <a:pt x="388" y="456"/>
                        </a:lnTo>
                        <a:lnTo>
                          <a:pt x="557" y="448"/>
                        </a:lnTo>
                        <a:lnTo>
                          <a:pt x="631" y="443"/>
                        </a:lnTo>
                        <a:lnTo>
                          <a:pt x="624" y="404"/>
                        </a:lnTo>
                        <a:lnTo>
                          <a:pt x="615" y="384"/>
                        </a:lnTo>
                        <a:lnTo>
                          <a:pt x="601" y="364"/>
                        </a:lnTo>
                        <a:lnTo>
                          <a:pt x="579" y="346"/>
                        </a:lnTo>
                        <a:lnTo>
                          <a:pt x="566" y="336"/>
                        </a:lnTo>
                        <a:lnTo>
                          <a:pt x="550" y="326"/>
                        </a:lnTo>
                        <a:lnTo>
                          <a:pt x="530" y="318"/>
                        </a:lnTo>
                        <a:lnTo>
                          <a:pt x="511" y="311"/>
                        </a:lnTo>
                        <a:lnTo>
                          <a:pt x="485" y="306"/>
                        </a:lnTo>
                        <a:lnTo>
                          <a:pt x="458" y="301"/>
                        </a:lnTo>
                        <a:lnTo>
                          <a:pt x="399" y="298"/>
                        </a:lnTo>
                        <a:lnTo>
                          <a:pt x="337" y="298"/>
                        </a:lnTo>
                        <a:lnTo>
                          <a:pt x="235" y="303"/>
                        </a:lnTo>
                        <a:lnTo>
                          <a:pt x="191" y="306"/>
                        </a:lnTo>
                        <a:lnTo>
                          <a:pt x="65" y="25"/>
                        </a:lnTo>
                        <a:lnTo>
                          <a:pt x="0" y="0"/>
                        </a:lnTo>
                        <a:close/>
                      </a:path>
                    </a:pathLst>
                  </a:custGeom>
                  <a:solidFill>
                    <a:srgbClr val="000000"/>
                  </a:solidFill>
                  <a:ln w="9525">
                    <a:noFill/>
                    <a:round/>
                    <a:headEnd/>
                    <a:tailEnd/>
                  </a:ln>
                </p:spPr>
                <p:txBody>
                  <a:bodyPr/>
                  <a:lstStyle/>
                  <a:p>
                    <a:endParaRPr lang="tr-TR"/>
                  </a:p>
                </p:txBody>
              </p:sp>
              <p:sp>
                <p:nvSpPr>
                  <p:cNvPr id="60433" name="Freeform 14"/>
                  <p:cNvSpPr>
                    <a:spLocks/>
                  </p:cNvSpPr>
                  <p:nvPr/>
                </p:nvSpPr>
                <p:spPr bwMode="auto">
                  <a:xfrm>
                    <a:off x="2361" y="913"/>
                    <a:ext cx="63" cy="109"/>
                  </a:xfrm>
                  <a:custGeom>
                    <a:avLst/>
                    <a:gdLst>
                      <a:gd name="T0" fmla="*/ 0 w 126"/>
                      <a:gd name="T1" fmla="*/ 8 h 217"/>
                      <a:gd name="T2" fmla="*/ 0 w 126"/>
                      <a:gd name="T3" fmla="*/ 217 h 217"/>
                      <a:gd name="T4" fmla="*/ 126 w 126"/>
                      <a:gd name="T5" fmla="*/ 217 h 217"/>
                      <a:gd name="T6" fmla="*/ 126 w 126"/>
                      <a:gd name="T7" fmla="*/ 0 h 217"/>
                      <a:gd name="T8" fmla="*/ 0 w 126"/>
                      <a:gd name="T9" fmla="*/ 8 h 217"/>
                      <a:gd name="T10" fmla="*/ 0 60000 65536"/>
                      <a:gd name="T11" fmla="*/ 0 60000 65536"/>
                      <a:gd name="T12" fmla="*/ 0 60000 65536"/>
                      <a:gd name="T13" fmla="*/ 0 60000 65536"/>
                      <a:gd name="T14" fmla="*/ 0 60000 65536"/>
                      <a:gd name="T15" fmla="*/ 0 w 126"/>
                      <a:gd name="T16" fmla="*/ 0 h 217"/>
                      <a:gd name="T17" fmla="*/ 126 w 126"/>
                      <a:gd name="T18" fmla="*/ 217 h 217"/>
                    </a:gdLst>
                    <a:ahLst/>
                    <a:cxnLst>
                      <a:cxn ang="T10">
                        <a:pos x="T0" y="T1"/>
                      </a:cxn>
                      <a:cxn ang="T11">
                        <a:pos x="T2" y="T3"/>
                      </a:cxn>
                      <a:cxn ang="T12">
                        <a:pos x="T4" y="T5"/>
                      </a:cxn>
                      <a:cxn ang="T13">
                        <a:pos x="T6" y="T7"/>
                      </a:cxn>
                      <a:cxn ang="T14">
                        <a:pos x="T8" y="T9"/>
                      </a:cxn>
                    </a:cxnLst>
                    <a:rect l="T15" t="T16" r="T17" b="T18"/>
                    <a:pathLst>
                      <a:path w="126" h="217">
                        <a:moveTo>
                          <a:pt x="0" y="8"/>
                        </a:moveTo>
                        <a:lnTo>
                          <a:pt x="0" y="217"/>
                        </a:lnTo>
                        <a:lnTo>
                          <a:pt x="126" y="217"/>
                        </a:lnTo>
                        <a:lnTo>
                          <a:pt x="126" y="0"/>
                        </a:lnTo>
                        <a:lnTo>
                          <a:pt x="0" y="8"/>
                        </a:lnTo>
                        <a:close/>
                      </a:path>
                    </a:pathLst>
                  </a:custGeom>
                  <a:solidFill>
                    <a:srgbClr val="000000"/>
                  </a:solidFill>
                  <a:ln w="9525">
                    <a:noFill/>
                    <a:round/>
                    <a:headEnd/>
                    <a:tailEnd/>
                  </a:ln>
                </p:spPr>
                <p:txBody>
                  <a:bodyPr/>
                  <a:lstStyle/>
                  <a:p>
                    <a:endParaRPr lang="tr-TR"/>
                  </a:p>
                </p:txBody>
              </p:sp>
              <p:sp>
                <p:nvSpPr>
                  <p:cNvPr id="60434" name="Freeform 15"/>
                  <p:cNvSpPr>
                    <a:spLocks/>
                  </p:cNvSpPr>
                  <p:nvPr/>
                </p:nvSpPr>
                <p:spPr bwMode="auto">
                  <a:xfrm>
                    <a:off x="2196" y="1062"/>
                    <a:ext cx="432" cy="432"/>
                  </a:xfrm>
                  <a:custGeom>
                    <a:avLst/>
                    <a:gdLst>
                      <a:gd name="T0" fmla="*/ 90 w 180"/>
                      <a:gd name="T1" fmla="*/ 166 h 166"/>
                      <a:gd name="T2" fmla="*/ 126 w 180"/>
                      <a:gd name="T3" fmla="*/ 161 h 166"/>
                      <a:gd name="T4" fmla="*/ 140 w 180"/>
                      <a:gd name="T5" fmla="*/ 153 h 166"/>
                      <a:gd name="T6" fmla="*/ 153 w 180"/>
                      <a:gd name="T7" fmla="*/ 143 h 166"/>
                      <a:gd name="T8" fmla="*/ 173 w 180"/>
                      <a:gd name="T9" fmla="*/ 116 h 166"/>
                      <a:gd name="T10" fmla="*/ 180 w 180"/>
                      <a:gd name="T11" fmla="*/ 83 h 166"/>
                      <a:gd name="T12" fmla="*/ 173 w 180"/>
                      <a:gd name="T13" fmla="*/ 51 h 166"/>
                      <a:gd name="T14" fmla="*/ 164 w 180"/>
                      <a:gd name="T15" fmla="*/ 36 h 166"/>
                      <a:gd name="T16" fmla="*/ 153 w 180"/>
                      <a:gd name="T17" fmla="*/ 25 h 166"/>
                      <a:gd name="T18" fmla="*/ 140 w 180"/>
                      <a:gd name="T19" fmla="*/ 15 h 166"/>
                      <a:gd name="T20" fmla="*/ 126 w 180"/>
                      <a:gd name="T21" fmla="*/ 6 h 166"/>
                      <a:gd name="T22" fmla="*/ 108 w 180"/>
                      <a:gd name="T23" fmla="*/ 1 h 166"/>
                      <a:gd name="T24" fmla="*/ 90 w 180"/>
                      <a:gd name="T25" fmla="*/ 0 h 166"/>
                      <a:gd name="T26" fmla="*/ 54 w 180"/>
                      <a:gd name="T27" fmla="*/ 6 h 166"/>
                      <a:gd name="T28" fmla="*/ 39 w 180"/>
                      <a:gd name="T29" fmla="*/ 15 h 166"/>
                      <a:gd name="T30" fmla="*/ 27 w 180"/>
                      <a:gd name="T31" fmla="*/ 25 h 166"/>
                      <a:gd name="T32" fmla="*/ 7 w 180"/>
                      <a:gd name="T33" fmla="*/ 51 h 166"/>
                      <a:gd name="T34" fmla="*/ 0 w 180"/>
                      <a:gd name="T35" fmla="*/ 83 h 166"/>
                      <a:gd name="T36" fmla="*/ 7 w 180"/>
                      <a:gd name="T37" fmla="*/ 116 h 166"/>
                      <a:gd name="T38" fmla="*/ 16 w 180"/>
                      <a:gd name="T39" fmla="*/ 129 h 166"/>
                      <a:gd name="T40" fmla="*/ 27 w 180"/>
                      <a:gd name="T41" fmla="*/ 143 h 166"/>
                      <a:gd name="T42" fmla="*/ 39 w 180"/>
                      <a:gd name="T43" fmla="*/ 153 h 166"/>
                      <a:gd name="T44" fmla="*/ 54 w 180"/>
                      <a:gd name="T45" fmla="*/ 161 h 166"/>
                      <a:gd name="T46" fmla="*/ 72 w 180"/>
                      <a:gd name="T47" fmla="*/ 164 h 166"/>
                      <a:gd name="T48" fmla="*/ 90 w 180"/>
                      <a:gd name="T49" fmla="*/ 166 h 16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80"/>
                      <a:gd name="T76" fmla="*/ 0 h 166"/>
                      <a:gd name="T77" fmla="*/ 180 w 180"/>
                      <a:gd name="T78" fmla="*/ 166 h 16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80" h="166">
                        <a:moveTo>
                          <a:pt x="90" y="166"/>
                        </a:moveTo>
                        <a:lnTo>
                          <a:pt x="126" y="161"/>
                        </a:lnTo>
                        <a:lnTo>
                          <a:pt x="140" y="153"/>
                        </a:lnTo>
                        <a:lnTo>
                          <a:pt x="153" y="143"/>
                        </a:lnTo>
                        <a:lnTo>
                          <a:pt x="173" y="116"/>
                        </a:lnTo>
                        <a:lnTo>
                          <a:pt x="180" y="83"/>
                        </a:lnTo>
                        <a:lnTo>
                          <a:pt x="173" y="51"/>
                        </a:lnTo>
                        <a:lnTo>
                          <a:pt x="164" y="36"/>
                        </a:lnTo>
                        <a:lnTo>
                          <a:pt x="153" y="25"/>
                        </a:lnTo>
                        <a:lnTo>
                          <a:pt x="140" y="15"/>
                        </a:lnTo>
                        <a:lnTo>
                          <a:pt x="126" y="6"/>
                        </a:lnTo>
                        <a:lnTo>
                          <a:pt x="108" y="1"/>
                        </a:lnTo>
                        <a:lnTo>
                          <a:pt x="90" y="0"/>
                        </a:lnTo>
                        <a:lnTo>
                          <a:pt x="54" y="6"/>
                        </a:lnTo>
                        <a:lnTo>
                          <a:pt x="39" y="15"/>
                        </a:lnTo>
                        <a:lnTo>
                          <a:pt x="27" y="25"/>
                        </a:lnTo>
                        <a:lnTo>
                          <a:pt x="7" y="51"/>
                        </a:lnTo>
                        <a:lnTo>
                          <a:pt x="0" y="83"/>
                        </a:lnTo>
                        <a:lnTo>
                          <a:pt x="7" y="116"/>
                        </a:lnTo>
                        <a:lnTo>
                          <a:pt x="16" y="129"/>
                        </a:lnTo>
                        <a:lnTo>
                          <a:pt x="27" y="143"/>
                        </a:lnTo>
                        <a:lnTo>
                          <a:pt x="39" y="153"/>
                        </a:lnTo>
                        <a:lnTo>
                          <a:pt x="54" y="161"/>
                        </a:lnTo>
                        <a:lnTo>
                          <a:pt x="72" y="164"/>
                        </a:lnTo>
                        <a:lnTo>
                          <a:pt x="90" y="166"/>
                        </a:lnTo>
                        <a:close/>
                      </a:path>
                    </a:pathLst>
                  </a:custGeom>
                  <a:solidFill>
                    <a:srgbClr val="FFFF00"/>
                  </a:solidFill>
                  <a:ln w="9525">
                    <a:noFill/>
                    <a:round/>
                    <a:headEnd/>
                    <a:tailEnd/>
                  </a:ln>
                </p:spPr>
                <p:txBody>
                  <a:bodyPr/>
                  <a:lstStyle/>
                  <a:p>
                    <a:endParaRPr lang="tr-TR"/>
                  </a:p>
                </p:txBody>
              </p:sp>
              <p:sp>
                <p:nvSpPr>
                  <p:cNvPr id="60435" name="Freeform 16"/>
                  <p:cNvSpPr>
                    <a:spLocks/>
                  </p:cNvSpPr>
                  <p:nvPr/>
                </p:nvSpPr>
                <p:spPr bwMode="auto">
                  <a:xfrm>
                    <a:off x="3360" y="1296"/>
                    <a:ext cx="206" cy="190"/>
                  </a:xfrm>
                  <a:custGeom>
                    <a:avLst/>
                    <a:gdLst>
                      <a:gd name="T0" fmla="*/ 60 w 119"/>
                      <a:gd name="T1" fmla="*/ 110 h 110"/>
                      <a:gd name="T2" fmla="*/ 83 w 119"/>
                      <a:gd name="T3" fmla="*/ 105 h 110"/>
                      <a:gd name="T4" fmla="*/ 101 w 119"/>
                      <a:gd name="T5" fmla="*/ 93 h 110"/>
                      <a:gd name="T6" fmla="*/ 119 w 119"/>
                      <a:gd name="T7" fmla="*/ 55 h 110"/>
                      <a:gd name="T8" fmla="*/ 114 w 119"/>
                      <a:gd name="T9" fmla="*/ 33 h 110"/>
                      <a:gd name="T10" fmla="*/ 101 w 119"/>
                      <a:gd name="T11" fmla="*/ 15 h 110"/>
                      <a:gd name="T12" fmla="*/ 92 w 119"/>
                      <a:gd name="T13" fmla="*/ 10 h 110"/>
                      <a:gd name="T14" fmla="*/ 83 w 119"/>
                      <a:gd name="T15" fmla="*/ 3 h 110"/>
                      <a:gd name="T16" fmla="*/ 60 w 119"/>
                      <a:gd name="T17" fmla="*/ 0 h 110"/>
                      <a:gd name="T18" fmla="*/ 36 w 119"/>
                      <a:gd name="T19" fmla="*/ 3 h 110"/>
                      <a:gd name="T20" fmla="*/ 18 w 119"/>
                      <a:gd name="T21" fmla="*/ 15 h 110"/>
                      <a:gd name="T22" fmla="*/ 0 w 119"/>
                      <a:gd name="T23" fmla="*/ 55 h 110"/>
                      <a:gd name="T24" fmla="*/ 6 w 119"/>
                      <a:gd name="T25" fmla="*/ 77 h 110"/>
                      <a:gd name="T26" fmla="*/ 18 w 119"/>
                      <a:gd name="T27" fmla="*/ 93 h 110"/>
                      <a:gd name="T28" fmla="*/ 25 w 119"/>
                      <a:gd name="T29" fmla="*/ 100 h 110"/>
                      <a:gd name="T30" fmla="*/ 36 w 119"/>
                      <a:gd name="T31" fmla="*/ 105 h 110"/>
                      <a:gd name="T32" fmla="*/ 60 w 119"/>
                      <a:gd name="T33" fmla="*/ 110 h 1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9"/>
                      <a:gd name="T52" fmla="*/ 0 h 110"/>
                      <a:gd name="T53" fmla="*/ 119 w 119"/>
                      <a:gd name="T54" fmla="*/ 110 h 1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9" h="110">
                        <a:moveTo>
                          <a:pt x="60" y="110"/>
                        </a:moveTo>
                        <a:lnTo>
                          <a:pt x="83" y="105"/>
                        </a:lnTo>
                        <a:lnTo>
                          <a:pt x="101" y="93"/>
                        </a:lnTo>
                        <a:lnTo>
                          <a:pt x="119" y="55"/>
                        </a:lnTo>
                        <a:lnTo>
                          <a:pt x="114" y="33"/>
                        </a:lnTo>
                        <a:lnTo>
                          <a:pt x="101" y="15"/>
                        </a:lnTo>
                        <a:lnTo>
                          <a:pt x="92" y="10"/>
                        </a:lnTo>
                        <a:lnTo>
                          <a:pt x="83" y="3"/>
                        </a:lnTo>
                        <a:lnTo>
                          <a:pt x="60" y="0"/>
                        </a:lnTo>
                        <a:lnTo>
                          <a:pt x="36" y="3"/>
                        </a:lnTo>
                        <a:lnTo>
                          <a:pt x="18" y="15"/>
                        </a:lnTo>
                        <a:lnTo>
                          <a:pt x="0" y="55"/>
                        </a:lnTo>
                        <a:lnTo>
                          <a:pt x="6" y="77"/>
                        </a:lnTo>
                        <a:lnTo>
                          <a:pt x="18" y="93"/>
                        </a:lnTo>
                        <a:lnTo>
                          <a:pt x="25" y="100"/>
                        </a:lnTo>
                        <a:lnTo>
                          <a:pt x="36" y="105"/>
                        </a:lnTo>
                        <a:lnTo>
                          <a:pt x="60" y="110"/>
                        </a:lnTo>
                        <a:close/>
                      </a:path>
                    </a:pathLst>
                  </a:custGeom>
                  <a:solidFill>
                    <a:srgbClr val="FFFF00"/>
                  </a:solidFill>
                  <a:ln w="9525">
                    <a:noFill/>
                    <a:round/>
                    <a:headEnd/>
                    <a:tailEnd/>
                  </a:ln>
                </p:spPr>
                <p:txBody>
                  <a:bodyPr/>
                  <a:lstStyle/>
                  <a:p>
                    <a:endParaRPr lang="tr-TR"/>
                  </a:p>
                </p:txBody>
              </p:sp>
              <p:sp>
                <p:nvSpPr>
                  <p:cNvPr id="60436" name="Freeform 17"/>
                  <p:cNvSpPr>
                    <a:spLocks/>
                  </p:cNvSpPr>
                  <p:nvPr/>
                </p:nvSpPr>
                <p:spPr bwMode="auto">
                  <a:xfrm>
                    <a:off x="2553" y="1356"/>
                    <a:ext cx="120" cy="111"/>
                  </a:xfrm>
                  <a:custGeom>
                    <a:avLst/>
                    <a:gdLst>
                      <a:gd name="T0" fmla="*/ 0 w 240"/>
                      <a:gd name="T1" fmla="*/ 100 h 223"/>
                      <a:gd name="T2" fmla="*/ 74 w 240"/>
                      <a:gd name="T3" fmla="*/ 0 h 223"/>
                      <a:gd name="T4" fmla="*/ 240 w 240"/>
                      <a:gd name="T5" fmla="*/ 83 h 223"/>
                      <a:gd name="T6" fmla="*/ 195 w 240"/>
                      <a:gd name="T7" fmla="*/ 163 h 223"/>
                      <a:gd name="T8" fmla="*/ 146 w 240"/>
                      <a:gd name="T9" fmla="*/ 223 h 223"/>
                      <a:gd name="T10" fmla="*/ 0 w 240"/>
                      <a:gd name="T11" fmla="*/ 100 h 223"/>
                      <a:gd name="T12" fmla="*/ 0 60000 65536"/>
                      <a:gd name="T13" fmla="*/ 0 60000 65536"/>
                      <a:gd name="T14" fmla="*/ 0 60000 65536"/>
                      <a:gd name="T15" fmla="*/ 0 60000 65536"/>
                      <a:gd name="T16" fmla="*/ 0 60000 65536"/>
                      <a:gd name="T17" fmla="*/ 0 60000 65536"/>
                      <a:gd name="T18" fmla="*/ 0 w 240"/>
                      <a:gd name="T19" fmla="*/ 0 h 223"/>
                      <a:gd name="T20" fmla="*/ 240 w 240"/>
                      <a:gd name="T21" fmla="*/ 223 h 223"/>
                    </a:gdLst>
                    <a:ahLst/>
                    <a:cxnLst>
                      <a:cxn ang="T12">
                        <a:pos x="T0" y="T1"/>
                      </a:cxn>
                      <a:cxn ang="T13">
                        <a:pos x="T2" y="T3"/>
                      </a:cxn>
                      <a:cxn ang="T14">
                        <a:pos x="T4" y="T5"/>
                      </a:cxn>
                      <a:cxn ang="T15">
                        <a:pos x="T6" y="T7"/>
                      </a:cxn>
                      <a:cxn ang="T16">
                        <a:pos x="T8" y="T9"/>
                      </a:cxn>
                      <a:cxn ang="T17">
                        <a:pos x="T10" y="T11"/>
                      </a:cxn>
                    </a:cxnLst>
                    <a:rect l="T18" t="T19" r="T20" b="T21"/>
                    <a:pathLst>
                      <a:path w="240" h="223">
                        <a:moveTo>
                          <a:pt x="0" y="100"/>
                        </a:moveTo>
                        <a:lnTo>
                          <a:pt x="74" y="0"/>
                        </a:lnTo>
                        <a:lnTo>
                          <a:pt x="240" y="83"/>
                        </a:lnTo>
                        <a:lnTo>
                          <a:pt x="195" y="163"/>
                        </a:lnTo>
                        <a:lnTo>
                          <a:pt x="146" y="223"/>
                        </a:lnTo>
                        <a:lnTo>
                          <a:pt x="0" y="100"/>
                        </a:lnTo>
                        <a:close/>
                      </a:path>
                    </a:pathLst>
                  </a:custGeom>
                  <a:solidFill>
                    <a:srgbClr val="000000"/>
                  </a:solidFill>
                  <a:ln w="9525">
                    <a:noFill/>
                    <a:round/>
                    <a:headEnd/>
                    <a:tailEnd/>
                  </a:ln>
                </p:spPr>
                <p:txBody>
                  <a:bodyPr/>
                  <a:lstStyle/>
                  <a:p>
                    <a:endParaRPr lang="tr-TR"/>
                  </a:p>
                </p:txBody>
              </p:sp>
              <p:sp>
                <p:nvSpPr>
                  <p:cNvPr id="60437" name="Freeform 18"/>
                  <p:cNvSpPr>
                    <a:spLocks/>
                  </p:cNvSpPr>
                  <p:nvPr/>
                </p:nvSpPr>
                <p:spPr bwMode="auto">
                  <a:xfrm>
                    <a:off x="3277" y="1230"/>
                    <a:ext cx="360" cy="333"/>
                  </a:xfrm>
                  <a:custGeom>
                    <a:avLst/>
                    <a:gdLst>
                      <a:gd name="T0" fmla="*/ 433 w 720"/>
                      <a:gd name="T1" fmla="*/ 7 h 665"/>
                      <a:gd name="T2" fmla="*/ 500 w 720"/>
                      <a:gd name="T3" fmla="*/ 25 h 665"/>
                      <a:gd name="T4" fmla="*/ 532 w 720"/>
                      <a:gd name="T5" fmla="*/ 38 h 665"/>
                      <a:gd name="T6" fmla="*/ 561 w 720"/>
                      <a:gd name="T7" fmla="*/ 55 h 665"/>
                      <a:gd name="T8" fmla="*/ 588 w 720"/>
                      <a:gd name="T9" fmla="*/ 75 h 665"/>
                      <a:gd name="T10" fmla="*/ 637 w 720"/>
                      <a:gd name="T11" fmla="*/ 121 h 665"/>
                      <a:gd name="T12" fmla="*/ 677 w 720"/>
                      <a:gd name="T13" fmla="*/ 173 h 665"/>
                      <a:gd name="T14" fmla="*/ 713 w 720"/>
                      <a:gd name="T15" fmla="*/ 266 h 665"/>
                      <a:gd name="T16" fmla="*/ 713 w 720"/>
                      <a:gd name="T17" fmla="*/ 399 h 665"/>
                      <a:gd name="T18" fmla="*/ 691 w 720"/>
                      <a:gd name="T19" fmla="*/ 461 h 665"/>
                      <a:gd name="T20" fmla="*/ 677 w 720"/>
                      <a:gd name="T21" fmla="*/ 490 h 665"/>
                      <a:gd name="T22" fmla="*/ 637 w 720"/>
                      <a:gd name="T23" fmla="*/ 544 h 665"/>
                      <a:gd name="T24" fmla="*/ 588 w 720"/>
                      <a:gd name="T25" fmla="*/ 589 h 665"/>
                      <a:gd name="T26" fmla="*/ 561 w 720"/>
                      <a:gd name="T27" fmla="*/ 609 h 665"/>
                      <a:gd name="T28" fmla="*/ 532 w 720"/>
                      <a:gd name="T29" fmla="*/ 625 h 665"/>
                      <a:gd name="T30" fmla="*/ 500 w 720"/>
                      <a:gd name="T31" fmla="*/ 640 h 665"/>
                      <a:gd name="T32" fmla="*/ 468 w 720"/>
                      <a:gd name="T33" fmla="*/ 650 h 665"/>
                      <a:gd name="T34" fmla="*/ 397 w 720"/>
                      <a:gd name="T35" fmla="*/ 665 h 665"/>
                      <a:gd name="T36" fmla="*/ 289 w 720"/>
                      <a:gd name="T37" fmla="*/ 658 h 665"/>
                      <a:gd name="T38" fmla="*/ 220 w 720"/>
                      <a:gd name="T39" fmla="*/ 640 h 665"/>
                      <a:gd name="T40" fmla="*/ 190 w 720"/>
                      <a:gd name="T41" fmla="*/ 625 h 665"/>
                      <a:gd name="T42" fmla="*/ 159 w 720"/>
                      <a:gd name="T43" fmla="*/ 609 h 665"/>
                      <a:gd name="T44" fmla="*/ 132 w 720"/>
                      <a:gd name="T45" fmla="*/ 589 h 665"/>
                      <a:gd name="T46" fmla="*/ 83 w 720"/>
                      <a:gd name="T47" fmla="*/ 544 h 665"/>
                      <a:gd name="T48" fmla="*/ 44 w 720"/>
                      <a:gd name="T49" fmla="*/ 490 h 665"/>
                      <a:gd name="T50" fmla="*/ 8 w 720"/>
                      <a:gd name="T51" fmla="*/ 399 h 665"/>
                      <a:gd name="T52" fmla="*/ 8 w 720"/>
                      <a:gd name="T53" fmla="*/ 269 h 665"/>
                      <a:gd name="T54" fmla="*/ 26 w 720"/>
                      <a:gd name="T55" fmla="*/ 213 h 665"/>
                      <a:gd name="T56" fmla="*/ 55 w 720"/>
                      <a:gd name="T57" fmla="*/ 158 h 665"/>
                      <a:gd name="T58" fmla="*/ 92 w 720"/>
                      <a:gd name="T59" fmla="*/ 111 h 665"/>
                      <a:gd name="T60" fmla="*/ 139 w 720"/>
                      <a:gd name="T61" fmla="*/ 72 h 665"/>
                      <a:gd name="T62" fmla="*/ 165 w 720"/>
                      <a:gd name="T63" fmla="*/ 53 h 665"/>
                      <a:gd name="T64" fmla="*/ 193 w 720"/>
                      <a:gd name="T65" fmla="*/ 38 h 665"/>
                      <a:gd name="T66" fmla="*/ 220 w 720"/>
                      <a:gd name="T67" fmla="*/ 25 h 665"/>
                      <a:gd name="T68" fmla="*/ 251 w 720"/>
                      <a:gd name="T69" fmla="*/ 15 h 665"/>
                      <a:gd name="T70" fmla="*/ 316 w 720"/>
                      <a:gd name="T71" fmla="*/ 2 h 665"/>
                      <a:gd name="T72" fmla="*/ 296 w 720"/>
                      <a:gd name="T73" fmla="*/ 163 h 665"/>
                      <a:gd name="T74" fmla="*/ 267 w 720"/>
                      <a:gd name="T75" fmla="*/ 176 h 665"/>
                      <a:gd name="T76" fmla="*/ 199 w 720"/>
                      <a:gd name="T77" fmla="*/ 243 h 665"/>
                      <a:gd name="T78" fmla="*/ 174 w 720"/>
                      <a:gd name="T79" fmla="*/ 334 h 665"/>
                      <a:gd name="T80" fmla="*/ 190 w 720"/>
                      <a:gd name="T81" fmla="*/ 407 h 665"/>
                      <a:gd name="T82" fmla="*/ 208 w 720"/>
                      <a:gd name="T83" fmla="*/ 439 h 665"/>
                      <a:gd name="T84" fmla="*/ 231 w 720"/>
                      <a:gd name="T85" fmla="*/ 467 h 665"/>
                      <a:gd name="T86" fmla="*/ 280 w 720"/>
                      <a:gd name="T87" fmla="*/ 499 h 665"/>
                      <a:gd name="T88" fmla="*/ 316 w 720"/>
                      <a:gd name="T89" fmla="*/ 512 h 665"/>
                      <a:gd name="T90" fmla="*/ 376 w 720"/>
                      <a:gd name="T91" fmla="*/ 520 h 665"/>
                      <a:gd name="T92" fmla="*/ 455 w 720"/>
                      <a:gd name="T93" fmla="*/ 507 h 665"/>
                      <a:gd name="T94" fmla="*/ 489 w 720"/>
                      <a:gd name="T95" fmla="*/ 489 h 665"/>
                      <a:gd name="T96" fmla="*/ 543 w 720"/>
                      <a:gd name="T97" fmla="*/ 439 h 665"/>
                      <a:gd name="T98" fmla="*/ 578 w 720"/>
                      <a:gd name="T99" fmla="*/ 334 h 665"/>
                      <a:gd name="T100" fmla="*/ 561 w 720"/>
                      <a:gd name="T101" fmla="*/ 261 h 665"/>
                      <a:gd name="T102" fmla="*/ 543 w 720"/>
                      <a:gd name="T103" fmla="*/ 229 h 665"/>
                      <a:gd name="T104" fmla="*/ 518 w 720"/>
                      <a:gd name="T105" fmla="*/ 201 h 665"/>
                      <a:gd name="T106" fmla="*/ 473 w 720"/>
                      <a:gd name="T107" fmla="*/ 170 h 665"/>
                      <a:gd name="T108" fmla="*/ 437 w 720"/>
                      <a:gd name="T109" fmla="*/ 156 h 665"/>
                      <a:gd name="T110" fmla="*/ 376 w 720"/>
                      <a:gd name="T111" fmla="*/ 146 h 665"/>
                      <a:gd name="T112" fmla="*/ 361 w 720"/>
                      <a:gd name="T113" fmla="*/ 125 h 665"/>
                      <a:gd name="T114" fmla="*/ 361 w 720"/>
                      <a:gd name="T115" fmla="*/ 60 h 665"/>
                      <a:gd name="T116" fmla="*/ 361 w 720"/>
                      <a:gd name="T117" fmla="*/ 23 h 66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720"/>
                      <a:gd name="T178" fmla="*/ 0 h 665"/>
                      <a:gd name="T179" fmla="*/ 720 w 720"/>
                      <a:gd name="T180" fmla="*/ 665 h 665"/>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720" h="665">
                        <a:moveTo>
                          <a:pt x="361" y="0"/>
                        </a:moveTo>
                        <a:lnTo>
                          <a:pt x="433" y="7"/>
                        </a:lnTo>
                        <a:lnTo>
                          <a:pt x="468" y="13"/>
                        </a:lnTo>
                        <a:lnTo>
                          <a:pt x="500" y="25"/>
                        </a:lnTo>
                        <a:lnTo>
                          <a:pt x="516" y="32"/>
                        </a:lnTo>
                        <a:lnTo>
                          <a:pt x="532" y="38"/>
                        </a:lnTo>
                        <a:lnTo>
                          <a:pt x="547" y="47"/>
                        </a:lnTo>
                        <a:lnTo>
                          <a:pt x="561" y="55"/>
                        </a:lnTo>
                        <a:lnTo>
                          <a:pt x="576" y="65"/>
                        </a:lnTo>
                        <a:lnTo>
                          <a:pt x="588" y="75"/>
                        </a:lnTo>
                        <a:lnTo>
                          <a:pt x="615" y="96"/>
                        </a:lnTo>
                        <a:lnTo>
                          <a:pt x="637" y="121"/>
                        </a:lnTo>
                        <a:lnTo>
                          <a:pt x="659" y="146"/>
                        </a:lnTo>
                        <a:lnTo>
                          <a:pt x="677" y="173"/>
                        </a:lnTo>
                        <a:lnTo>
                          <a:pt x="691" y="203"/>
                        </a:lnTo>
                        <a:lnTo>
                          <a:pt x="713" y="266"/>
                        </a:lnTo>
                        <a:lnTo>
                          <a:pt x="720" y="333"/>
                        </a:lnTo>
                        <a:lnTo>
                          <a:pt x="713" y="399"/>
                        </a:lnTo>
                        <a:lnTo>
                          <a:pt x="704" y="431"/>
                        </a:lnTo>
                        <a:lnTo>
                          <a:pt x="691" y="461"/>
                        </a:lnTo>
                        <a:lnTo>
                          <a:pt x="686" y="477"/>
                        </a:lnTo>
                        <a:lnTo>
                          <a:pt x="677" y="490"/>
                        </a:lnTo>
                        <a:lnTo>
                          <a:pt x="659" y="519"/>
                        </a:lnTo>
                        <a:lnTo>
                          <a:pt x="637" y="544"/>
                        </a:lnTo>
                        <a:lnTo>
                          <a:pt x="615" y="567"/>
                        </a:lnTo>
                        <a:lnTo>
                          <a:pt x="588" y="589"/>
                        </a:lnTo>
                        <a:lnTo>
                          <a:pt x="576" y="599"/>
                        </a:lnTo>
                        <a:lnTo>
                          <a:pt x="561" y="609"/>
                        </a:lnTo>
                        <a:lnTo>
                          <a:pt x="547" y="617"/>
                        </a:lnTo>
                        <a:lnTo>
                          <a:pt x="532" y="625"/>
                        </a:lnTo>
                        <a:lnTo>
                          <a:pt x="516" y="632"/>
                        </a:lnTo>
                        <a:lnTo>
                          <a:pt x="500" y="640"/>
                        </a:lnTo>
                        <a:lnTo>
                          <a:pt x="484" y="645"/>
                        </a:lnTo>
                        <a:lnTo>
                          <a:pt x="468" y="650"/>
                        </a:lnTo>
                        <a:lnTo>
                          <a:pt x="433" y="658"/>
                        </a:lnTo>
                        <a:lnTo>
                          <a:pt x="397" y="665"/>
                        </a:lnTo>
                        <a:lnTo>
                          <a:pt x="361" y="665"/>
                        </a:lnTo>
                        <a:lnTo>
                          <a:pt x="289" y="658"/>
                        </a:lnTo>
                        <a:lnTo>
                          <a:pt x="255" y="650"/>
                        </a:lnTo>
                        <a:lnTo>
                          <a:pt x="220" y="640"/>
                        </a:lnTo>
                        <a:lnTo>
                          <a:pt x="204" y="632"/>
                        </a:lnTo>
                        <a:lnTo>
                          <a:pt x="190" y="625"/>
                        </a:lnTo>
                        <a:lnTo>
                          <a:pt x="175" y="617"/>
                        </a:lnTo>
                        <a:lnTo>
                          <a:pt x="159" y="609"/>
                        </a:lnTo>
                        <a:lnTo>
                          <a:pt x="145" y="599"/>
                        </a:lnTo>
                        <a:lnTo>
                          <a:pt x="132" y="589"/>
                        </a:lnTo>
                        <a:lnTo>
                          <a:pt x="107" y="567"/>
                        </a:lnTo>
                        <a:lnTo>
                          <a:pt x="83" y="544"/>
                        </a:lnTo>
                        <a:lnTo>
                          <a:pt x="62" y="519"/>
                        </a:lnTo>
                        <a:lnTo>
                          <a:pt x="44" y="490"/>
                        </a:lnTo>
                        <a:lnTo>
                          <a:pt x="29" y="461"/>
                        </a:lnTo>
                        <a:lnTo>
                          <a:pt x="8" y="399"/>
                        </a:lnTo>
                        <a:lnTo>
                          <a:pt x="0" y="333"/>
                        </a:lnTo>
                        <a:lnTo>
                          <a:pt x="8" y="269"/>
                        </a:lnTo>
                        <a:lnTo>
                          <a:pt x="15" y="241"/>
                        </a:lnTo>
                        <a:lnTo>
                          <a:pt x="26" y="213"/>
                        </a:lnTo>
                        <a:lnTo>
                          <a:pt x="38" y="185"/>
                        </a:lnTo>
                        <a:lnTo>
                          <a:pt x="55" y="158"/>
                        </a:lnTo>
                        <a:lnTo>
                          <a:pt x="73" y="133"/>
                        </a:lnTo>
                        <a:lnTo>
                          <a:pt x="92" y="111"/>
                        </a:lnTo>
                        <a:lnTo>
                          <a:pt x="114" y="90"/>
                        </a:lnTo>
                        <a:lnTo>
                          <a:pt x="139" y="72"/>
                        </a:lnTo>
                        <a:lnTo>
                          <a:pt x="150" y="62"/>
                        </a:lnTo>
                        <a:lnTo>
                          <a:pt x="165" y="53"/>
                        </a:lnTo>
                        <a:lnTo>
                          <a:pt x="177" y="45"/>
                        </a:lnTo>
                        <a:lnTo>
                          <a:pt x="193" y="38"/>
                        </a:lnTo>
                        <a:lnTo>
                          <a:pt x="206" y="32"/>
                        </a:lnTo>
                        <a:lnTo>
                          <a:pt x="220" y="25"/>
                        </a:lnTo>
                        <a:lnTo>
                          <a:pt x="237" y="20"/>
                        </a:lnTo>
                        <a:lnTo>
                          <a:pt x="251" y="15"/>
                        </a:lnTo>
                        <a:lnTo>
                          <a:pt x="284" y="7"/>
                        </a:lnTo>
                        <a:lnTo>
                          <a:pt x="316" y="2"/>
                        </a:lnTo>
                        <a:lnTo>
                          <a:pt x="329" y="153"/>
                        </a:lnTo>
                        <a:lnTo>
                          <a:pt x="296" y="163"/>
                        </a:lnTo>
                        <a:lnTo>
                          <a:pt x="282" y="168"/>
                        </a:lnTo>
                        <a:lnTo>
                          <a:pt x="267" y="176"/>
                        </a:lnTo>
                        <a:lnTo>
                          <a:pt x="219" y="216"/>
                        </a:lnTo>
                        <a:lnTo>
                          <a:pt x="199" y="243"/>
                        </a:lnTo>
                        <a:lnTo>
                          <a:pt x="184" y="271"/>
                        </a:lnTo>
                        <a:lnTo>
                          <a:pt x="174" y="334"/>
                        </a:lnTo>
                        <a:lnTo>
                          <a:pt x="177" y="372"/>
                        </a:lnTo>
                        <a:lnTo>
                          <a:pt x="190" y="407"/>
                        </a:lnTo>
                        <a:lnTo>
                          <a:pt x="197" y="424"/>
                        </a:lnTo>
                        <a:lnTo>
                          <a:pt x="208" y="439"/>
                        </a:lnTo>
                        <a:lnTo>
                          <a:pt x="220" y="452"/>
                        </a:lnTo>
                        <a:lnTo>
                          <a:pt x="231" y="467"/>
                        </a:lnTo>
                        <a:lnTo>
                          <a:pt x="262" y="489"/>
                        </a:lnTo>
                        <a:lnTo>
                          <a:pt x="280" y="499"/>
                        </a:lnTo>
                        <a:lnTo>
                          <a:pt x="296" y="507"/>
                        </a:lnTo>
                        <a:lnTo>
                          <a:pt x="316" y="512"/>
                        </a:lnTo>
                        <a:lnTo>
                          <a:pt x="336" y="519"/>
                        </a:lnTo>
                        <a:lnTo>
                          <a:pt x="376" y="520"/>
                        </a:lnTo>
                        <a:lnTo>
                          <a:pt x="417" y="519"/>
                        </a:lnTo>
                        <a:lnTo>
                          <a:pt x="455" y="507"/>
                        </a:lnTo>
                        <a:lnTo>
                          <a:pt x="473" y="499"/>
                        </a:lnTo>
                        <a:lnTo>
                          <a:pt x="489" y="489"/>
                        </a:lnTo>
                        <a:lnTo>
                          <a:pt x="518" y="467"/>
                        </a:lnTo>
                        <a:lnTo>
                          <a:pt x="543" y="439"/>
                        </a:lnTo>
                        <a:lnTo>
                          <a:pt x="561" y="407"/>
                        </a:lnTo>
                        <a:lnTo>
                          <a:pt x="578" y="334"/>
                        </a:lnTo>
                        <a:lnTo>
                          <a:pt x="572" y="296"/>
                        </a:lnTo>
                        <a:lnTo>
                          <a:pt x="561" y="261"/>
                        </a:lnTo>
                        <a:lnTo>
                          <a:pt x="552" y="244"/>
                        </a:lnTo>
                        <a:lnTo>
                          <a:pt x="543" y="229"/>
                        </a:lnTo>
                        <a:lnTo>
                          <a:pt x="531" y="215"/>
                        </a:lnTo>
                        <a:lnTo>
                          <a:pt x="518" y="201"/>
                        </a:lnTo>
                        <a:lnTo>
                          <a:pt x="489" y="180"/>
                        </a:lnTo>
                        <a:lnTo>
                          <a:pt x="473" y="170"/>
                        </a:lnTo>
                        <a:lnTo>
                          <a:pt x="455" y="161"/>
                        </a:lnTo>
                        <a:lnTo>
                          <a:pt x="437" y="156"/>
                        </a:lnTo>
                        <a:lnTo>
                          <a:pt x="417" y="151"/>
                        </a:lnTo>
                        <a:lnTo>
                          <a:pt x="376" y="146"/>
                        </a:lnTo>
                        <a:lnTo>
                          <a:pt x="361" y="146"/>
                        </a:lnTo>
                        <a:lnTo>
                          <a:pt x="361" y="125"/>
                        </a:lnTo>
                        <a:lnTo>
                          <a:pt x="361" y="73"/>
                        </a:lnTo>
                        <a:lnTo>
                          <a:pt x="361" y="60"/>
                        </a:lnTo>
                        <a:lnTo>
                          <a:pt x="361" y="47"/>
                        </a:lnTo>
                        <a:lnTo>
                          <a:pt x="361" y="23"/>
                        </a:lnTo>
                        <a:lnTo>
                          <a:pt x="361" y="0"/>
                        </a:lnTo>
                        <a:close/>
                      </a:path>
                    </a:pathLst>
                  </a:custGeom>
                  <a:solidFill>
                    <a:srgbClr val="000000"/>
                  </a:solidFill>
                  <a:ln w="9525">
                    <a:noFill/>
                    <a:round/>
                    <a:headEnd/>
                    <a:tailEnd/>
                  </a:ln>
                </p:spPr>
                <p:txBody>
                  <a:bodyPr/>
                  <a:lstStyle/>
                  <a:p>
                    <a:endParaRPr lang="tr-TR"/>
                  </a:p>
                </p:txBody>
              </p:sp>
              <p:sp>
                <p:nvSpPr>
                  <p:cNvPr id="60438" name="Freeform 19"/>
                  <p:cNvSpPr>
                    <a:spLocks/>
                  </p:cNvSpPr>
                  <p:nvPr/>
                </p:nvSpPr>
                <p:spPr bwMode="auto">
                  <a:xfrm>
                    <a:off x="3431" y="1231"/>
                    <a:ext cx="34" cy="76"/>
                  </a:xfrm>
                  <a:custGeom>
                    <a:avLst/>
                    <a:gdLst>
                      <a:gd name="T0" fmla="*/ 0 w 69"/>
                      <a:gd name="T1" fmla="*/ 1 h 153"/>
                      <a:gd name="T2" fmla="*/ 69 w 69"/>
                      <a:gd name="T3" fmla="*/ 0 h 153"/>
                      <a:gd name="T4" fmla="*/ 67 w 69"/>
                      <a:gd name="T5" fmla="*/ 144 h 153"/>
                      <a:gd name="T6" fmla="*/ 0 w 69"/>
                      <a:gd name="T7" fmla="*/ 153 h 153"/>
                      <a:gd name="T8" fmla="*/ 0 w 69"/>
                      <a:gd name="T9" fmla="*/ 1 h 153"/>
                      <a:gd name="T10" fmla="*/ 0 60000 65536"/>
                      <a:gd name="T11" fmla="*/ 0 60000 65536"/>
                      <a:gd name="T12" fmla="*/ 0 60000 65536"/>
                      <a:gd name="T13" fmla="*/ 0 60000 65536"/>
                      <a:gd name="T14" fmla="*/ 0 60000 65536"/>
                      <a:gd name="T15" fmla="*/ 0 w 69"/>
                      <a:gd name="T16" fmla="*/ 0 h 153"/>
                      <a:gd name="T17" fmla="*/ 69 w 69"/>
                      <a:gd name="T18" fmla="*/ 153 h 153"/>
                    </a:gdLst>
                    <a:ahLst/>
                    <a:cxnLst>
                      <a:cxn ang="T10">
                        <a:pos x="T0" y="T1"/>
                      </a:cxn>
                      <a:cxn ang="T11">
                        <a:pos x="T2" y="T3"/>
                      </a:cxn>
                      <a:cxn ang="T12">
                        <a:pos x="T4" y="T5"/>
                      </a:cxn>
                      <a:cxn ang="T13">
                        <a:pos x="T6" y="T7"/>
                      </a:cxn>
                      <a:cxn ang="T14">
                        <a:pos x="T8" y="T9"/>
                      </a:cxn>
                    </a:cxnLst>
                    <a:rect l="T15" t="T16" r="T17" b="T18"/>
                    <a:pathLst>
                      <a:path w="69" h="153">
                        <a:moveTo>
                          <a:pt x="0" y="1"/>
                        </a:moveTo>
                        <a:lnTo>
                          <a:pt x="69" y="0"/>
                        </a:lnTo>
                        <a:lnTo>
                          <a:pt x="67" y="144"/>
                        </a:lnTo>
                        <a:lnTo>
                          <a:pt x="0" y="153"/>
                        </a:lnTo>
                        <a:lnTo>
                          <a:pt x="0" y="1"/>
                        </a:lnTo>
                        <a:close/>
                      </a:path>
                    </a:pathLst>
                  </a:custGeom>
                  <a:solidFill>
                    <a:srgbClr val="000000"/>
                  </a:solidFill>
                  <a:ln w="9525">
                    <a:noFill/>
                    <a:round/>
                    <a:headEnd/>
                    <a:tailEnd/>
                  </a:ln>
                </p:spPr>
                <p:txBody>
                  <a:bodyPr/>
                  <a:lstStyle/>
                  <a:p>
                    <a:endParaRPr lang="tr-TR"/>
                  </a:p>
                </p:txBody>
              </p:sp>
              <p:sp>
                <p:nvSpPr>
                  <p:cNvPr id="60439" name="Freeform 20"/>
                  <p:cNvSpPr>
                    <a:spLocks/>
                  </p:cNvSpPr>
                  <p:nvPr/>
                </p:nvSpPr>
                <p:spPr bwMode="auto">
                  <a:xfrm>
                    <a:off x="2963" y="483"/>
                    <a:ext cx="68" cy="344"/>
                  </a:xfrm>
                  <a:custGeom>
                    <a:avLst/>
                    <a:gdLst>
                      <a:gd name="T0" fmla="*/ 2 w 135"/>
                      <a:gd name="T1" fmla="*/ 0 h 688"/>
                      <a:gd name="T2" fmla="*/ 0 w 135"/>
                      <a:gd name="T3" fmla="*/ 688 h 688"/>
                      <a:gd name="T4" fmla="*/ 135 w 135"/>
                      <a:gd name="T5" fmla="*/ 688 h 688"/>
                      <a:gd name="T6" fmla="*/ 135 w 135"/>
                      <a:gd name="T7" fmla="*/ 0 h 688"/>
                      <a:gd name="T8" fmla="*/ 2 w 135"/>
                      <a:gd name="T9" fmla="*/ 0 h 688"/>
                      <a:gd name="T10" fmla="*/ 0 60000 65536"/>
                      <a:gd name="T11" fmla="*/ 0 60000 65536"/>
                      <a:gd name="T12" fmla="*/ 0 60000 65536"/>
                      <a:gd name="T13" fmla="*/ 0 60000 65536"/>
                      <a:gd name="T14" fmla="*/ 0 60000 65536"/>
                      <a:gd name="T15" fmla="*/ 0 w 135"/>
                      <a:gd name="T16" fmla="*/ 0 h 688"/>
                      <a:gd name="T17" fmla="*/ 135 w 135"/>
                      <a:gd name="T18" fmla="*/ 688 h 688"/>
                    </a:gdLst>
                    <a:ahLst/>
                    <a:cxnLst>
                      <a:cxn ang="T10">
                        <a:pos x="T0" y="T1"/>
                      </a:cxn>
                      <a:cxn ang="T11">
                        <a:pos x="T2" y="T3"/>
                      </a:cxn>
                      <a:cxn ang="T12">
                        <a:pos x="T4" y="T5"/>
                      </a:cxn>
                      <a:cxn ang="T13">
                        <a:pos x="T6" y="T7"/>
                      </a:cxn>
                      <a:cxn ang="T14">
                        <a:pos x="T8" y="T9"/>
                      </a:cxn>
                    </a:cxnLst>
                    <a:rect l="T15" t="T16" r="T17" b="T18"/>
                    <a:pathLst>
                      <a:path w="135" h="688">
                        <a:moveTo>
                          <a:pt x="2" y="0"/>
                        </a:moveTo>
                        <a:lnTo>
                          <a:pt x="0" y="688"/>
                        </a:lnTo>
                        <a:lnTo>
                          <a:pt x="135" y="688"/>
                        </a:lnTo>
                        <a:lnTo>
                          <a:pt x="135" y="0"/>
                        </a:lnTo>
                        <a:lnTo>
                          <a:pt x="2" y="0"/>
                        </a:lnTo>
                        <a:close/>
                      </a:path>
                    </a:pathLst>
                  </a:custGeom>
                  <a:solidFill>
                    <a:schemeClr val="bg2"/>
                  </a:solidFill>
                  <a:ln w="9525">
                    <a:noFill/>
                    <a:round/>
                    <a:headEnd/>
                    <a:tailEnd/>
                  </a:ln>
                </p:spPr>
                <p:txBody>
                  <a:bodyPr/>
                  <a:lstStyle/>
                  <a:p>
                    <a:endParaRPr lang="tr-TR"/>
                  </a:p>
                </p:txBody>
              </p:sp>
              <p:sp>
                <p:nvSpPr>
                  <p:cNvPr id="60440" name="Freeform 21"/>
                  <p:cNvSpPr>
                    <a:spLocks/>
                  </p:cNvSpPr>
                  <p:nvPr/>
                </p:nvSpPr>
                <p:spPr bwMode="auto">
                  <a:xfrm>
                    <a:off x="2130" y="58"/>
                    <a:ext cx="905" cy="378"/>
                  </a:xfrm>
                  <a:custGeom>
                    <a:avLst/>
                    <a:gdLst>
                      <a:gd name="T0" fmla="*/ 1663 w 1809"/>
                      <a:gd name="T1" fmla="*/ 647 h 756"/>
                      <a:gd name="T2" fmla="*/ 1633 w 1809"/>
                      <a:gd name="T3" fmla="*/ 612 h 756"/>
                      <a:gd name="T4" fmla="*/ 1569 w 1809"/>
                      <a:gd name="T5" fmla="*/ 593 h 756"/>
                      <a:gd name="T6" fmla="*/ 1281 w 1809"/>
                      <a:gd name="T7" fmla="*/ 550 h 756"/>
                      <a:gd name="T8" fmla="*/ 1274 w 1809"/>
                      <a:gd name="T9" fmla="*/ 469 h 756"/>
                      <a:gd name="T10" fmla="*/ 1301 w 1809"/>
                      <a:gd name="T11" fmla="*/ 346 h 756"/>
                      <a:gd name="T12" fmla="*/ 1283 w 1809"/>
                      <a:gd name="T13" fmla="*/ 319 h 756"/>
                      <a:gd name="T14" fmla="*/ 1176 w 1809"/>
                      <a:gd name="T15" fmla="*/ 323 h 756"/>
                      <a:gd name="T16" fmla="*/ 1102 w 1809"/>
                      <a:gd name="T17" fmla="*/ 349 h 756"/>
                      <a:gd name="T18" fmla="*/ 1055 w 1809"/>
                      <a:gd name="T19" fmla="*/ 366 h 756"/>
                      <a:gd name="T20" fmla="*/ 1009 w 1809"/>
                      <a:gd name="T21" fmla="*/ 384 h 756"/>
                      <a:gd name="T22" fmla="*/ 935 w 1809"/>
                      <a:gd name="T23" fmla="*/ 409 h 756"/>
                      <a:gd name="T24" fmla="*/ 835 w 1809"/>
                      <a:gd name="T25" fmla="*/ 406 h 756"/>
                      <a:gd name="T26" fmla="*/ 760 w 1809"/>
                      <a:gd name="T27" fmla="*/ 273 h 756"/>
                      <a:gd name="T28" fmla="*/ 725 w 1809"/>
                      <a:gd name="T29" fmla="*/ 231 h 756"/>
                      <a:gd name="T30" fmla="*/ 633 w 1809"/>
                      <a:gd name="T31" fmla="*/ 239 h 756"/>
                      <a:gd name="T32" fmla="*/ 534 w 1809"/>
                      <a:gd name="T33" fmla="*/ 264 h 756"/>
                      <a:gd name="T34" fmla="*/ 415 w 1809"/>
                      <a:gd name="T35" fmla="*/ 294 h 756"/>
                      <a:gd name="T36" fmla="*/ 300 w 1809"/>
                      <a:gd name="T37" fmla="*/ 316 h 756"/>
                      <a:gd name="T38" fmla="*/ 168 w 1809"/>
                      <a:gd name="T39" fmla="*/ 313 h 756"/>
                      <a:gd name="T40" fmla="*/ 159 w 1809"/>
                      <a:gd name="T41" fmla="*/ 256 h 756"/>
                      <a:gd name="T42" fmla="*/ 193 w 1809"/>
                      <a:gd name="T43" fmla="*/ 171 h 756"/>
                      <a:gd name="T44" fmla="*/ 228 w 1809"/>
                      <a:gd name="T45" fmla="*/ 121 h 756"/>
                      <a:gd name="T46" fmla="*/ 20 w 1809"/>
                      <a:gd name="T47" fmla="*/ 136 h 756"/>
                      <a:gd name="T48" fmla="*/ 55 w 1809"/>
                      <a:gd name="T49" fmla="*/ 118 h 756"/>
                      <a:gd name="T50" fmla="*/ 85 w 1809"/>
                      <a:gd name="T51" fmla="*/ 100 h 756"/>
                      <a:gd name="T52" fmla="*/ 123 w 1809"/>
                      <a:gd name="T53" fmla="*/ 81 h 756"/>
                      <a:gd name="T54" fmla="*/ 165 w 1809"/>
                      <a:gd name="T55" fmla="*/ 63 h 756"/>
                      <a:gd name="T56" fmla="*/ 206 w 1809"/>
                      <a:gd name="T57" fmla="*/ 47 h 756"/>
                      <a:gd name="T58" fmla="*/ 294 w 1809"/>
                      <a:gd name="T59" fmla="*/ 27 h 756"/>
                      <a:gd name="T60" fmla="*/ 410 w 1809"/>
                      <a:gd name="T61" fmla="*/ 63 h 756"/>
                      <a:gd name="T62" fmla="*/ 397 w 1809"/>
                      <a:gd name="T63" fmla="*/ 148 h 756"/>
                      <a:gd name="T64" fmla="*/ 383 w 1809"/>
                      <a:gd name="T65" fmla="*/ 185 h 756"/>
                      <a:gd name="T66" fmla="*/ 426 w 1809"/>
                      <a:gd name="T67" fmla="*/ 155 h 756"/>
                      <a:gd name="T68" fmla="*/ 471 w 1809"/>
                      <a:gd name="T69" fmla="*/ 126 h 756"/>
                      <a:gd name="T70" fmla="*/ 507 w 1809"/>
                      <a:gd name="T71" fmla="*/ 105 h 756"/>
                      <a:gd name="T72" fmla="*/ 538 w 1809"/>
                      <a:gd name="T73" fmla="*/ 88 h 756"/>
                      <a:gd name="T74" fmla="*/ 567 w 1809"/>
                      <a:gd name="T75" fmla="*/ 71 h 756"/>
                      <a:gd name="T76" fmla="*/ 633 w 1809"/>
                      <a:gd name="T77" fmla="*/ 43 h 756"/>
                      <a:gd name="T78" fmla="*/ 700 w 1809"/>
                      <a:gd name="T79" fmla="*/ 18 h 756"/>
                      <a:gd name="T80" fmla="*/ 790 w 1809"/>
                      <a:gd name="T81" fmla="*/ 2 h 756"/>
                      <a:gd name="T82" fmla="*/ 911 w 1809"/>
                      <a:gd name="T83" fmla="*/ 18 h 756"/>
                      <a:gd name="T84" fmla="*/ 969 w 1809"/>
                      <a:gd name="T85" fmla="*/ 57 h 756"/>
                      <a:gd name="T86" fmla="*/ 1012 w 1809"/>
                      <a:gd name="T87" fmla="*/ 171 h 756"/>
                      <a:gd name="T88" fmla="*/ 976 w 1809"/>
                      <a:gd name="T89" fmla="*/ 248 h 756"/>
                      <a:gd name="T90" fmla="*/ 1001 w 1809"/>
                      <a:gd name="T91" fmla="*/ 234 h 756"/>
                      <a:gd name="T92" fmla="*/ 1036 w 1809"/>
                      <a:gd name="T93" fmla="*/ 216 h 756"/>
                      <a:gd name="T94" fmla="*/ 1079 w 1809"/>
                      <a:gd name="T95" fmla="*/ 196 h 756"/>
                      <a:gd name="T96" fmla="*/ 1131 w 1809"/>
                      <a:gd name="T97" fmla="*/ 173 h 756"/>
                      <a:gd name="T98" fmla="*/ 1187 w 1809"/>
                      <a:gd name="T99" fmla="*/ 155 h 756"/>
                      <a:gd name="T100" fmla="*/ 1265 w 1809"/>
                      <a:gd name="T101" fmla="*/ 135 h 756"/>
                      <a:gd name="T102" fmla="*/ 1414 w 1809"/>
                      <a:gd name="T103" fmla="*/ 141 h 756"/>
                      <a:gd name="T104" fmla="*/ 1490 w 1809"/>
                      <a:gd name="T105" fmla="*/ 198 h 756"/>
                      <a:gd name="T106" fmla="*/ 1521 w 1809"/>
                      <a:gd name="T107" fmla="*/ 332 h 756"/>
                      <a:gd name="T108" fmla="*/ 1486 w 1809"/>
                      <a:gd name="T109" fmla="*/ 426 h 756"/>
                      <a:gd name="T110" fmla="*/ 1515 w 1809"/>
                      <a:gd name="T111" fmla="*/ 419 h 756"/>
                      <a:gd name="T112" fmla="*/ 1573 w 1809"/>
                      <a:gd name="T113" fmla="*/ 404 h 756"/>
                      <a:gd name="T114" fmla="*/ 1690 w 1809"/>
                      <a:gd name="T115" fmla="*/ 391 h 756"/>
                      <a:gd name="T116" fmla="*/ 1795 w 1809"/>
                      <a:gd name="T117" fmla="*/ 451 h 756"/>
                      <a:gd name="T118" fmla="*/ 1802 w 1809"/>
                      <a:gd name="T119" fmla="*/ 627 h 756"/>
                      <a:gd name="T120" fmla="*/ 1771 w 1809"/>
                      <a:gd name="T121" fmla="*/ 720 h 756"/>
                      <a:gd name="T122" fmla="*/ 1744 w 1809"/>
                      <a:gd name="T123" fmla="*/ 741 h 756"/>
                      <a:gd name="T124" fmla="*/ 1667 w 1809"/>
                      <a:gd name="T125" fmla="*/ 756 h 75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809"/>
                      <a:gd name="T190" fmla="*/ 0 h 756"/>
                      <a:gd name="T191" fmla="*/ 1809 w 1809"/>
                      <a:gd name="T192" fmla="*/ 756 h 75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809" h="756">
                        <a:moveTo>
                          <a:pt x="1667" y="756"/>
                        </a:moveTo>
                        <a:lnTo>
                          <a:pt x="1672" y="677"/>
                        </a:lnTo>
                        <a:lnTo>
                          <a:pt x="1663" y="647"/>
                        </a:lnTo>
                        <a:lnTo>
                          <a:pt x="1654" y="633"/>
                        </a:lnTo>
                        <a:lnTo>
                          <a:pt x="1645" y="622"/>
                        </a:lnTo>
                        <a:lnTo>
                          <a:pt x="1633" y="612"/>
                        </a:lnTo>
                        <a:lnTo>
                          <a:pt x="1615" y="603"/>
                        </a:lnTo>
                        <a:lnTo>
                          <a:pt x="1593" y="595"/>
                        </a:lnTo>
                        <a:lnTo>
                          <a:pt x="1569" y="593"/>
                        </a:lnTo>
                        <a:lnTo>
                          <a:pt x="1355" y="575"/>
                        </a:lnTo>
                        <a:lnTo>
                          <a:pt x="1312" y="564"/>
                        </a:lnTo>
                        <a:lnTo>
                          <a:pt x="1281" y="550"/>
                        </a:lnTo>
                        <a:lnTo>
                          <a:pt x="1265" y="529"/>
                        </a:lnTo>
                        <a:lnTo>
                          <a:pt x="1263" y="502"/>
                        </a:lnTo>
                        <a:lnTo>
                          <a:pt x="1274" y="469"/>
                        </a:lnTo>
                        <a:lnTo>
                          <a:pt x="1284" y="437"/>
                        </a:lnTo>
                        <a:lnTo>
                          <a:pt x="1303" y="372"/>
                        </a:lnTo>
                        <a:lnTo>
                          <a:pt x="1301" y="346"/>
                        </a:lnTo>
                        <a:lnTo>
                          <a:pt x="1299" y="334"/>
                        </a:lnTo>
                        <a:lnTo>
                          <a:pt x="1292" y="326"/>
                        </a:lnTo>
                        <a:lnTo>
                          <a:pt x="1283" y="319"/>
                        </a:lnTo>
                        <a:lnTo>
                          <a:pt x="1268" y="314"/>
                        </a:lnTo>
                        <a:lnTo>
                          <a:pt x="1229" y="313"/>
                        </a:lnTo>
                        <a:lnTo>
                          <a:pt x="1176" y="323"/>
                        </a:lnTo>
                        <a:lnTo>
                          <a:pt x="1147" y="332"/>
                        </a:lnTo>
                        <a:lnTo>
                          <a:pt x="1117" y="342"/>
                        </a:lnTo>
                        <a:lnTo>
                          <a:pt x="1102" y="349"/>
                        </a:lnTo>
                        <a:lnTo>
                          <a:pt x="1086" y="354"/>
                        </a:lnTo>
                        <a:lnTo>
                          <a:pt x="1072" y="361"/>
                        </a:lnTo>
                        <a:lnTo>
                          <a:pt x="1055" y="366"/>
                        </a:lnTo>
                        <a:lnTo>
                          <a:pt x="1041" y="372"/>
                        </a:lnTo>
                        <a:lnTo>
                          <a:pt x="1023" y="379"/>
                        </a:lnTo>
                        <a:lnTo>
                          <a:pt x="1009" y="384"/>
                        </a:lnTo>
                        <a:lnTo>
                          <a:pt x="994" y="391"/>
                        </a:lnTo>
                        <a:lnTo>
                          <a:pt x="963" y="401"/>
                        </a:lnTo>
                        <a:lnTo>
                          <a:pt x="935" y="409"/>
                        </a:lnTo>
                        <a:lnTo>
                          <a:pt x="906" y="412"/>
                        </a:lnTo>
                        <a:lnTo>
                          <a:pt x="881" y="416"/>
                        </a:lnTo>
                        <a:lnTo>
                          <a:pt x="835" y="406"/>
                        </a:lnTo>
                        <a:lnTo>
                          <a:pt x="805" y="376"/>
                        </a:lnTo>
                        <a:lnTo>
                          <a:pt x="769" y="301"/>
                        </a:lnTo>
                        <a:lnTo>
                          <a:pt x="760" y="273"/>
                        </a:lnTo>
                        <a:lnTo>
                          <a:pt x="749" y="249"/>
                        </a:lnTo>
                        <a:lnTo>
                          <a:pt x="734" y="234"/>
                        </a:lnTo>
                        <a:lnTo>
                          <a:pt x="725" y="231"/>
                        </a:lnTo>
                        <a:lnTo>
                          <a:pt x="713" y="228"/>
                        </a:lnTo>
                        <a:lnTo>
                          <a:pt x="680" y="229"/>
                        </a:lnTo>
                        <a:lnTo>
                          <a:pt x="633" y="239"/>
                        </a:lnTo>
                        <a:lnTo>
                          <a:pt x="603" y="248"/>
                        </a:lnTo>
                        <a:lnTo>
                          <a:pt x="570" y="256"/>
                        </a:lnTo>
                        <a:lnTo>
                          <a:pt x="534" y="264"/>
                        </a:lnTo>
                        <a:lnTo>
                          <a:pt x="495" y="274"/>
                        </a:lnTo>
                        <a:lnTo>
                          <a:pt x="457" y="284"/>
                        </a:lnTo>
                        <a:lnTo>
                          <a:pt x="415" y="294"/>
                        </a:lnTo>
                        <a:lnTo>
                          <a:pt x="377" y="303"/>
                        </a:lnTo>
                        <a:lnTo>
                          <a:pt x="338" y="311"/>
                        </a:lnTo>
                        <a:lnTo>
                          <a:pt x="300" y="316"/>
                        </a:lnTo>
                        <a:lnTo>
                          <a:pt x="266" y="321"/>
                        </a:lnTo>
                        <a:lnTo>
                          <a:pt x="206" y="323"/>
                        </a:lnTo>
                        <a:lnTo>
                          <a:pt x="168" y="313"/>
                        </a:lnTo>
                        <a:lnTo>
                          <a:pt x="159" y="303"/>
                        </a:lnTo>
                        <a:lnTo>
                          <a:pt x="156" y="288"/>
                        </a:lnTo>
                        <a:lnTo>
                          <a:pt x="159" y="256"/>
                        </a:lnTo>
                        <a:lnTo>
                          <a:pt x="168" y="224"/>
                        </a:lnTo>
                        <a:lnTo>
                          <a:pt x="181" y="196"/>
                        </a:lnTo>
                        <a:lnTo>
                          <a:pt x="193" y="171"/>
                        </a:lnTo>
                        <a:lnTo>
                          <a:pt x="206" y="151"/>
                        </a:lnTo>
                        <a:lnTo>
                          <a:pt x="217" y="136"/>
                        </a:lnTo>
                        <a:lnTo>
                          <a:pt x="228" y="121"/>
                        </a:lnTo>
                        <a:lnTo>
                          <a:pt x="0" y="151"/>
                        </a:lnTo>
                        <a:lnTo>
                          <a:pt x="9" y="145"/>
                        </a:lnTo>
                        <a:lnTo>
                          <a:pt x="20" y="136"/>
                        </a:lnTo>
                        <a:lnTo>
                          <a:pt x="35" y="128"/>
                        </a:lnTo>
                        <a:lnTo>
                          <a:pt x="44" y="123"/>
                        </a:lnTo>
                        <a:lnTo>
                          <a:pt x="55" y="118"/>
                        </a:lnTo>
                        <a:lnTo>
                          <a:pt x="64" y="111"/>
                        </a:lnTo>
                        <a:lnTo>
                          <a:pt x="74" y="106"/>
                        </a:lnTo>
                        <a:lnTo>
                          <a:pt x="85" y="100"/>
                        </a:lnTo>
                        <a:lnTo>
                          <a:pt x="98" y="95"/>
                        </a:lnTo>
                        <a:lnTo>
                          <a:pt x="109" y="86"/>
                        </a:lnTo>
                        <a:lnTo>
                          <a:pt x="123" y="81"/>
                        </a:lnTo>
                        <a:lnTo>
                          <a:pt x="136" y="75"/>
                        </a:lnTo>
                        <a:lnTo>
                          <a:pt x="150" y="70"/>
                        </a:lnTo>
                        <a:lnTo>
                          <a:pt x="165" y="63"/>
                        </a:lnTo>
                        <a:lnTo>
                          <a:pt x="179" y="57"/>
                        </a:lnTo>
                        <a:lnTo>
                          <a:pt x="193" y="52"/>
                        </a:lnTo>
                        <a:lnTo>
                          <a:pt x="206" y="47"/>
                        </a:lnTo>
                        <a:lnTo>
                          <a:pt x="237" y="38"/>
                        </a:lnTo>
                        <a:lnTo>
                          <a:pt x="266" y="32"/>
                        </a:lnTo>
                        <a:lnTo>
                          <a:pt x="294" y="27"/>
                        </a:lnTo>
                        <a:lnTo>
                          <a:pt x="349" y="27"/>
                        </a:lnTo>
                        <a:lnTo>
                          <a:pt x="388" y="42"/>
                        </a:lnTo>
                        <a:lnTo>
                          <a:pt x="410" y="63"/>
                        </a:lnTo>
                        <a:lnTo>
                          <a:pt x="413" y="90"/>
                        </a:lnTo>
                        <a:lnTo>
                          <a:pt x="410" y="120"/>
                        </a:lnTo>
                        <a:lnTo>
                          <a:pt x="397" y="148"/>
                        </a:lnTo>
                        <a:lnTo>
                          <a:pt x="385" y="173"/>
                        </a:lnTo>
                        <a:lnTo>
                          <a:pt x="368" y="196"/>
                        </a:lnTo>
                        <a:lnTo>
                          <a:pt x="383" y="185"/>
                        </a:lnTo>
                        <a:lnTo>
                          <a:pt x="403" y="171"/>
                        </a:lnTo>
                        <a:lnTo>
                          <a:pt x="413" y="163"/>
                        </a:lnTo>
                        <a:lnTo>
                          <a:pt x="426" y="155"/>
                        </a:lnTo>
                        <a:lnTo>
                          <a:pt x="440" y="145"/>
                        </a:lnTo>
                        <a:lnTo>
                          <a:pt x="455" y="136"/>
                        </a:lnTo>
                        <a:lnTo>
                          <a:pt x="471" y="126"/>
                        </a:lnTo>
                        <a:lnTo>
                          <a:pt x="489" y="115"/>
                        </a:lnTo>
                        <a:lnTo>
                          <a:pt x="498" y="110"/>
                        </a:lnTo>
                        <a:lnTo>
                          <a:pt x="507" y="105"/>
                        </a:lnTo>
                        <a:lnTo>
                          <a:pt x="518" y="98"/>
                        </a:lnTo>
                        <a:lnTo>
                          <a:pt x="527" y="95"/>
                        </a:lnTo>
                        <a:lnTo>
                          <a:pt x="538" y="88"/>
                        </a:lnTo>
                        <a:lnTo>
                          <a:pt x="547" y="83"/>
                        </a:lnTo>
                        <a:lnTo>
                          <a:pt x="558" y="78"/>
                        </a:lnTo>
                        <a:lnTo>
                          <a:pt x="567" y="71"/>
                        </a:lnTo>
                        <a:lnTo>
                          <a:pt x="588" y="62"/>
                        </a:lnTo>
                        <a:lnTo>
                          <a:pt x="610" y="52"/>
                        </a:lnTo>
                        <a:lnTo>
                          <a:pt x="633" y="43"/>
                        </a:lnTo>
                        <a:lnTo>
                          <a:pt x="655" y="33"/>
                        </a:lnTo>
                        <a:lnTo>
                          <a:pt x="679" y="25"/>
                        </a:lnTo>
                        <a:lnTo>
                          <a:pt x="700" y="18"/>
                        </a:lnTo>
                        <a:lnTo>
                          <a:pt x="724" y="12"/>
                        </a:lnTo>
                        <a:lnTo>
                          <a:pt x="745" y="7"/>
                        </a:lnTo>
                        <a:lnTo>
                          <a:pt x="790" y="2"/>
                        </a:lnTo>
                        <a:lnTo>
                          <a:pt x="834" y="0"/>
                        </a:lnTo>
                        <a:lnTo>
                          <a:pt x="873" y="5"/>
                        </a:lnTo>
                        <a:lnTo>
                          <a:pt x="911" y="18"/>
                        </a:lnTo>
                        <a:lnTo>
                          <a:pt x="927" y="28"/>
                        </a:lnTo>
                        <a:lnTo>
                          <a:pt x="942" y="37"/>
                        </a:lnTo>
                        <a:lnTo>
                          <a:pt x="969" y="57"/>
                        </a:lnTo>
                        <a:lnTo>
                          <a:pt x="1000" y="95"/>
                        </a:lnTo>
                        <a:lnTo>
                          <a:pt x="1014" y="135"/>
                        </a:lnTo>
                        <a:lnTo>
                          <a:pt x="1012" y="171"/>
                        </a:lnTo>
                        <a:lnTo>
                          <a:pt x="1001" y="204"/>
                        </a:lnTo>
                        <a:lnTo>
                          <a:pt x="987" y="229"/>
                        </a:lnTo>
                        <a:lnTo>
                          <a:pt x="976" y="248"/>
                        </a:lnTo>
                        <a:lnTo>
                          <a:pt x="971" y="253"/>
                        </a:lnTo>
                        <a:lnTo>
                          <a:pt x="985" y="244"/>
                        </a:lnTo>
                        <a:lnTo>
                          <a:pt x="1001" y="234"/>
                        </a:lnTo>
                        <a:lnTo>
                          <a:pt x="1012" y="229"/>
                        </a:lnTo>
                        <a:lnTo>
                          <a:pt x="1023" y="223"/>
                        </a:lnTo>
                        <a:lnTo>
                          <a:pt x="1036" y="216"/>
                        </a:lnTo>
                        <a:lnTo>
                          <a:pt x="1050" y="209"/>
                        </a:lnTo>
                        <a:lnTo>
                          <a:pt x="1064" y="203"/>
                        </a:lnTo>
                        <a:lnTo>
                          <a:pt x="1079" y="196"/>
                        </a:lnTo>
                        <a:lnTo>
                          <a:pt x="1095" y="188"/>
                        </a:lnTo>
                        <a:lnTo>
                          <a:pt x="1113" y="181"/>
                        </a:lnTo>
                        <a:lnTo>
                          <a:pt x="1131" y="173"/>
                        </a:lnTo>
                        <a:lnTo>
                          <a:pt x="1149" y="166"/>
                        </a:lnTo>
                        <a:lnTo>
                          <a:pt x="1167" y="161"/>
                        </a:lnTo>
                        <a:lnTo>
                          <a:pt x="1187" y="155"/>
                        </a:lnTo>
                        <a:lnTo>
                          <a:pt x="1207" y="148"/>
                        </a:lnTo>
                        <a:lnTo>
                          <a:pt x="1227" y="143"/>
                        </a:lnTo>
                        <a:lnTo>
                          <a:pt x="1265" y="135"/>
                        </a:lnTo>
                        <a:lnTo>
                          <a:pt x="1304" y="128"/>
                        </a:lnTo>
                        <a:lnTo>
                          <a:pt x="1380" y="133"/>
                        </a:lnTo>
                        <a:lnTo>
                          <a:pt x="1414" y="141"/>
                        </a:lnTo>
                        <a:lnTo>
                          <a:pt x="1429" y="148"/>
                        </a:lnTo>
                        <a:lnTo>
                          <a:pt x="1445" y="158"/>
                        </a:lnTo>
                        <a:lnTo>
                          <a:pt x="1490" y="198"/>
                        </a:lnTo>
                        <a:lnTo>
                          <a:pt x="1515" y="244"/>
                        </a:lnTo>
                        <a:lnTo>
                          <a:pt x="1524" y="289"/>
                        </a:lnTo>
                        <a:lnTo>
                          <a:pt x="1521" y="332"/>
                        </a:lnTo>
                        <a:lnTo>
                          <a:pt x="1510" y="372"/>
                        </a:lnTo>
                        <a:lnTo>
                          <a:pt x="1497" y="402"/>
                        </a:lnTo>
                        <a:lnTo>
                          <a:pt x="1486" y="426"/>
                        </a:lnTo>
                        <a:lnTo>
                          <a:pt x="1483" y="432"/>
                        </a:lnTo>
                        <a:lnTo>
                          <a:pt x="1492" y="429"/>
                        </a:lnTo>
                        <a:lnTo>
                          <a:pt x="1515" y="419"/>
                        </a:lnTo>
                        <a:lnTo>
                          <a:pt x="1532" y="416"/>
                        </a:lnTo>
                        <a:lnTo>
                          <a:pt x="1551" y="409"/>
                        </a:lnTo>
                        <a:lnTo>
                          <a:pt x="1573" y="404"/>
                        </a:lnTo>
                        <a:lnTo>
                          <a:pt x="1595" y="399"/>
                        </a:lnTo>
                        <a:lnTo>
                          <a:pt x="1642" y="392"/>
                        </a:lnTo>
                        <a:lnTo>
                          <a:pt x="1690" y="391"/>
                        </a:lnTo>
                        <a:lnTo>
                          <a:pt x="1734" y="399"/>
                        </a:lnTo>
                        <a:lnTo>
                          <a:pt x="1771" y="417"/>
                        </a:lnTo>
                        <a:lnTo>
                          <a:pt x="1795" y="451"/>
                        </a:lnTo>
                        <a:lnTo>
                          <a:pt x="1807" y="489"/>
                        </a:lnTo>
                        <a:lnTo>
                          <a:pt x="1809" y="580"/>
                        </a:lnTo>
                        <a:lnTo>
                          <a:pt x="1802" y="627"/>
                        </a:lnTo>
                        <a:lnTo>
                          <a:pt x="1791" y="667"/>
                        </a:lnTo>
                        <a:lnTo>
                          <a:pt x="1780" y="698"/>
                        </a:lnTo>
                        <a:lnTo>
                          <a:pt x="1771" y="720"/>
                        </a:lnTo>
                        <a:lnTo>
                          <a:pt x="1759" y="731"/>
                        </a:lnTo>
                        <a:lnTo>
                          <a:pt x="1753" y="738"/>
                        </a:lnTo>
                        <a:lnTo>
                          <a:pt x="1744" y="741"/>
                        </a:lnTo>
                        <a:lnTo>
                          <a:pt x="1726" y="748"/>
                        </a:lnTo>
                        <a:lnTo>
                          <a:pt x="1710" y="751"/>
                        </a:lnTo>
                        <a:lnTo>
                          <a:pt x="1667" y="756"/>
                        </a:lnTo>
                        <a:close/>
                      </a:path>
                    </a:pathLst>
                  </a:custGeom>
                  <a:solidFill>
                    <a:srgbClr val="111111">
                      <a:alpha val="50195"/>
                    </a:srgbClr>
                  </a:solidFill>
                  <a:ln w="9525">
                    <a:noFill/>
                    <a:round/>
                    <a:headEnd/>
                    <a:tailEnd/>
                  </a:ln>
                </p:spPr>
                <p:txBody>
                  <a:bodyPr/>
                  <a:lstStyle/>
                  <a:p>
                    <a:endParaRPr lang="tr-TR"/>
                  </a:p>
                </p:txBody>
              </p:sp>
            </p:grpSp>
            <p:sp>
              <p:nvSpPr>
                <p:cNvPr id="60427" name="AutoShape 22"/>
                <p:cNvSpPr>
                  <a:spLocks noChangeArrowheads="1"/>
                </p:cNvSpPr>
                <p:nvPr/>
              </p:nvSpPr>
              <p:spPr bwMode="auto">
                <a:xfrm>
                  <a:off x="1680" y="960"/>
                  <a:ext cx="528" cy="384"/>
                </a:xfrm>
                <a:custGeom>
                  <a:avLst/>
                  <a:gdLst>
                    <a:gd name="T0" fmla="*/ 429 w 21600"/>
                    <a:gd name="T1" fmla="*/ 192 h 21600"/>
                    <a:gd name="T2" fmla="*/ 264 w 21600"/>
                    <a:gd name="T3" fmla="*/ 384 h 21600"/>
                    <a:gd name="T4" fmla="*/ 99 w 21600"/>
                    <a:gd name="T5" fmla="*/ 192 h 21600"/>
                    <a:gd name="T6" fmla="*/ 264 w 21600"/>
                    <a:gd name="T7" fmla="*/ 0 h 21600"/>
                    <a:gd name="T8" fmla="*/ 0 60000 65536"/>
                    <a:gd name="T9" fmla="*/ 0 60000 65536"/>
                    <a:gd name="T10" fmla="*/ 0 60000 65536"/>
                    <a:gd name="T11" fmla="*/ 0 60000 65536"/>
                    <a:gd name="T12" fmla="*/ 5850 w 21600"/>
                    <a:gd name="T13" fmla="*/ 5850 h 21600"/>
                    <a:gd name="T14" fmla="*/ 15750 w 21600"/>
                    <a:gd name="T15" fmla="*/ 15750 h 21600"/>
                  </a:gdLst>
                  <a:ahLst/>
                  <a:cxnLst>
                    <a:cxn ang="T8">
                      <a:pos x="T0" y="T1"/>
                    </a:cxn>
                    <a:cxn ang="T9">
                      <a:pos x="T2" y="T3"/>
                    </a:cxn>
                    <a:cxn ang="T10">
                      <a:pos x="T4" y="T5"/>
                    </a:cxn>
                    <a:cxn ang="T11">
                      <a:pos x="T6" y="T7"/>
                    </a:cxn>
                  </a:cxnLst>
                  <a:rect l="T12" t="T13" r="T14" b="T15"/>
                  <a:pathLst>
                    <a:path w="21600" h="21600">
                      <a:moveTo>
                        <a:pt x="0" y="0"/>
                      </a:moveTo>
                      <a:lnTo>
                        <a:pt x="8100" y="21600"/>
                      </a:lnTo>
                      <a:lnTo>
                        <a:pt x="13500" y="21600"/>
                      </a:lnTo>
                      <a:lnTo>
                        <a:pt x="21600" y="0"/>
                      </a:lnTo>
                      <a:close/>
                    </a:path>
                  </a:pathLst>
                </a:custGeom>
                <a:solidFill>
                  <a:srgbClr val="009900"/>
                </a:solidFill>
                <a:ln w="38100">
                  <a:solidFill>
                    <a:schemeClr val="tx1"/>
                  </a:solidFill>
                  <a:miter lim="800000"/>
                  <a:headEnd/>
                  <a:tailEnd/>
                </a:ln>
              </p:spPr>
              <p:txBody>
                <a:bodyPr wrap="none" anchor="ctr"/>
                <a:lstStyle/>
                <a:p>
                  <a:endParaRPr lang="tr-TR"/>
                </a:p>
              </p:txBody>
            </p:sp>
            <p:sp>
              <p:nvSpPr>
                <p:cNvPr id="60428" name="Oval 23"/>
                <p:cNvSpPr>
                  <a:spLocks noChangeArrowheads="1"/>
                </p:cNvSpPr>
                <p:nvPr/>
              </p:nvSpPr>
              <p:spPr bwMode="auto">
                <a:xfrm>
                  <a:off x="1770" y="1194"/>
                  <a:ext cx="354" cy="348"/>
                </a:xfrm>
                <a:prstGeom prst="ellipse">
                  <a:avLst/>
                </a:prstGeom>
                <a:solidFill>
                  <a:srgbClr val="FFFF00"/>
                </a:solidFill>
                <a:ln w="76200">
                  <a:solidFill>
                    <a:schemeClr val="tx1"/>
                  </a:solidFill>
                  <a:round/>
                  <a:headEnd/>
                  <a:tailEnd/>
                </a:ln>
              </p:spPr>
              <p:txBody>
                <a:bodyPr wrap="none" anchor="ctr"/>
                <a:lstStyle/>
                <a:p>
                  <a:endParaRPr lang="tr-TR"/>
                </a:p>
              </p:txBody>
            </p:sp>
          </p:grpSp>
          <p:sp>
            <p:nvSpPr>
              <p:cNvPr id="60424" name="Oval 24"/>
              <p:cNvSpPr>
                <a:spLocks noChangeArrowheads="1"/>
              </p:cNvSpPr>
              <p:nvPr/>
            </p:nvSpPr>
            <p:spPr bwMode="auto">
              <a:xfrm>
                <a:off x="2640" y="1041"/>
                <a:ext cx="432" cy="441"/>
              </a:xfrm>
              <a:prstGeom prst="ellipse">
                <a:avLst/>
              </a:prstGeom>
              <a:noFill/>
              <a:ln w="76200">
                <a:solidFill>
                  <a:schemeClr val="tx1"/>
                </a:solidFill>
                <a:round/>
                <a:headEnd/>
                <a:tailEnd/>
              </a:ln>
            </p:spPr>
            <p:txBody>
              <a:bodyPr wrap="none" anchor="ctr"/>
              <a:lstStyle/>
              <a:p>
                <a:endParaRPr lang="tr-TR"/>
              </a:p>
            </p:txBody>
          </p:sp>
        </p:gr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990600" y="838200"/>
            <a:ext cx="7315200" cy="4316413"/>
          </a:xfrm>
          <a:prstGeom prst="rect">
            <a:avLst/>
          </a:prstGeom>
          <a:noFill/>
          <a:ln w="9525">
            <a:noFill/>
            <a:miter lim="800000"/>
            <a:headEnd/>
            <a:tailEnd/>
          </a:ln>
        </p:spPr>
        <p:txBody>
          <a:bodyPr>
            <a:spAutoFit/>
          </a:bodyPr>
          <a:lstStyle/>
          <a:p>
            <a:pPr>
              <a:lnSpc>
                <a:spcPct val="90000"/>
              </a:lnSpc>
              <a:spcBef>
                <a:spcPct val="50000"/>
              </a:spcBef>
              <a:buClr>
                <a:schemeClr val="hlink"/>
              </a:buClr>
              <a:buSzPct val="80000"/>
              <a:buFont typeface="Wingdings" pitchFamily="2" charset="2"/>
              <a:buChar char="q"/>
            </a:pPr>
            <a:r>
              <a:rPr lang="tr-TR" sz="3200">
                <a:solidFill>
                  <a:schemeClr val="folHlink"/>
                </a:solidFill>
                <a:latin typeface="Times New Roman" pitchFamily="18" charset="0"/>
              </a:rPr>
              <a:t> </a:t>
            </a:r>
            <a:r>
              <a:rPr lang="tr-TR" sz="3600">
                <a:latin typeface="Times New Roman" pitchFamily="18" charset="0"/>
              </a:rPr>
              <a:t>S (kükürt) yağmur suları, çiftlik gübresi veya kükürtlü gübrelerle sağlanır.</a:t>
            </a:r>
          </a:p>
          <a:p>
            <a:pPr>
              <a:lnSpc>
                <a:spcPct val="90000"/>
              </a:lnSpc>
              <a:spcBef>
                <a:spcPct val="50000"/>
              </a:spcBef>
              <a:buClr>
                <a:schemeClr val="hlink"/>
              </a:buClr>
              <a:buSzPct val="80000"/>
              <a:buFont typeface="Wingdings" pitchFamily="2" charset="2"/>
              <a:buChar char="q"/>
            </a:pPr>
            <a:r>
              <a:rPr lang="tr-TR" sz="3600">
                <a:latin typeface="Times New Roman" pitchFamily="18" charset="0"/>
              </a:rPr>
              <a:t> Mikro elementlerin eksikliği bazı ticaret gübrelerine ilave edildiği için ticaret gübreleri ile sağlanabildiği gibi mikro element gübreleri ile toprağa veya yapraklara uygulanır.</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609600" y="228600"/>
            <a:ext cx="7772400" cy="1143000"/>
          </a:xfrm>
        </p:spPr>
        <p:txBody>
          <a:bodyPr/>
          <a:lstStyle/>
          <a:p>
            <a:r>
              <a:rPr lang="tr-TR" smtClean="0"/>
              <a:t>Organik madde ve azot</a:t>
            </a:r>
          </a:p>
        </p:txBody>
      </p:sp>
      <p:sp>
        <p:nvSpPr>
          <p:cNvPr id="62467" name="Rectangle 3"/>
          <p:cNvSpPr>
            <a:spLocks noGrp="1" noChangeArrowheads="1"/>
          </p:cNvSpPr>
          <p:nvPr>
            <p:ph sz="half" idx="1"/>
          </p:nvPr>
        </p:nvSpPr>
        <p:spPr>
          <a:xfrm>
            <a:off x="0" y="1447800"/>
            <a:ext cx="4724400" cy="4648200"/>
          </a:xfrm>
        </p:spPr>
        <p:txBody>
          <a:bodyPr/>
          <a:lstStyle/>
          <a:p>
            <a:pPr>
              <a:buFont typeface="Wingdings" pitchFamily="2" charset="2"/>
              <a:buChar char="q"/>
            </a:pPr>
            <a:r>
              <a:rPr lang="tr-TR" sz="3200" smtClean="0"/>
              <a:t>Toprakta azotun kaynağı organik maddedir (humus). Organik formdaki azot</a:t>
            </a:r>
          </a:p>
          <a:p>
            <a:pPr>
              <a:buFont typeface="Wingdings" pitchFamily="2" charset="2"/>
              <a:buChar char="q"/>
            </a:pPr>
            <a:r>
              <a:rPr lang="tr-TR" sz="3200" smtClean="0"/>
              <a:t>mikroorganizmalarca inorganik (yarayışlı) azota çevrilir.</a:t>
            </a:r>
          </a:p>
        </p:txBody>
      </p:sp>
      <p:sp>
        <p:nvSpPr>
          <p:cNvPr id="62468" name="Rectangle 4"/>
          <p:cNvSpPr>
            <a:spLocks noGrp="1" noChangeArrowheads="1"/>
          </p:cNvSpPr>
          <p:nvPr>
            <p:ph sz="half" idx="2"/>
          </p:nvPr>
        </p:nvSpPr>
        <p:spPr>
          <a:xfrm>
            <a:off x="4648200" y="1447800"/>
            <a:ext cx="3810000" cy="2971800"/>
          </a:xfrm>
        </p:spPr>
        <p:txBody>
          <a:bodyPr/>
          <a:lstStyle/>
          <a:p>
            <a:pPr>
              <a:buFont typeface="Wingdings" pitchFamily="2" charset="2"/>
              <a:buChar char="q"/>
            </a:pPr>
            <a:r>
              <a:rPr lang="tr-TR" sz="3200" smtClean="0"/>
              <a:t>İç anadolu topraklarında % 0.5 gibi çok düşük düzeylerde bulunmaktadır.</a:t>
            </a:r>
          </a:p>
          <a:p>
            <a:endParaRPr lang="tr-TR" sz="3200" smtClean="0"/>
          </a:p>
        </p:txBody>
      </p:sp>
      <p:sp>
        <p:nvSpPr>
          <p:cNvPr id="62469" name="Line 5"/>
          <p:cNvSpPr>
            <a:spLocks noChangeShapeType="1"/>
          </p:cNvSpPr>
          <p:nvPr/>
        </p:nvSpPr>
        <p:spPr bwMode="auto">
          <a:xfrm>
            <a:off x="1524000" y="1143000"/>
            <a:ext cx="5943600" cy="0"/>
          </a:xfrm>
          <a:prstGeom prst="line">
            <a:avLst/>
          </a:prstGeom>
          <a:noFill/>
          <a:ln w="38100">
            <a:solidFill>
              <a:schemeClr val="hlink"/>
            </a:solidFill>
            <a:miter lim="800000"/>
            <a:headEnd/>
            <a:tailEnd/>
          </a:ln>
        </p:spPr>
        <p:txBody>
          <a:bodyPr wrap="none"/>
          <a:lstStyle/>
          <a:p>
            <a:endParaRPr lang="tr-T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615950"/>
            <a:ext cx="8229600" cy="736600"/>
          </a:xfrm>
        </p:spPr>
        <p:txBody>
          <a:bodyPr rtlCol="0">
            <a:normAutofit fontScale="90000"/>
          </a:bodyPr>
          <a:lstStyle/>
          <a:p>
            <a:pPr fontAlgn="auto">
              <a:spcAft>
                <a:spcPts val="0"/>
              </a:spcAft>
              <a:defRPr/>
            </a:pPr>
            <a:r>
              <a:rPr lang="tr-TR" smtClean="0"/>
              <a:t>BioJeoKimyasal Döngü</a:t>
            </a:r>
          </a:p>
        </p:txBody>
      </p:sp>
      <p:sp>
        <p:nvSpPr>
          <p:cNvPr id="49155" name="Rectangle 3"/>
          <p:cNvSpPr>
            <a:spLocks noGrp="1" noChangeArrowheads="1"/>
          </p:cNvSpPr>
          <p:nvPr>
            <p:ph idx="1"/>
          </p:nvPr>
        </p:nvSpPr>
        <p:spPr/>
        <p:txBody>
          <a:bodyPr/>
          <a:lstStyle/>
          <a:p>
            <a:pPr>
              <a:lnSpc>
                <a:spcPct val="90000"/>
              </a:lnSpc>
              <a:buFontTx/>
              <a:buNone/>
            </a:pPr>
            <a:r>
              <a:rPr lang="tr-TR" smtClean="0">
                <a:cs typeface="Times New Roman" pitchFamily="18" charset="0"/>
              </a:rPr>
              <a:t>Biyosferin canlı ve cansız kısımları arasındaki madde değişimi </a:t>
            </a:r>
            <a:r>
              <a:rPr lang="tr-TR" b="1" smtClean="0">
                <a:cs typeface="Times New Roman" pitchFamily="18" charset="0"/>
              </a:rPr>
              <a:t>biyojeokimyasal </a:t>
            </a:r>
            <a:r>
              <a:rPr lang="tr-TR" smtClean="0">
                <a:cs typeface="Times New Roman" pitchFamily="18" charset="0"/>
              </a:rPr>
              <a:t>döngü olarak tanımlanır. </a:t>
            </a:r>
            <a:endParaRPr lang="tr-TR" smtClean="0"/>
          </a:p>
          <a:p>
            <a:pPr>
              <a:lnSpc>
                <a:spcPct val="90000"/>
              </a:lnSpc>
              <a:buFontTx/>
              <a:buNone/>
            </a:pPr>
            <a:r>
              <a:rPr lang="tr-TR" smtClean="0"/>
              <a:t>Karbon C</a:t>
            </a:r>
          </a:p>
          <a:p>
            <a:pPr>
              <a:lnSpc>
                <a:spcPct val="90000"/>
              </a:lnSpc>
              <a:buFontTx/>
              <a:buNone/>
            </a:pPr>
            <a:r>
              <a:rPr lang="tr-TR" smtClean="0"/>
              <a:t>Azot N</a:t>
            </a:r>
          </a:p>
          <a:p>
            <a:pPr>
              <a:lnSpc>
                <a:spcPct val="90000"/>
              </a:lnSpc>
              <a:buFontTx/>
              <a:buNone/>
            </a:pPr>
            <a:r>
              <a:rPr lang="tr-TR" smtClean="0"/>
              <a:t>FosforP</a:t>
            </a:r>
          </a:p>
          <a:p>
            <a:pPr>
              <a:lnSpc>
                <a:spcPct val="90000"/>
              </a:lnSpc>
              <a:buFontTx/>
              <a:buNone/>
            </a:pPr>
            <a:r>
              <a:rPr lang="tr-TR" smtClean="0"/>
              <a:t>Kükürt S</a:t>
            </a:r>
          </a:p>
          <a:p>
            <a:pPr>
              <a:lnSpc>
                <a:spcPct val="90000"/>
              </a:lnSpc>
            </a:pPr>
            <a:endParaRPr lang="tr-TR"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rtlCol="0">
            <a:normAutofit fontScale="90000"/>
          </a:bodyPr>
          <a:lstStyle/>
          <a:p>
            <a:pPr fontAlgn="auto">
              <a:spcAft>
                <a:spcPts val="0"/>
              </a:spcAft>
              <a:defRPr/>
            </a:pPr>
            <a:r>
              <a:rPr lang="tr-TR" sz="3600" smtClean="0"/>
              <a:t>BİTKİLER İÇİN MUTLAK GEREKLİ ELEMENTLER</a:t>
            </a:r>
          </a:p>
        </p:txBody>
      </p:sp>
      <p:sp>
        <p:nvSpPr>
          <p:cNvPr id="50179" name="Rectangle 3"/>
          <p:cNvSpPr>
            <a:spLocks noGrp="1" noChangeArrowheads="1"/>
          </p:cNvSpPr>
          <p:nvPr>
            <p:ph idx="1"/>
          </p:nvPr>
        </p:nvSpPr>
        <p:spPr>
          <a:xfrm>
            <a:off x="228600" y="1752600"/>
            <a:ext cx="8229600" cy="4800600"/>
          </a:xfrm>
        </p:spPr>
        <p:txBody>
          <a:bodyPr/>
          <a:lstStyle/>
          <a:p>
            <a:pPr>
              <a:buFontTx/>
              <a:buNone/>
            </a:pPr>
            <a:r>
              <a:rPr lang="tr-TR" smtClean="0"/>
              <a:t>  	(16 adet)</a:t>
            </a:r>
          </a:p>
          <a:p>
            <a:pPr>
              <a:buFontTx/>
              <a:buNone/>
            </a:pPr>
            <a:r>
              <a:rPr lang="tr-TR" u="sng" smtClean="0"/>
              <a:t>    </a:t>
            </a:r>
            <a:r>
              <a:rPr lang="tr-TR" u="sng" smtClean="0">
                <a:solidFill>
                  <a:schemeClr val="hlink"/>
                </a:solidFill>
              </a:rPr>
              <a:t>MUTLAK GEREKLİ BESİN MADDELERİ</a:t>
            </a:r>
          </a:p>
          <a:p>
            <a:pPr>
              <a:buFontTx/>
              <a:buNone/>
            </a:pPr>
            <a:r>
              <a:rPr lang="tr-TR" smtClean="0"/>
              <a:t>          MAKRO                     MİKRO </a:t>
            </a:r>
          </a:p>
          <a:p>
            <a:pPr>
              <a:buFontTx/>
              <a:buNone/>
            </a:pPr>
            <a:r>
              <a:rPr lang="tr-TR" smtClean="0"/>
              <a:t>  </a:t>
            </a:r>
          </a:p>
          <a:p>
            <a:pPr>
              <a:buFontTx/>
              <a:buNone/>
            </a:pPr>
            <a:endParaRPr lang="tr-TR" smtClean="0"/>
          </a:p>
          <a:p>
            <a:pPr>
              <a:buFontTx/>
              <a:buNone/>
            </a:pPr>
            <a:r>
              <a:rPr lang="tr-TR" sz="2800" smtClean="0">
                <a:solidFill>
                  <a:schemeClr val="hlink"/>
                </a:solidFill>
              </a:rPr>
              <a:t>C,H,O,N,P,K,Ca,Mg,S         Fe, Mn,Cu, Zn,Mo, Cl,B</a:t>
            </a:r>
          </a:p>
        </p:txBody>
      </p:sp>
      <p:sp>
        <p:nvSpPr>
          <p:cNvPr id="50180" name="Line 4"/>
          <p:cNvSpPr>
            <a:spLocks noChangeShapeType="1"/>
          </p:cNvSpPr>
          <p:nvPr/>
        </p:nvSpPr>
        <p:spPr bwMode="auto">
          <a:xfrm flipH="1">
            <a:off x="1295400" y="3733800"/>
            <a:ext cx="1066800" cy="685800"/>
          </a:xfrm>
          <a:prstGeom prst="line">
            <a:avLst/>
          </a:prstGeom>
          <a:noFill/>
          <a:ln w="57150" cmpd="thickThin">
            <a:solidFill>
              <a:schemeClr val="tx1"/>
            </a:solidFill>
            <a:miter lim="800000"/>
            <a:headEnd/>
            <a:tailEnd type="triangle" w="med" len="med"/>
          </a:ln>
        </p:spPr>
        <p:txBody>
          <a:bodyPr wrap="none"/>
          <a:lstStyle/>
          <a:p>
            <a:endParaRPr lang="tr-TR"/>
          </a:p>
        </p:txBody>
      </p:sp>
      <p:sp>
        <p:nvSpPr>
          <p:cNvPr id="50181" name="Line 5"/>
          <p:cNvSpPr>
            <a:spLocks noChangeShapeType="1"/>
          </p:cNvSpPr>
          <p:nvPr/>
        </p:nvSpPr>
        <p:spPr bwMode="auto">
          <a:xfrm>
            <a:off x="5410200" y="3657600"/>
            <a:ext cx="1219200" cy="838200"/>
          </a:xfrm>
          <a:prstGeom prst="line">
            <a:avLst/>
          </a:prstGeom>
          <a:noFill/>
          <a:ln w="57150" cmpd="thinThick">
            <a:solidFill>
              <a:schemeClr val="tx1"/>
            </a:solidFill>
            <a:miter lim="800000"/>
            <a:headEnd/>
            <a:tailEnd type="triangle" w="med" len="med"/>
          </a:ln>
        </p:spPr>
        <p:txBody>
          <a:bodyPr wrap="none"/>
          <a:lstStyle/>
          <a:p>
            <a:endParaRPr lang="tr-TR"/>
          </a:p>
        </p:txBody>
      </p:sp>
      <p:sp>
        <p:nvSpPr>
          <p:cNvPr id="50182" name="Line 6"/>
          <p:cNvSpPr>
            <a:spLocks noChangeShapeType="1"/>
          </p:cNvSpPr>
          <p:nvPr/>
        </p:nvSpPr>
        <p:spPr bwMode="auto">
          <a:xfrm>
            <a:off x="838200" y="1676400"/>
            <a:ext cx="7543800" cy="0"/>
          </a:xfrm>
          <a:prstGeom prst="line">
            <a:avLst/>
          </a:prstGeom>
          <a:noFill/>
          <a:ln w="38100">
            <a:solidFill>
              <a:schemeClr val="hlink"/>
            </a:solidFill>
            <a:miter lim="800000"/>
            <a:headEnd/>
            <a:tailEnd/>
          </a:ln>
        </p:spPr>
        <p:txBody>
          <a:bodyPr wrap="none"/>
          <a:lstStyle/>
          <a:p>
            <a:endParaRPr lang="tr-T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idx="1"/>
          </p:nvPr>
        </p:nvSpPr>
        <p:spPr>
          <a:xfrm>
            <a:off x="685800" y="533400"/>
            <a:ext cx="7772400" cy="5562600"/>
          </a:xfrm>
        </p:spPr>
        <p:txBody>
          <a:bodyPr/>
          <a:lstStyle/>
          <a:p>
            <a:pPr>
              <a:buFont typeface="Wingdings" pitchFamily="2" charset="2"/>
              <a:buNone/>
            </a:pPr>
            <a:r>
              <a:rPr lang="tr-TR" smtClean="0">
                <a:solidFill>
                  <a:srgbClr val="CC0000"/>
                </a:solidFill>
              </a:rPr>
              <a:t>BESİN ELEMENTLERİ</a:t>
            </a:r>
          </a:p>
          <a:p>
            <a:pPr>
              <a:buFont typeface="Wingdings" pitchFamily="2" charset="2"/>
              <a:buChar char="q"/>
            </a:pPr>
            <a:r>
              <a:rPr lang="tr-TR" smtClean="0"/>
              <a:t>N, P, K temel besin maddeleri</a:t>
            </a:r>
          </a:p>
          <a:p>
            <a:pPr lvl="2">
              <a:buFont typeface="Wingdings" pitchFamily="2" charset="2"/>
              <a:buChar char="Ø"/>
            </a:pPr>
            <a:r>
              <a:rPr lang="tr-TR" smtClean="0"/>
              <a:t>Fazla miktarda gereksinme duyulur</a:t>
            </a:r>
          </a:p>
          <a:p>
            <a:pPr>
              <a:buFont typeface="Wingdings" pitchFamily="2" charset="2"/>
              <a:buChar char="q"/>
            </a:pPr>
            <a:r>
              <a:rPr lang="tr-TR" smtClean="0"/>
              <a:t>Ca, Mg, S; ikincil besin elementleri</a:t>
            </a:r>
          </a:p>
          <a:p>
            <a:pPr lvl="2">
              <a:buFont typeface="Wingdings" pitchFamily="2" charset="2"/>
              <a:buChar char="Ø"/>
            </a:pPr>
            <a:r>
              <a:rPr lang="tr-TR" smtClean="0"/>
              <a:t>Orta derecede gereksinme duyulur</a:t>
            </a:r>
          </a:p>
          <a:p>
            <a:pPr>
              <a:buFont typeface="Wingdings" pitchFamily="2" charset="2"/>
              <a:buChar char="q"/>
            </a:pPr>
            <a:r>
              <a:rPr lang="tr-TR" smtClean="0"/>
              <a:t>Fe, Mn, Zn, Cu, B, Mo, Cl mikro besin madde</a:t>
            </a:r>
          </a:p>
          <a:p>
            <a:pPr lvl="2">
              <a:buFont typeface="Wingdings" pitchFamily="2" charset="2"/>
              <a:buChar char="Ø"/>
            </a:pPr>
            <a:r>
              <a:rPr lang="tr-TR" smtClean="0"/>
              <a:t>Çok az miktarda gereksinme duyulur</a:t>
            </a:r>
          </a:p>
          <a:p>
            <a:pPr>
              <a:buFont typeface="Wingdings" pitchFamily="2" charset="2"/>
              <a:buChar char="q"/>
            </a:pPr>
            <a:r>
              <a:rPr lang="tr-TR" smtClean="0"/>
              <a:t>C, H, O </a:t>
            </a:r>
          </a:p>
          <a:p>
            <a:pPr lvl="2">
              <a:buFont typeface="Wingdings" pitchFamily="2" charset="2"/>
              <a:buChar char="Ø"/>
            </a:pPr>
            <a:r>
              <a:rPr lang="tr-TR" smtClean="0"/>
              <a:t>Hava ve sudan büyük miktarlarda sağlanır</a:t>
            </a:r>
          </a:p>
          <a:p>
            <a:pPr>
              <a:buFont typeface="Wingdings" pitchFamily="2" charset="2"/>
              <a:buChar char="Ø"/>
            </a:pPr>
            <a:endParaRPr lang="tr-TR" smtClean="0"/>
          </a:p>
          <a:p>
            <a:pPr>
              <a:buFont typeface="Wingdings" pitchFamily="2" charset="2"/>
              <a:buNone/>
            </a:pPr>
            <a:endParaRPr lang="tr-TR" smtClean="0">
              <a:solidFill>
                <a:srgbClr val="990000"/>
              </a:solidFill>
            </a:endParaRPr>
          </a:p>
          <a:p>
            <a:pPr>
              <a:buFont typeface="Wingdings" pitchFamily="2" charset="2"/>
              <a:buChar char="Ø"/>
            </a:pPr>
            <a:endParaRPr lang="tr-TR" smtClean="0"/>
          </a:p>
        </p:txBody>
      </p:sp>
      <p:sp>
        <p:nvSpPr>
          <p:cNvPr id="51203" name="Line 4"/>
          <p:cNvSpPr>
            <a:spLocks noChangeShapeType="1"/>
          </p:cNvSpPr>
          <p:nvPr/>
        </p:nvSpPr>
        <p:spPr bwMode="auto">
          <a:xfrm>
            <a:off x="838200" y="1066800"/>
            <a:ext cx="4267200" cy="0"/>
          </a:xfrm>
          <a:prstGeom prst="line">
            <a:avLst/>
          </a:prstGeom>
          <a:noFill/>
          <a:ln w="38100">
            <a:solidFill>
              <a:schemeClr val="hlink"/>
            </a:solidFill>
            <a:miter lim="800000"/>
            <a:headEnd/>
            <a:tailEnd/>
          </a:ln>
        </p:spPr>
        <p:txBody>
          <a:bodyPr wrap="none"/>
          <a:lstStyle/>
          <a:p>
            <a:endParaRPr lang="tr-TR"/>
          </a:p>
        </p:txBody>
      </p:sp>
      <p:sp>
        <p:nvSpPr>
          <p:cNvPr id="51204" name="Oval 5"/>
          <p:cNvSpPr>
            <a:spLocks noChangeArrowheads="1"/>
          </p:cNvSpPr>
          <p:nvPr/>
        </p:nvSpPr>
        <p:spPr bwMode="auto">
          <a:xfrm>
            <a:off x="685800" y="1143000"/>
            <a:ext cx="431800" cy="450850"/>
          </a:xfrm>
          <a:prstGeom prst="ellipse">
            <a:avLst/>
          </a:prstGeom>
          <a:gradFill rotWithShape="0">
            <a:gsLst>
              <a:gs pos="0">
                <a:srgbClr val="FFFFFF"/>
              </a:gs>
              <a:gs pos="100000">
                <a:srgbClr val="000099"/>
              </a:gs>
            </a:gsLst>
            <a:path path="shape">
              <a:fillToRect l="50000" t="50000" r="50000" b="50000"/>
            </a:path>
          </a:gradFill>
          <a:ln w="12700">
            <a:solidFill>
              <a:schemeClr val="tx1"/>
            </a:solidFill>
            <a:round/>
            <a:headEnd/>
            <a:tailEnd/>
          </a:ln>
        </p:spPr>
        <p:txBody>
          <a:bodyPr wrap="none" anchor="ctr"/>
          <a:lstStyle/>
          <a:p>
            <a:endParaRPr lang="tr-TR"/>
          </a:p>
        </p:txBody>
      </p:sp>
      <p:sp>
        <p:nvSpPr>
          <p:cNvPr id="51205" name="Oval 6"/>
          <p:cNvSpPr>
            <a:spLocks noChangeArrowheads="1"/>
          </p:cNvSpPr>
          <p:nvPr/>
        </p:nvSpPr>
        <p:spPr bwMode="auto">
          <a:xfrm>
            <a:off x="685800" y="2209800"/>
            <a:ext cx="457200" cy="450850"/>
          </a:xfrm>
          <a:prstGeom prst="ellipse">
            <a:avLst/>
          </a:prstGeom>
          <a:gradFill rotWithShape="0">
            <a:gsLst>
              <a:gs pos="0">
                <a:srgbClr val="FFFFFF"/>
              </a:gs>
              <a:gs pos="100000">
                <a:srgbClr val="A50021"/>
              </a:gs>
            </a:gsLst>
            <a:path path="shape">
              <a:fillToRect l="50000" t="50000" r="50000" b="50000"/>
            </a:path>
          </a:gradFill>
          <a:ln w="12700">
            <a:solidFill>
              <a:schemeClr val="tx1"/>
            </a:solidFill>
            <a:round/>
            <a:headEnd/>
            <a:tailEnd/>
          </a:ln>
        </p:spPr>
        <p:txBody>
          <a:bodyPr wrap="none" anchor="ctr"/>
          <a:lstStyle/>
          <a:p>
            <a:endParaRPr lang="tr-TR"/>
          </a:p>
        </p:txBody>
      </p:sp>
      <p:sp>
        <p:nvSpPr>
          <p:cNvPr id="51206" name="Oval 7"/>
          <p:cNvSpPr>
            <a:spLocks noChangeArrowheads="1"/>
          </p:cNvSpPr>
          <p:nvPr/>
        </p:nvSpPr>
        <p:spPr bwMode="auto">
          <a:xfrm>
            <a:off x="685800" y="3203575"/>
            <a:ext cx="431800" cy="450850"/>
          </a:xfrm>
          <a:prstGeom prst="ellipse">
            <a:avLst/>
          </a:prstGeom>
          <a:gradFill rotWithShape="0">
            <a:gsLst>
              <a:gs pos="0">
                <a:srgbClr val="FFFF00"/>
              </a:gs>
              <a:gs pos="100000">
                <a:srgbClr val="838300"/>
              </a:gs>
            </a:gsLst>
            <a:path path="shape">
              <a:fillToRect l="50000" t="50000" r="50000" b="50000"/>
            </a:path>
          </a:gradFill>
          <a:ln w="12700">
            <a:solidFill>
              <a:schemeClr val="tx1"/>
            </a:solidFill>
            <a:round/>
            <a:headEnd/>
            <a:tailEnd/>
          </a:ln>
        </p:spPr>
        <p:txBody>
          <a:bodyPr wrap="none" anchor="ctr"/>
          <a:lstStyle/>
          <a:p>
            <a:endParaRPr lang="tr-TR"/>
          </a:p>
        </p:txBody>
      </p:sp>
      <p:sp>
        <p:nvSpPr>
          <p:cNvPr id="51207" name="Oval 8"/>
          <p:cNvSpPr>
            <a:spLocks noChangeArrowheads="1"/>
          </p:cNvSpPr>
          <p:nvPr/>
        </p:nvSpPr>
        <p:spPr bwMode="auto">
          <a:xfrm>
            <a:off x="685800" y="4267200"/>
            <a:ext cx="457200" cy="450850"/>
          </a:xfrm>
          <a:prstGeom prst="ellipse">
            <a:avLst/>
          </a:prstGeom>
          <a:gradFill rotWithShape="0">
            <a:gsLst>
              <a:gs pos="0">
                <a:srgbClr val="66FF99"/>
              </a:gs>
              <a:gs pos="100000">
                <a:srgbClr val="327C4A"/>
              </a:gs>
            </a:gsLst>
            <a:path path="shape">
              <a:fillToRect l="50000" t="50000" r="50000" b="50000"/>
            </a:path>
          </a:gradFill>
          <a:ln w="12700">
            <a:solidFill>
              <a:schemeClr val="tx1"/>
            </a:solidFill>
            <a:round/>
            <a:headEnd/>
            <a:tailEnd/>
          </a:ln>
        </p:spPr>
        <p:txBody>
          <a:bodyPr wrap="none" anchor="ctr"/>
          <a:lstStyle/>
          <a:p>
            <a:endParaRPr lang="tr-T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685800" y="228600"/>
            <a:ext cx="7772400" cy="1143000"/>
          </a:xfrm>
        </p:spPr>
        <p:txBody>
          <a:bodyPr/>
          <a:lstStyle/>
          <a:p>
            <a:r>
              <a:rPr lang="tr-TR" sz="3600" smtClean="0"/>
              <a:t>Diğer elementler (yararlı)</a:t>
            </a:r>
          </a:p>
        </p:txBody>
      </p:sp>
      <p:sp>
        <p:nvSpPr>
          <p:cNvPr id="52227" name="Text Box 3"/>
          <p:cNvSpPr txBox="1">
            <a:spLocks noChangeArrowheads="1"/>
          </p:cNvSpPr>
          <p:nvPr/>
        </p:nvSpPr>
        <p:spPr bwMode="auto">
          <a:xfrm>
            <a:off x="1355725" y="1946275"/>
            <a:ext cx="184150" cy="457200"/>
          </a:xfrm>
          <a:prstGeom prst="rect">
            <a:avLst/>
          </a:prstGeom>
          <a:noFill/>
          <a:ln w="9525">
            <a:noFill/>
            <a:miter lim="800000"/>
            <a:headEnd/>
            <a:tailEnd/>
          </a:ln>
        </p:spPr>
        <p:txBody>
          <a:bodyPr wrap="none">
            <a:spAutoFit/>
          </a:bodyPr>
          <a:lstStyle/>
          <a:p>
            <a:endParaRPr lang="tr-TR" sz="2400">
              <a:latin typeface="Times New Roman" pitchFamily="18" charset="0"/>
            </a:endParaRPr>
          </a:p>
        </p:txBody>
      </p:sp>
      <p:sp>
        <p:nvSpPr>
          <p:cNvPr id="52228" name="Text Box 4"/>
          <p:cNvSpPr txBox="1">
            <a:spLocks noChangeArrowheads="1"/>
          </p:cNvSpPr>
          <p:nvPr/>
        </p:nvSpPr>
        <p:spPr bwMode="auto">
          <a:xfrm>
            <a:off x="685800" y="1600200"/>
            <a:ext cx="8077200" cy="3811588"/>
          </a:xfrm>
          <a:prstGeom prst="rect">
            <a:avLst/>
          </a:prstGeom>
          <a:noFill/>
          <a:ln w="9525">
            <a:noFill/>
            <a:miter lim="800000"/>
            <a:headEnd/>
            <a:tailEnd/>
          </a:ln>
        </p:spPr>
        <p:txBody>
          <a:bodyPr>
            <a:spAutoFit/>
          </a:bodyPr>
          <a:lstStyle/>
          <a:p>
            <a:pPr>
              <a:buFont typeface="Wingdings" pitchFamily="2" charset="2"/>
              <a:buChar char="v"/>
            </a:pPr>
            <a:r>
              <a:rPr lang="tr-TR" sz="2800">
                <a:latin typeface="Times New Roman" pitchFamily="18" charset="0"/>
              </a:rPr>
              <a:t> Na, Si, Ni; Bazı bitkiler için esastır, ancak gerekli   	değildir, ancak gelişmeyi destekler</a:t>
            </a:r>
          </a:p>
          <a:p>
            <a:pPr>
              <a:buFont typeface="Wingdings" pitchFamily="2" charset="2"/>
              <a:buNone/>
            </a:pPr>
            <a:endParaRPr lang="tr-TR" sz="2800">
              <a:latin typeface="Times New Roman" pitchFamily="18" charset="0"/>
            </a:endParaRPr>
          </a:p>
          <a:p>
            <a:pPr>
              <a:buFont typeface="Wingdings" pitchFamily="2" charset="2"/>
              <a:buChar char="v"/>
            </a:pPr>
            <a:r>
              <a:rPr lang="tr-TR" sz="2800">
                <a:latin typeface="Times New Roman" pitchFamily="18" charset="0"/>
              </a:rPr>
              <a:t> Co; Azot fiksasyonu için gereklidir</a:t>
            </a:r>
          </a:p>
          <a:p>
            <a:pPr>
              <a:buFont typeface="Wingdings" pitchFamily="2" charset="2"/>
              <a:buChar char="v"/>
            </a:pPr>
            <a:endParaRPr lang="tr-TR" sz="2800">
              <a:latin typeface="Times New Roman" pitchFamily="18" charset="0"/>
            </a:endParaRPr>
          </a:p>
          <a:p>
            <a:pPr>
              <a:buFont typeface="Wingdings" pitchFamily="2" charset="2"/>
              <a:buChar char="v"/>
            </a:pPr>
            <a:r>
              <a:rPr lang="tr-TR" sz="2800">
                <a:latin typeface="Times New Roman" pitchFamily="18" charset="0"/>
              </a:rPr>
              <a:t> Se, As, I; Bitkiler için değil ancak, bunları yiyen 	insanlar ve hayvanlar için gereklidir</a:t>
            </a:r>
            <a:r>
              <a:rPr lang="tr-TR" sz="2400">
                <a:latin typeface="Times New Roman" pitchFamily="18" charset="0"/>
              </a:rPr>
              <a:t>.</a:t>
            </a:r>
          </a:p>
          <a:p>
            <a:pPr>
              <a:buFont typeface="Wingdings" pitchFamily="2" charset="2"/>
              <a:buChar char="v"/>
            </a:pPr>
            <a:endParaRPr lang="tr-TR" sz="2400">
              <a:latin typeface="Times New Roman" pitchFamily="18" charset="0"/>
            </a:endParaRPr>
          </a:p>
          <a:p>
            <a:pPr>
              <a:buFont typeface="Wingdings" pitchFamily="2" charset="2"/>
              <a:buChar char="v"/>
            </a:pPr>
            <a:endParaRPr lang="tr-TR" sz="2400">
              <a:latin typeface="Times New Roman" pitchFamily="18" charset="0"/>
            </a:endParaRPr>
          </a:p>
        </p:txBody>
      </p:sp>
      <p:sp>
        <p:nvSpPr>
          <p:cNvPr id="52229" name="Line 5"/>
          <p:cNvSpPr>
            <a:spLocks noChangeShapeType="1"/>
          </p:cNvSpPr>
          <p:nvPr/>
        </p:nvSpPr>
        <p:spPr bwMode="auto">
          <a:xfrm>
            <a:off x="1981200" y="1066800"/>
            <a:ext cx="5181600" cy="0"/>
          </a:xfrm>
          <a:prstGeom prst="line">
            <a:avLst/>
          </a:prstGeom>
          <a:noFill/>
          <a:ln w="38100">
            <a:solidFill>
              <a:schemeClr val="hlink"/>
            </a:solidFill>
            <a:miter lim="800000"/>
            <a:headEnd/>
            <a:tailEnd/>
          </a:ln>
        </p:spPr>
        <p:txBody>
          <a:bodyPr wrap="none"/>
          <a:lstStyle/>
          <a:p>
            <a:endParaRPr lang="tr-TR"/>
          </a:p>
        </p:txBody>
      </p:sp>
      <p:sp>
        <p:nvSpPr>
          <p:cNvPr id="52230" name="Oval 6"/>
          <p:cNvSpPr>
            <a:spLocks noChangeArrowheads="1"/>
          </p:cNvSpPr>
          <p:nvPr/>
        </p:nvSpPr>
        <p:spPr bwMode="auto">
          <a:xfrm flipH="1">
            <a:off x="609600" y="1676400"/>
            <a:ext cx="457200" cy="457200"/>
          </a:xfrm>
          <a:prstGeom prst="ellipse">
            <a:avLst/>
          </a:prstGeom>
          <a:gradFill rotWithShape="0">
            <a:gsLst>
              <a:gs pos="0">
                <a:srgbClr val="FFE6E0"/>
              </a:gs>
              <a:gs pos="100000">
                <a:srgbClr val="FF3300"/>
              </a:gs>
            </a:gsLst>
            <a:path path="shape">
              <a:fillToRect l="50000" t="50000" r="50000" b="50000"/>
            </a:path>
          </a:gradFill>
          <a:ln w="12700">
            <a:solidFill>
              <a:schemeClr val="tx1"/>
            </a:solidFill>
            <a:round/>
            <a:headEnd/>
            <a:tailEnd/>
          </a:ln>
        </p:spPr>
        <p:txBody>
          <a:bodyPr wrap="none" anchor="ctr"/>
          <a:lstStyle/>
          <a:p>
            <a:endParaRPr lang="tr-TR"/>
          </a:p>
        </p:txBody>
      </p:sp>
      <p:sp>
        <p:nvSpPr>
          <p:cNvPr id="52231" name="Oval 7"/>
          <p:cNvSpPr>
            <a:spLocks noChangeArrowheads="1"/>
          </p:cNvSpPr>
          <p:nvPr/>
        </p:nvSpPr>
        <p:spPr bwMode="auto">
          <a:xfrm>
            <a:off x="685800" y="2978150"/>
            <a:ext cx="431800" cy="450850"/>
          </a:xfrm>
          <a:prstGeom prst="ellipse">
            <a:avLst/>
          </a:prstGeom>
          <a:gradFill rotWithShape="0">
            <a:gsLst>
              <a:gs pos="0">
                <a:srgbClr val="FFFF00"/>
              </a:gs>
              <a:gs pos="100000">
                <a:srgbClr val="99FF33"/>
              </a:gs>
            </a:gsLst>
            <a:path path="shape">
              <a:fillToRect l="50000" t="50000" r="50000" b="50000"/>
            </a:path>
          </a:gradFill>
          <a:ln w="12700">
            <a:solidFill>
              <a:schemeClr val="tx1"/>
            </a:solidFill>
            <a:round/>
            <a:headEnd/>
            <a:tailEnd/>
          </a:ln>
        </p:spPr>
        <p:txBody>
          <a:bodyPr wrap="none" anchor="ctr"/>
          <a:lstStyle/>
          <a:p>
            <a:endParaRPr lang="tr-TR"/>
          </a:p>
        </p:txBody>
      </p:sp>
      <p:sp>
        <p:nvSpPr>
          <p:cNvPr id="52232" name="Oval 8"/>
          <p:cNvSpPr>
            <a:spLocks noChangeArrowheads="1"/>
          </p:cNvSpPr>
          <p:nvPr/>
        </p:nvSpPr>
        <p:spPr bwMode="auto">
          <a:xfrm>
            <a:off x="685800" y="3810000"/>
            <a:ext cx="431800" cy="450850"/>
          </a:xfrm>
          <a:prstGeom prst="ellipse">
            <a:avLst/>
          </a:prstGeom>
          <a:gradFill rotWithShape="0">
            <a:gsLst>
              <a:gs pos="0">
                <a:srgbClr val="FF33CC"/>
              </a:gs>
              <a:gs pos="100000">
                <a:srgbClr val="76185E"/>
              </a:gs>
            </a:gsLst>
            <a:path path="shape">
              <a:fillToRect l="50000" t="50000" r="50000" b="50000"/>
            </a:path>
          </a:gradFill>
          <a:ln w="12700">
            <a:solidFill>
              <a:schemeClr val="tx1"/>
            </a:solidFill>
            <a:round/>
            <a:headEnd/>
            <a:tailEnd/>
          </a:ln>
        </p:spPr>
        <p:txBody>
          <a:bodyPr wrap="none" anchor="ctr"/>
          <a:lstStyle/>
          <a:p>
            <a:endParaRPr lang="tr-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685800" y="304800"/>
            <a:ext cx="7772400" cy="1219200"/>
          </a:xfrm>
          <a:solidFill>
            <a:schemeClr val="bg2"/>
          </a:solidFill>
        </p:spPr>
        <p:txBody>
          <a:bodyPr/>
          <a:lstStyle/>
          <a:p>
            <a:r>
              <a:rPr lang="tr-TR" sz="2800" smtClean="0"/>
              <a:t>MUTLAK GEREKLİ BESİN ELEMENTLERİNİN ALINDIĞI ŞEKİLLER</a:t>
            </a:r>
          </a:p>
        </p:txBody>
      </p:sp>
      <p:sp>
        <p:nvSpPr>
          <p:cNvPr id="65539" name="Rectangle 3"/>
          <p:cNvSpPr>
            <a:spLocks noGrp="1" noChangeArrowheads="1"/>
          </p:cNvSpPr>
          <p:nvPr>
            <p:ph idx="1"/>
          </p:nvPr>
        </p:nvSpPr>
        <p:spPr>
          <a:xfrm>
            <a:off x="609600" y="1600200"/>
            <a:ext cx="7772400" cy="4572000"/>
          </a:xfrm>
          <a:ln>
            <a:solidFill>
              <a:schemeClr val="tx2">
                <a:lumMod val="20000"/>
                <a:lumOff val="80000"/>
              </a:schemeClr>
            </a:solidFill>
          </a:ln>
        </p:spPr>
        <p:txBody>
          <a:bodyPr rtlCol="0">
            <a:normAutofit/>
          </a:bodyPr>
          <a:lstStyle/>
          <a:p>
            <a:pPr fontAlgn="auto">
              <a:lnSpc>
                <a:spcPct val="90000"/>
              </a:lnSpc>
              <a:spcAft>
                <a:spcPts val="0"/>
              </a:spcAft>
              <a:buClr>
                <a:schemeClr val="accent6">
                  <a:lumMod val="75000"/>
                </a:schemeClr>
              </a:buClr>
              <a:buFont typeface="Courier New" pitchFamily="49" charset="0"/>
              <a:buChar char="o"/>
              <a:defRPr/>
            </a:pPr>
            <a:r>
              <a:rPr lang="tr-TR" sz="2800" dirty="0" smtClean="0"/>
              <a:t>Karbon		CO</a:t>
            </a:r>
            <a:r>
              <a:rPr lang="tr-TR" sz="2800" baseline="-25000" dirty="0" smtClean="0"/>
              <a:t>2</a:t>
            </a:r>
          </a:p>
          <a:p>
            <a:pPr fontAlgn="auto">
              <a:lnSpc>
                <a:spcPct val="90000"/>
              </a:lnSpc>
              <a:spcAft>
                <a:spcPts val="0"/>
              </a:spcAft>
              <a:defRPr/>
            </a:pPr>
            <a:r>
              <a:rPr lang="tr-TR" sz="2800" dirty="0" smtClean="0"/>
              <a:t>Hidrojen		H</a:t>
            </a:r>
            <a:r>
              <a:rPr lang="tr-TR" sz="2800" baseline="30000" dirty="0" smtClean="0"/>
              <a:t>+</a:t>
            </a:r>
            <a:r>
              <a:rPr lang="tr-TR" sz="2800" dirty="0" smtClean="0"/>
              <a:t>,HOH</a:t>
            </a:r>
          </a:p>
          <a:p>
            <a:pPr fontAlgn="auto">
              <a:lnSpc>
                <a:spcPct val="90000"/>
              </a:lnSpc>
              <a:spcAft>
                <a:spcPts val="0"/>
              </a:spcAft>
              <a:defRPr/>
            </a:pPr>
            <a:r>
              <a:rPr lang="tr-TR" sz="2800" dirty="0" smtClean="0"/>
              <a:t>Oksijen		O</a:t>
            </a:r>
            <a:r>
              <a:rPr lang="tr-TR" sz="2800" baseline="-25000" dirty="0" smtClean="0"/>
              <a:t>2</a:t>
            </a:r>
            <a:r>
              <a:rPr lang="tr-TR" sz="2800" dirty="0" smtClean="0"/>
              <a:t>, OH-, CO</a:t>
            </a:r>
            <a:r>
              <a:rPr lang="tr-TR" sz="2800" baseline="-25000" dirty="0" smtClean="0"/>
              <a:t>3</a:t>
            </a:r>
            <a:r>
              <a:rPr lang="tr-TR" sz="2800" baseline="30000" dirty="0" smtClean="0"/>
              <a:t>-2</a:t>
            </a:r>
            <a:r>
              <a:rPr lang="tr-TR" sz="2800" dirty="0" smtClean="0"/>
              <a:t>, S0</a:t>
            </a:r>
            <a:r>
              <a:rPr lang="tr-TR" sz="2800" baseline="-25000" dirty="0" smtClean="0"/>
              <a:t>4</a:t>
            </a:r>
            <a:r>
              <a:rPr lang="tr-TR" sz="2800" baseline="30000" dirty="0" smtClean="0"/>
              <a:t>-2, </a:t>
            </a:r>
            <a:r>
              <a:rPr lang="tr-TR" sz="2800" dirty="0" smtClean="0"/>
              <a:t>CO</a:t>
            </a:r>
            <a:r>
              <a:rPr lang="tr-TR" sz="2800" baseline="-25000" dirty="0" smtClean="0"/>
              <a:t>2</a:t>
            </a:r>
          </a:p>
          <a:p>
            <a:pPr fontAlgn="auto">
              <a:lnSpc>
                <a:spcPct val="90000"/>
              </a:lnSpc>
              <a:spcAft>
                <a:spcPts val="0"/>
              </a:spcAft>
              <a:defRPr/>
            </a:pPr>
            <a:r>
              <a:rPr lang="tr-TR" sz="2800" dirty="0" smtClean="0"/>
              <a:t>Azot		NH</a:t>
            </a:r>
            <a:r>
              <a:rPr lang="tr-TR" sz="2800" baseline="-25000" dirty="0" smtClean="0"/>
              <a:t>4</a:t>
            </a:r>
            <a:r>
              <a:rPr lang="tr-TR" sz="2800" baseline="30000" dirty="0" smtClean="0"/>
              <a:t>+</a:t>
            </a:r>
            <a:r>
              <a:rPr lang="tr-TR" sz="2800" dirty="0" smtClean="0"/>
              <a:t>,NO</a:t>
            </a:r>
            <a:r>
              <a:rPr lang="tr-TR" sz="2800" baseline="-25000" dirty="0" smtClean="0"/>
              <a:t>3</a:t>
            </a:r>
            <a:r>
              <a:rPr lang="tr-TR" sz="2800" baseline="30000" dirty="0" smtClean="0"/>
              <a:t>-</a:t>
            </a:r>
          </a:p>
          <a:p>
            <a:pPr fontAlgn="auto">
              <a:lnSpc>
                <a:spcPct val="90000"/>
              </a:lnSpc>
              <a:spcAft>
                <a:spcPts val="0"/>
              </a:spcAft>
              <a:defRPr/>
            </a:pPr>
            <a:r>
              <a:rPr lang="tr-TR" sz="2800" dirty="0" smtClean="0"/>
              <a:t>Fosfor		H</a:t>
            </a:r>
            <a:r>
              <a:rPr lang="tr-TR" sz="2800" baseline="-25000" dirty="0" smtClean="0"/>
              <a:t>2</a:t>
            </a:r>
            <a:r>
              <a:rPr lang="tr-TR" sz="2800" dirty="0" smtClean="0"/>
              <a:t>PO</a:t>
            </a:r>
            <a:r>
              <a:rPr lang="tr-TR" sz="2800" baseline="-25000" dirty="0" smtClean="0"/>
              <a:t>4</a:t>
            </a:r>
            <a:r>
              <a:rPr lang="tr-TR" sz="2800" baseline="30000" dirty="0" smtClean="0"/>
              <a:t>-</a:t>
            </a:r>
          </a:p>
          <a:p>
            <a:pPr fontAlgn="auto">
              <a:lnSpc>
                <a:spcPct val="90000"/>
              </a:lnSpc>
              <a:spcAft>
                <a:spcPts val="0"/>
              </a:spcAft>
              <a:defRPr/>
            </a:pPr>
            <a:r>
              <a:rPr lang="tr-TR" sz="2800" dirty="0" smtClean="0"/>
              <a:t>Potasyum		K</a:t>
            </a:r>
            <a:r>
              <a:rPr lang="tr-TR" sz="2800" baseline="30000" dirty="0" smtClean="0"/>
              <a:t>+</a:t>
            </a:r>
          </a:p>
          <a:p>
            <a:pPr fontAlgn="auto">
              <a:lnSpc>
                <a:spcPct val="90000"/>
              </a:lnSpc>
              <a:spcAft>
                <a:spcPts val="0"/>
              </a:spcAft>
              <a:defRPr/>
            </a:pPr>
            <a:r>
              <a:rPr lang="tr-TR" sz="2800" dirty="0" smtClean="0"/>
              <a:t>Kalsiyum		</a:t>
            </a:r>
            <a:r>
              <a:rPr lang="tr-TR" sz="2800" dirty="0" err="1" smtClean="0"/>
              <a:t>Ca</a:t>
            </a:r>
            <a:r>
              <a:rPr lang="tr-TR" sz="2800" baseline="30000" dirty="0" smtClean="0"/>
              <a:t>++</a:t>
            </a:r>
          </a:p>
          <a:p>
            <a:pPr fontAlgn="auto">
              <a:lnSpc>
                <a:spcPct val="90000"/>
              </a:lnSpc>
              <a:spcAft>
                <a:spcPts val="0"/>
              </a:spcAft>
              <a:defRPr/>
            </a:pPr>
            <a:r>
              <a:rPr lang="tr-TR" sz="2800" dirty="0" smtClean="0"/>
              <a:t>Magnezyum	Mg</a:t>
            </a:r>
            <a:r>
              <a:rPr lang="tr-TR" sz="2800" baseline="30000" dirty="0" smtClean="0"/>
              <a:t>++</a:t>
            </a:r>
          </a:p>
          <a:p>
            <a:pPr fontAlgn="auto">
              <a:lnSpc>
                <a:spcPct val="90000"/>
              </a:lnSpc>
              <a:spcAft>
                <a:spcPts val="0"/>
              </a:spcAft>
              <a:defRPr/>
            </a:pPr>
            <a:r>
              <a:rPr lang="tr-TR" sz="2800" dirty="0" smtClean="0"/>
              <a:t>Kükürt		SO</a:t>
            </a:r>
            <a:r>
              <a:rPr lang="tr-TR" sz="2800" baseline="-25000" dirty="0" smtClean="0"/>
              <a:t>4</a:t>
            </a:r>
            <a:r>
              <a:rPr lang="tr-TR" sz="2800" baseline="30000" dirty="0" smtClean="0"/>
              <a:t>=</a:t>
            </a:r>
          </a:p>
          <a:p>
            <a:pPr fontAlgn="auto">
              <a:lnSpc>
                <a:spcPct val="90000"/>
              </a:lnSpc>
              <a:spcAft>
                <a:spcPts val="0"/>
              </a:spcAft>
              <a:defRPr/>
            </a:pPr>
            <a:endParaRPr lang="tr-TR"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iterate type="wd">
                                    <p:tmPct val="100000"/>
                                  </p:iterate>
                                  <p:childTnLst>
                                    <p:set>
                                      <p:cBhvr>
                                        <p:cTn id="6" dur="1" fill="hold">
                                          <p:stCondLst>
                                            <p:cond delay="0"/>
                                          </p:stCondLst>
                                        </p:cTn>
                                        <p:tgtEl>
                                          <p:spTgt spid="65539">
                                            <p:txEl>
                                              <p:pRg st="0" end="0"/>
                                            </p:txEl>
                                          </p:spTgt>
                                        </p:tgtEl>
                                        <p:attrNameLst>
                                          <p:attrName>style.visibility</p:attrName>
                                        </p:attrNameLst>
                                      </p:cBhvr>
                                      <p:to>
                                        <p:strVal val="visible"/>
                                      </p:to>
                                    </p:set>
                                    <p:animEffect transition="in" filter="slide(fromBottom)">
                                      <p:cBhvr>
                                        <p:cTn id="7" dur="300"/>
                                        <p:tgtEl>
                                          <p:spTgt spid="6553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iterate type="wd">
                                    <p:tmPct val="100000"/>
                                  </p:iterate>
                                  <p:childTnLst>
                                    <p:set>
                                      <p:cBhvr>
                                        <p:cTn id="11" dur="1" fill="hold">
                                          <p:stCondLst>
                                            <p:cond delay="0"/>
                                          </p:stCondLst>
                                        </p:cTn>
                                        <p:tgtEl>
                                          <p:spTgt spid="65539">
                                            <p:txEl>
                                              <p:pRg st="1" end="1"/>
                                            </p:txEl>
                                          </p:spTgt>
                                        </p:tgtEl>
                                        <p:attrNameLst>
                                          <p:attrName>style.visibility</p:attrName>
                                        </p:attrNameLst>
                                      </p:cBhvr>
                                      <p:to>
                                        <p:strVal val="visible"/>
                                      </p:to>
                                    </p:set>
                                    <p:animEffect transition="in" filter="slide(fromBottom)">
                                      <p:cBhvr>
                                        <p:cTn id="12" dur="300"/>
                                        <p:tgtEl>
                                          <p:spTgt spid="6553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iterate type="wd">
                                    <p:tmPct val="100000"/>
                                  </p:iterate>
                                  <p:childTnLst>
                                    <p:set>
                                      <p:cBhvr>
                                        <p:cTn id="16" dur="1" fill="hold">
                                          <p:stCondLst>
                                            <p:cond delay="0"/>
                                          </p:stCondLst>
                                        </p:cTn>
                                        <p:tgtEl>
                                          <p:spTgt spid="65539">
                                            <p:txEl>
                                              <p:pRg st="2" end="2"/>
                                            </p:txEl>
                                          </p:spTgt>
                                        </p:tgtEl>
                                        <p:attrNameLst>
                                          <p:attrName>style.visibility</p:attrName>
                                        </p:attrNameLst>
                                      </p:cBhvr>
                                      <p:to>
                                        <p:strVal val="visible"/>
                                      </p:to>
                                    </p:set>
                                    <p:animEffect transition="in" filter="slide(fromBottom)">
                                      <p:cBhvr>
                                        <p:cTn id="17" dur="300"/>
                                        <p:tgtEl>
                                          <p:spTgt spid="6553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iterate type="wd">
                                    <p:tmPct val="100000"/>
                                  </p:iterate>
                                  <p:childTnLst>
                                    <p:set>
                                      <p:cBhvr>
                                        <p:cTn id="21" dur="1" fill="hold">
                                          <p:stCondLst>
                                            <p:cond delay="0"/>
                                          </p:stCondLst>
                                        </p:cTn>
                                        <p:tgtEl>
                                          <p:spTgt spid="65539">
                                            <p:txEl>
                                              <p:pRg st="3" end="3"/>
                                            </p:txEl>
                                          </p:spTgt>
                                        </p:tgtEl>
                                        <p:attrNameLst>
                                          <p:attrName>style.visibility</p:attrName>
                                        </p:attrNameLst>
                                      </p:cBhvr>
                                      <p:to>
                                        <p:strVal val="visible"/>
                                      </p:to>
                                    </p:set>
                                    <p:animEffect transition="in" filter="slide(fromBottom)">
                                      <p:cBhvr>
                                        <p:cTn id="22" dur="300"/>
                                        <p:tgtEl>
                                          <p:spTgt spid="6553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iterate type="wd">
                                    <p:tmPct val="100000"/>
                                  </p:iterate>
                                  <p:childTnLst>
                                    <p:set>
                                      <p:cBhvr>
                                        <p:cTn id="26" dur="1" fill="hold">
                                          <p:stCondLst>
                                            <p:cond delay="0"/>
                                          </p:stCondLst>
                                        </p:cTn>
                                        <p:tgtEl>
                                          <p:spTgt spid="65539">
                                            <p:txEl>
                                              <p:pRg st="4" end="4"/>
                                            </p:txEl>
                                          </p:spTgt>
                                        </p:tgtEl>
                                        <p:attrNameLst>
                                          <p:attrName>style.visibility</p:attrName>
                                        </p:attrNameLst>
                                      </p:cBhvr>
                                      <p:to>
                                        <p:strVal val="visible"/>
                                      </p:to>
                                    </p:set>
                                    <p:animEffect transition="in" filter="slide(fromBottom)">
                                      <p:cBhvr>
                                        <p:cTn id="27" dur="300"/>
                                        <p:tgtEl>
                                          <p:spTgt spid="6553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iterate type="wd">
                                    <p:tmPct val="100000"/>
                                  </p:iterate>
                                  <p:childTnLst>
                                    <p:set>
                                      <p:cBhvr>
                                        <p:cTn id="31" dur="1" fill="hold">
                                          <p:stCondLst>
                                            <p:cond delay="0"/>
                                          </p:stCondLst>
                                        </p:cTn>
                                        <p:tgtEl>
                                          <p:spTgt spid="65539">
                                            <p:txEl>
                                              <p:pRg st="5" end="5"/>
                                            </p:txEl>
                                          </p:spTgt>
                                        </p:tgtEl>
                                        <p:attrNameLst>
                                          <p:attrName>style.visibility</p:attrName>
                                        </p:attrNameLst>
                                      </p:cBhvr>
                                      <p:to>
                                        <p:strVal val="visible"/>
                                      </p:to>
                                    </p:set>
                                    <p:animEffect transition="in" filter="slide(fromBottom)">
                                      <p:cBhvr>
                                        <p:cTn id="32" dur="300"/>
                                        <p:tgtEl>
                                          <p:spTgt spid="6553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grpId="0" nodeType="clickEffect">
                                  <p:stCondLst>
                                    <p:cond delay="0"/>
                                  </p:stCondLst>
                                  <p:iterate type="wd">
                                    <p:tmPct val="100000"/>
                                  </p:iterate>
                                  <p:childTnLst>
                                    <p:set>
                                      <p:cBhvr>
                                        <p:cTn id="36" dur="1" fill="hold">
                                          <p:stCondLst>
                                            <p:cond delay="0"/>
                                          </p:stCondLst>
                                        </p:cTn>
                                        <p:tgtEl>
                                          <p:spTgt spid="65539">
                                            <p:txEl>
                                              <p:pRg st="6" end="6"/>
                                            </p:txEl>
                                          </p:spTgt>
                                        </p:tgtEl>
                                        <p:attrNameLst>
                                          <p:attrName>style.visibility</p:attrName>
                                        </p:attrNameLst>
                                      </p:cBhvr>
                                      <p:to>
                                        <p:strVal val="visible"/>
                                      </p:to>
                                    </p:set>
                                    <p:animEffect transition="in" filter="slide(fromBottom)">
                                      <p:cBhvr>
                                        <p:cTn id="37" dur="300"/>
                                        <p:tgtEl>
                                          <p:spTgt spid="65539">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4" fill="hold" grpId="0" nodeType="clickEffect">
                                  <p:stCondLst>
                                    <p:cond delay="0"/>
                                  </p:stCondLst>
                                  <p:iterate type="wd">
                                    <p:tmPct val="100000"/>
                                  </p:iterate>
                                  <p:childTnLst>
                                    <p:set>
                                      <p:cBhvr>
                                        <p:cTn id="41" dur="1" fill="hold">
                                          <p:stCondLst>
                                            <p:cond delay="0"/>
                                          </p:stCondLst>
                                        </p:cTn>
                                        <p:tgtEl>
                                          <p:spTgt spid="65539">
                                            <p:txEl>
                                              <p:pRg st="7" end="7"/>
                                            </p:txEl>
                                          </p:spTgt>
                                        </p:tgtEl>
                                        <p:attrNameLst>
                                          <p:attrName>style.visibility</p:attrName>
                                        </p:attrNameLst>
                                      </p:cBhvr>
                                      <p:to>
                                        <p:strVal val="visible"/>
                                      </p:to>
                                    </p:set>
                                    <p:animEffect transition="in" filter="slide(fromBottom)">
                                      <p:cBhvr>
                                        <p:cTn id="42" dur="300"/>
                                        <p:tgtEl>
                                          <p:spTgt spid="65539">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grpId="0" nodeType="clickEffect">
                                  <p:stCondLst>
                                    <p:cond delay="0"/>
                                  </p:stCondLst>
                                  <p:iterate type="wd">
                                    <p:tmPct val="100000"/>
                                  </p:iterate>
                                  <p:childTnLst>
                                    <p:set>
                                      <p:cBhvr>
                                        <p:cTn id="46" dur="1" fill="hold">
                                          <p:stCondLst>
                                            <p:cond delay="0"/>
                                          </p:stCondLst>
                                        </p:cTn>
                                        <p:tgtEl>
                                          <p:spTgt spid="65539">
                                            <p:txEl>
                                              <p:pRg st="8" end="8"/>
                                            </p:txEl>
                                          </p:spTgt>
                                        </p:tgtEl>
                                        <p:attrNameLst>
                                          <p:attrName>style.visibility</p:attrName>
                                        </p:attrNameLst>
                                      </p:cBhvr>
                                      <p:to>
                                        <p:strVal val="visible"/>
                                      </p:to>
                                    </p:set>
                                    <p:animEffect transition="in" filter="slide(fromBottom)">
                                      <p:cBhvr>
                                        <p:cTn id="47" dur="300"/>
                                        <p:tgtEl>
                                          <p:spTgt spid="655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p:cNvSpPr>
            <a:spLocks noGrp="1" noChangeArrowheads="1"/>
          </p:cNvSpPr>
          <p:nvPr>
            <p:ph idx="1"/>
          </p:nvPr>
        </p:nvSpPr>
        <p:spPr>
          <a:xfrm>
            <a:off x="539750" y="908050"/>
            <a:ext cx="8229600" cy="4114800"/>
          </a:xfrm>
          <a:ln>
            <a:solidFill>
              <a:schemeClr val="tx2">
                <a:lumMod val="20000"/>
                <a:lumOff val="80000"/>
              </a:schemeClr>
            </a:solidFill>
          </a:ln>
        </p:spPr>
        <p:txBody>
          <a:bodyPr rtlCol="0">
            <a:normAutofit/>
          </a:bodyPr>
          <a:lstStyle/>
          <a:p>
            <a:pPr fontAlgn="auto">
              <a:spcAft>
                <a:spcPts val="0"/>
              </a:spcAft>
              <a:defRPr/>
            </a:pPr>
            <a:r>
              <a:rPr lang="tr-TR" dirty="0" smtClean="0"/>
              <a:t>Demir		</a:t>
            </a:r>
            <a:r>
              <a:rPr lang="tr-TR" dirty="0" err="1" smtClean="0"/>
              <a:t>Fe</a:t>
            </a:r>
            <a:r>
              <a:rPr lang="tr-TR" baseline="30000" dirty="0" smtClean="0"/>
              <a:t>++</a:t>
            </a:r>
            <a:r>
              <a:rPr lang="tr-TR" dirty="0" smtClean="0"/>
              <a:t>, </a:t>
            </a:r>
            <a:r>
              <a:rPr lang="tr-TR" dirty="0" err="1" smtClean="0"/>
              <a:t>Fe</a:t>
            </a:r>
            <a:r>
              <a:rPr lang="tr-TR" baseline="30000" dirty="0" smtClean="0"/>
              <a:t>+3</a:t>
            </a:r>
          </a:p>
          <a:p>
            <a:pPr fontAlgn="auto">
              <a:spcAft>
                <a:spcPts val="0"/>
              </a:spcAft>
              <a:defRPr/>
            </a:pPr>
            <a:r>
              <a:rPr lang="tr-TR" dirty="0" smtClean="0"/>
              <a:t>Manganez	</a:t>
            </a:r>
            <a:r>
              <a:rPr lang="tr-TR" dirty="0" err="1" smtClean="0"/>
              <a:t>Mn</a:t>
            </a:r>
            <a:r>
              <a:rPr lang="tr-TR" baseline="30000" dirty="0" smtClean="0"/>
              <a:t>+4</a:t>
            </a:r>
          </a:p>
          <a:p>
            <a:pPr fontAlgn="auto">
              <a:spcAft>
                <a:spcPts val="0"/>
              </a:spcAft>
              <a:defRPr/>
            </a:pPr>
            <a:r>
              <a:rPr lang="tr-TR" dirty="0" smtClean="0"/>
              <a:t>Bakır	         </a:t>
            </a:r>
            <a:r>
              <a:rPr lang="tr-TR" dirty="0" err="1" smtClean="0"/>
              <a:t>Cu</a:t>
            </a:r>
            <a:r>
              <a:rPr lang="tr-TR" baseline="30000" dirty="0" smtClean="0"/>
              <a:t>++</a:t>
            </a:r>
          </a:p>
          <a:p>
            <a:pPr fontAlgn="auto">
              <a:spcAft>
                <a:spcPts val="0"/>
              </a:spcAft>
              <a:defRPr/>
            </a:pPr>
            <a:r>
              <a:rPr lang="tr-TR" dirty="0" smtClean="0"/>
              <a:t>Çinko		</a:t>
            </a:r>
            <a:r>
              <a:rPr lang="tr-TR" dirty="0" err="1" smtClean="0"/>
              <a:t>Zn</a:t>
            </a:r>
            <a:r>
              <a:rPr lang="tr-TR" baseline="30000" dirty="0" smtClean="0"/>
              <a:t>+2</a:t>
            </a:r>
          </a:p>
          <a:p>
            <a:pPr fontAlgn="auto">
              <a:spcAft>
                <a:spcPts val="0"/>
              </a:spcAft>
              <a:defRPr/>
            </a:pPr>
            <a:r>
              <a:rPr lang="tr-TR" dirty="0" smtClean="0"/>
              <a:t>Molibden	MoO</a:t>
            </a:r>
            <a:r>
              <a:rPr lang="tr-TR" baseline="-25000" dirty="0" smtClean="0"/>
              <a:t>4</a:t>
            </a:r>
            <a:r>
              <a:rPr lang="tr-TR" baseline="30000" dirty="0" smtClean="0"/>
              <a:t>-2</a:t>
            </a:r>
          </a:p>
          <a:p>
            <a:pPr fontAlgn="auto">
              <a:spcAft>
                <a:spcPts val="0"/>
              </a:spcAft>
              <a:defRPr/>
            </a:pPr>
            <a:r>
              <a:rPr lang="tr-TR" dirty="0" smtClean="0"/>
              <a:t>Bor 		BO</a:t>
            </a:r>
            <a:r>
              <a:rPr lang="tr-TR" baseline="-25000" dirty="0" smtClean="0"/>
              <a:t>3</a:t>
            </a:r>
            <a:r>
              <a:rPr lang="tr-TR" baseline="30000" dirty="0" smtClean="0"/>
              <a:t>-</a:t>
            </a:r>
          </a:p>
          <a:p>
            <a:pPr fontAlgn="auto">
              <a:spcAft>
                <a:spcPts val="0"/>
              </a:spcAft>
              <a:defRPr/>
            </a:pPr>
            <a:r>
              <a:rPr lang="tr-TR" dirty="0" smtClean="0"/>
              <a:t>Klor		</a:t>
            </a:r>
            <a:r>
              <a:rPr lang="tr-TR" dirty="0" err="1" smtClean="0"/>
              <a:t>Cl</a:t>
            </a:r>
            <a:r>
              <a:rPr lang="tr-TR" baseline="30000" dirty="0" smtClean="0"/>
              <a: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304800" y="228600"/>
            <a:ext cx="8382000" cy="5919788"/>
            <a:chOff x="-3" y="353"/>
            <a:chExt cx="2816" cy="3410"/>
          </a:xfrm>
        </p:grpSpPr>
        <p:grpSp>
          <p:nvGrpSpPr>
            <p:cNvPr id="3" name="Group 3"/>
            <p:cNvGrpSpPr>
              <a:grpSpLocks/>
            </p:cNvGrpSpPr>
            <p:nvPr/>
          </p:nvGrpSpPr>
          <p:grpSpPr bwMode="auto">
            <a:xfrm>
              <a:off x="0" y="356"/>
              <a:ext cx="2810" cy="3404"/>
              <a:chOff x="0" y="356"/>
              <a:chExt cx="2810" cy="3404"/>
            </a:xfrm>
          </p:grpSpPr>
          <p:grpSp>
            <p:nvGrpSpPr>
              <p:cNvPr id="4" name="Group 4"/>
              <p:cNvGrpSpPr>
                <a:grpSpLocks/>
              </p:cNvGrpSpPr>
              <p:nvPr/>
            </p:nvGrpSpPr>
            <p:grpSpPr bwMode="auto">
              <a:xfrm>
                <a:off x="0" y="356"/>
                <a:ext cx="379" cy="250"/>
                <a:chOff x="0" y="356"/>
                <a:chExt cx="379" cy="250"/>
              </a:xfrm>
            </p:grpSpPr>
            <p:sp>
              <p:nvSpPr>
                <p:cNvPr id="55479" name="Rectangle 5"/>
                <p:cNvSpPr>
                  <a:spLocks noChangeArrowheads="1"/>
                </p:cNvSpPr>
                <p:nvPr/>
              </p:nvSpPr>
              <p:spPr bwMode="auto">
                <a:xfrm>
                  <a:off x="0" y="356"/>
                  <a:ext cx="379" cy="250"/>
                </a:xfrm>
                <a:prstGeom prst="rect">
                  <a:avLst/>
                </a:prstGeom>
                <a:noFill/>
                <a:ln w="9525">
                  <a:noFill/>
                  <a:miter lim="800000"/>
                  <a:headEnd/>
                  <a:tailEnd/>
                </a:ln>
              </p:spPr>
              <p:txBody>
                <a:bodyPr anchor="ctr"/>
                <a:lstStyle/>
                <a:p>
                  <a:r>
                    <a:rPr lang="tr-TR" b="1">
                      <a:solidFill>
                        <a:srgbClr val="CC0000"/>
                      </a:solidFill>
                      <a:latin typeface="Arial" pitchFamily="34" charset="0"/>
                    </a:rPr>
                    <a:t>element</a:t>
                  </a:r>
                  <a:endParaRPr lang="tr-TR">
                    <a:solidFill>
                      <a:srgbClr val="CC0000"/>
                    </a:solidFill>
                    <a:latin typeface="Arial" pitchFamily="34" charset="0"/>
                  </a:endParaRPr>
                </a:p>
              </p:txBody>
            </p:sp>
            <p:sp>
              <p:nvSpPr>
                <p:cNvPr id="55480" name="Rectangle 6"/>
                <p:cNvSpPr>
                  <a:spLocks noChangeArrowheads="1"/>
                </p:cNvSpPr>
                <p:nvPr/>
              </p:nvSpPr>
              <p:spPr bwMode="auto">
                <a:xfrm>
                  <a:off x="0" y="356"/>
                  <a:ext cx="379" cy="250"/>
                </a:xfrm>
                <a:prstGeom prst="rect">
                  <a:avLst/>
                </a:prstGeom>
                <a:noFill/>
                <a:ln w="7">
                  <a:solidFill>
                    <a:srgbClr val="A0A0A0"/>
                  </a:solidFill>
                  <a:miter lim="800000"/>
                  <a:headEnd/>
                  <a:tailEnd/>
                </a:ln>
              </p:spPr>
              <p:txBody>
                <a:bodyPr/>
                <a:lstStyle/>
                <a:p>
                  <a:endParaRPr lang="tr-TR"/>
                </a:p>
              </p:txBody>
            </p:sp>
          </p:grpSp>
          <p:grpSp>
            <p:nvGrpSpPr>
              <p:cNvPr id="5" name="Group 7"/>
              <p:cNvGrpSpPr>
                <a:grpSpLocks/>
              </p:cNvGrpSpPr>
              <p:nvPr/>
            </p:nvGrpSpPr>
            <p:grpSpPr bwMode="auto">
              <a:xfrm>
                <a:off x="379" y="356"/>
                <a:ext cx="511" cy="250"/>
                <a:chOff x="379" y="356"/>
                <a:chExt cx="511" cy="250"/>
              </a:xfrm>
            </p:grpSpPr>
            <p:sp>
              <p:nvSpPr>
                <p:cNvPr id="55477" name="Rectangle 8"/>
                <p:cNvSpPr>
                  <a:spLocks noChangeArrowheads="1"/>
                </p:cNvSpPr>
                <p:nvPr/>
              </p:nvSpPr>
              <p:spPr bwMode="auto">
                <a:xfrm>
                  <a:off x="379" y="356"/>
                  <a:ext cx="511" cy="250"/>
                </a:xfrm>
                <a:prstGeom prst="rect">
                  <a:avLst/>
                </a:prstGeom>
                <a:noFill/>
                <a:ln w="9525">
                  <a:noFill/>
                  <a:miter lim="800000"/>
                  <a:headEnd/>
                  <a:tailEnd/>
                </a:ln>
              </p:spPr>
              <p:txBody>
                <a:bodyPr anchor="ctr"/>
                <a:lstStyle/>
                <a:p>
                  <a:r>
                    <a:rPr lang="tr-TR" b="1">
                      <a:solidFill>
                        <a:srgbClr val="CC0000"/>
                      </a:solidFill>
                      <a:latin typeface="Arial" pitchFamily="34" charset="0"/>
                    </a:rPr>
                    <a:t>Kimyasal sembolü</a:t>
                  </a:r>
                  <a:endParaRPr lang="tr-TR">
                    <a:solidFill>
                      <a:srgbClr val="CC0000"/>
                    </a:solidFill>
                    <a:latin typeface="Arial" pitchFamily="34" charset="0"/>
                  </a:endParaRPr>
                </a:p>
              </p:txBody>
            </p:sp>
            <p:sp>
              <p:nvSpPr>
                <p:cNvPr id="55478" name="Rectangle 9"/>
                <p:cNvSpPr>
                  <a:spLocks noChangeArrowheads="1"/>
                </p:cNvSpPr>
                <p:nvPr/>
              </p:nvSpPr>
              <p:spPr bwMode="auto">
                <a:xfrm>
                  <a:off x="379" y="356"/>
                  <a:ext cx="511" cy="250"/>
                </a:xfrm>
                <a:prstGeom prst="rect">
                  <a:avLst/>
                </a:prstGeom>
                <a:noFill/>
                <a:ln w="7">
                  <a:solidFill>
                    <a:srgbClr val="A0A0A0"/>
                  </a:solidFill>
                  <a:miter lim="800000"/>
                  <a:headEnd/>
                  <a:tailEnd/>
                </a:ln>
              </p:spPr>
              <p:txBody>
                <a:bodyPr/>
                <a:lstStyle/>
                <a:p>
                  <a:endParaRPr lang="tr-TR"/>
                </a:p>
              </p:txBody>
            </p:sp>
          </p:grpSp>
          <p:grpSp>
            <p:nvGrpSpPr>
              <p:cNvPr id="6" name="Group 10"/>
              <p:cNvGrpSpPr>
                <a:grpSpLocks/>
              </p:cNvGrpSpPr>
              <p:nvPr/>
            </p:nvGrpSpPr>
            <p:grpSpPr bwMode="auto">
              <a:xfrm>
                <a:off x="890" y="356"/>
                <a:ext cx="564" cy="250"/>
                <a:chOff x="890" y="356"/>
                <a:chExt cx="564" cy="250"/>
              </a:xfrm>
            </p:grpSpPr>
            <p:sp>
              <p:nvSpPr>
                <p:cNvPr id="55475" name="Rectangle 11"/>
                <p:cNvSpPr>
                  <a:spLocks noChangeArrowheads="1"/>
                </p:cNvSpPr>
                <p:nvPr/>
              </p:nvSpPr>
              <p:spPr bwMode="auto">
                <a:xfrm>
                  <a:off x="890" y="356"/>
                  <a:ext cx="564" cy="250"/>
                </a:xfrm>
                <a:prstGeom prst="rect">
                  <a:avLst/>
                </a:prstGeom>
                <a:noFill/>
                <a:ln w="9525">
                  <a:noFill/>
                  <a:miter lim="800000"/>
                  <a:headEnd/>
                  <a:tailEnd/>
                </a:ln>
              </p:spPr>
              <p:txBody>
                <a:bodyPr anchor="ctr"/>
                <a:lstStyle/>
                <a:p>
                  <a:r>
                    <a:rPr lang="tr-TR" b="1">
                      <a:solidFill>
                        <a:srgbClr val="CC0000"/>
                      </a:solidFill>
                      <a:latin typeface="Arial" pitchFamily="34" charset="0"/>
                    </a:rPr>
                    <a:t>Bitkideki nispi miktar%</a:t>
                  </a:r>
                  <a:endParaRPr lang="tr-TR">
                    <a:solidFill>
                      <a:srgbClr val="CC0000"/>
                    </a:solidFill>
                    <a:latin typeface="Arial" pitchFamily="34" charset="0"/>
                  </a:endParaRPr>
                </a:p>
              </p:txBody>
            </p:sp>
            <p:sp>
              <p:nvSpPr>
                <p:cNvPr id="55476" name="Rectangle 12"/>
                <p:cNvSpPr>
                  <a:spLocks noChangeArrowheads="1"/>
                </p:cNvSpPr>
                <p:nvPr/>
              </p:nvSpPr>
              <p:spPr bwMode="auto">
                <a:xfrm>
                  <a:off x="890" y="356"/>
                  <a:ext cx="564" cy="250"/>
                </a:xfrm>
                <a:prstGeom prst="rect">
                  <a:avLst/>
                </a:prstGeom>
                <a:noFill/>
                <a:ln w="7">
                  <a:solidFill>
                    <a:srgbClr val="A0A0A0"/>
                  </a:solidFill>
                  <a:miter lim="800000"/>
                  <a:headEnd/>
                  <a:tailEnd/>
                </a:ln>
              </p:spPr>
              <p:txBody>
                <a:bodyPr/>
                <a:lstStyle/>
                <a:p>
                  <a:endParaRPr lang="tr-TR"/>
                </a:p>
              </p:txBody>
            </p:sp>
          </p:grpSp>
          <p:grpSp>
            <p:nvGrpSpPr>
              <p:cNvPr id="7" name="Group 13"/>
              <p:cNvGrpSpPr>
                <a:grpSpLocks/>
              </p:cNvGrpSpPr>
              <p:nvPr/>
            </p:nvGrpSpPr>
            <p:grpSpPr bwMode="auto">
              <a:xfrm>
                <a:off x="1454" y="356"/>
                <a:ext cx="663" cy="250"/>
                <a:chOff x="1454" y="356"/>
                <a:chExt cx="663" cy="250"/>
              </a:xfrm>
            </p:grpSpPr>
            <p:sp>
              <p:nvSpPr>
                <p:cNvPr id="55473" name="Rectangle 14"/>
                <p:cNvSpPr>
                  <a:spLocks noChangeArrowheads="1"/>
                </p:cNvSpPr>
                <p:nvPr/>
              </p:nvSpPr>
              <p:spPr bwMode="auto">
                <a:xfrm>
                  <a:off x="1454" y="356"/>
                  <a:ext cx="663" cy="250"/>
                </a:xfrm>
                <a:prstGeom prst="rect">
                  <a:avLst/>
                </a:prstGeom>
                <a:noFill/>
                <a:ln w="9525">
                  <a:noFill/>
                  <a:miter lim="800000"/>
                  <a:headEnd/>
                  <a:tailEnd/>
                </a:ln>
              </p:spPr>
              <p:txBody>
                <a:bodyPr anchor="ctr"/>
                <a:lstStyle/>
                <a:p>
                  <a:r>
                    <a:rPr lang="tr-TR" b="1">
                      <a:solidFill>
                        <a:srgbClr val="CC0000"/>
                      </a:solidFill>
                      <a:latin typeface="Arial" pitchFamily="34" charset="0"/>
                    </a:rPr>
                    <a:t>Bitkilerdeki işlevleri</a:t>
                  </a:r>
                  <a:endParaRPr lang="tr-TR">
                    <a:solidFill>
                      <a:srgbClr val="CC0000"/>
                    </a:solidFill>
                    <a:latin typeface="Arial" pitchFamily="34" charset="0"/>
                  </a:endParaRPr>
                </a:p>
              </p:txBody>
            </p:sp>
            <p:sp>
              <p:nvSpPr>
                <p:cNvPr id="55474" name="Rectangle 15"/>
                <p:cNvSpPr>
                  <a:spLocks noChangeArrowheads="1"/>
                </p:cNvSpPr>
                <p:nvPr/>
              </p:nvSpPr>
              <p:spPr bwMode="auto">
                <a:xfrm>
                  <a:off x="1454" y="356"/>
                  <a:ext cx="663" cy="250"/>
                </a:xfrm>
                <a:prstGeom prst="rect">
                  <a:avLst/>
                </a:prstGeom>
                <a:noFill/>
                <a:ln w="7">
                  <a:solidFill>
                    <a:srgbClr val="A0A0A0"/>
                  </a:solidFill>
                  <a:miter lim="800000"/>
                  <a:headEnd/>
                  <a:tailEnd/>
                </a:ln>
              </p:spPr>
              <p:txBody>
                <a:bodyPr/>
                <a:lstStyle/>
                <a:p>
                  <a:endParaRPr lang="tr-TR"/>
                </a:p>
              </p:txBody>
            </p:sp>
          </p:grpSp>
          <p:grpSp>
            <p:nvGrpSpPr>
              <p:cNvPr id="8" name="Group 16"/>
              <p:cNvGrpSpPr>
                <a:grpSpLocks/>
              </p:cNvGrpSpPr>
              <p:nvPr/>
            </p:nvGrpSpPr>
            <p:grpSpPr bwMode="auto">
              <a:xfrm>
                <a:off x="2117" y="356"/>
                <a:ext cx="693" cy="250"/>
                <a:chOff x="2117" y="356"/>
                <a:chExt cx="693" cy="250"/>
              </a:xfrm>
            </p:grpSpPr>
            <p:sp>
              <p:nvSpPr>
                <p:cNvPr id="55471" name="Rectangle 17"/>
                <p:cNvSpPr>
                  <a:spLocks noChangeArrowheads="1"/>
                </p:cNvSpPr>
                <p:nvPr/>
              </p:nvSpPr>
              <p:spPr bwMode="auto">
                <a:xfrm>
                  <a:off x="2117" y="356"/>
                  <a:ext cx="693" cy="250"/>
                </a:xfrm>
                <a:prstGeom prst="rect">
                  <a:avLst/>
                </a:prstGeom>
                <a:noFill/>
                <a:ln w="9525">
                  <a:noFill/>
                  <a:miter lim="800000"/>
                  <a:headEnd/>
                  <a:tailEnd/>
                </a:ln>
              </p:spPr>
              <p:txBody>
                <a:bodyPr anchor="ctr"/>
                <a:lstStyle/>
                <a:p>
                  <a:r>
                    <a:rPr lang="tr-TR" b="1">
                      <a:solidFill>
                        <a:srgbClr val="CC0000"/>
                      </a:solidFill>
                      <a:latin typeface="Arial" pitchFamily="34" charset="0"/>
                    </a:rPr>
                    <a:t>Besin sınıfı</a:t>
                  </a:r>
                  <a:endParaRPr lang="tr-TR">
                    <a:solidFill>
                      <a:srgbClr val="CC0000"/>
                    </a:solidFill>
                    <a:latin typeface="Arial" pitchFamily="34" charset="0"/>
                  </a:endParaRPr>
                </a:p>
              </p:txBody>
            </p:sp>
            <p:sp>
              <p:nvSpPr>
                <p:cNvPr id="55472" name="Rectangle 18"/>
                <p:cNvSpPr>
                  <a:spLocks noChangeArrowheads="1"/>
                </p:cNvSpPr>
                <p:nvPr/>
              </p:nvSpPr>
              <p:spPr bwMode="auto">
                <a:xfrm>
                  <a:off x="2117" y="356"/>
                  <a:ext cx="693" cy="250"/>
                </a:xfrm>
                <a:prstGeom prst="rect">
                  <a:avLst/>
                </a:prstGeom>
                <a:noFill/>
                <a:ln w="7">
                  <a:solidFill>
                    <a:srgbClr val="A0A0A0"/>
                  </a:solidFill>
                  <a:miter lim="800000"/>
                  <a:headEnd/>
                  <a:tailEnd/>
                </a:ln>
              </p:spPr>
              <p:txBody>
                <a:bodyPr/>
                <a:lstStyle/>
                <a:p>
                  <a:endParaRPr lang="tr-TR"/>
                </a:p>
              </p:txBody>
            </p:sp>
          </p:grpSp>
          <p:grpSp>
            <p:nvGrpSpPr>
              <p:cNvPr id="9" name="Group 19"/>
              <p:cNvGrpSpPr>
                <a:grpSpLocks/>
              </p:cNvGrpSpPr>
              <p:nvPr/>
            </p:nvGrpSpPr>
            <p:grpSpPr bwMode="auto">
              <a:xfrm>
                <a:off x="0" y="606"/>
                <a:ext cx="379" cy="250"/>
                <a:chOff x="0" y="606"/>
                <a:chExt cx="379" cy="250"/>
              </a:xfrm>
            </p:grpSpPr>
            <p:sp>
              <p:nvSpPr>
                <p:cNvPr id="55469" name="Rectangle 20"/>
                <p:cNvSpPr>
                  <a:spLocks noChangeArrowheads="1"/>
                </p:cNvSpPr>
                <p:nvPr/>
              </p:nvSpPr>
              <p:spPr bwMode="auto">
                <a:xfrm>
                  <a:off x="0" y="606"/>
                  <a:ext cx="379" cy="250"/>
                </a:xfrm>
                <a:prstGeom prst="rect">
                  <a:avLst/>
                </a:prstGeom>
                <a:noFill/>
                <a:ln w="9525">
                  <a:noFill/>
                  <a:miter lim="800000"/>
                  <a:headEnd/>
                  <a:tailEnd/>
                </a:ln>
              </p:spPr>
              <p:txBody>
                <a:bodyPr anchor="ctr"/>
                <a:lstStyle/>
                <a:p>
                  <a:r>
                    <a:rPr lang="tr-TR">
                      <a:latin typeface="Arial" pitchFamily="34" charset="0"/>
                    </a:rPr>
                    <a:t>Azot</a:t>
                  </a:r>
                </a:p>
              </p:txBody>
            </p:sp>
            <p:sp>
              <p:nvSpPr>
                <p:cNvPr id="55470" name="Rectangle 21"/>
                <p:cNvSpPr>
                  <a:spLocks noChangeArrowheads="1"/>
                </p:cNvSpPr>
                <p:nvPr/>
              </p:nvSpPr>
              <p:spPr bwMode="auto">
                <a:xfrm>
                  <a:off x="0" y="606"/>
                  <a:ext cx="379" cy="250"/>
                </a:xfrm>
                <a:prstGeom prst="rect">
                  <a:avLst/>
                </a:prstGeom>
                <a:noFill/>
                <a:ln w="7">
                  <a:solidFill>
                    <a:srgbClr val="A0A0A0"/>
                  </a:solidFill>
                  <a:miter lim="800000"/>
                  <a:headEnd/>
                  <a:tailEnd/>
                </a:ln>
              </p:spPr>
              <p:txBody>
                <a:bodyPr/>
                <a:lstStyle/>
                <a:p>
                  <a:endParaRPr lang="tr-TR"/>
                </a:p>
              </p:txBody>
            </p:sp>
          </p:grpSp>
          <p:grpSp>
            <p:nvGrpSpPr>
              <p:cNvPr id="10" name="Group 22"/>
              <p:cNvGrpSpPr>
                <a:grpSpLocks/>
              </p:cNvGrpSpPr>
              <p:nvPr/>
            </p:nvGrpSpPr>
            <p:grpSpPr bwMode="auto">
              <a:xfrm>
                <a:off x="379" y="606"/>
                <a:ext cx="511" cy="250"/>
                <a:chOff x="379" y="606"/>
                <a:chExt cx="511" cy="250"/>
              </a:xfrm>
            </p:grpSpPr>
            <p:sp>
              <p:nvSpPr>
                <p:cNvPr id="55467" name="Rectangle 23"/>
                <p:cNvSpPr>
                  <a:spLocks noChangeArrowheads="1"/>
                </p:cNvSpPr>
                <p:nvPr/>
              </p:nvSpPr>
              <p:spPr bwMode="auto">
                <a:xfrm>
                  <a:off x="379" y="606"/>
                  <a:ext cx="511" cy="250"/>
                </a:xfrm>
                <a:prstGeom prst="rect">
                  <a:avLst/>
                </a:prstGeom>
                <a:noFill/>
                <a:ln w="9525">
                  <a:noFill/>
                  <a:miter lim="800000"/>
                  <a:headEnd/>
                  <a:tailEnd/>
                </a:ln>
              </p:spPr>
              <p:txBody>
                <a:bodyPr anchor="ctr"/>
                <a:lstStyle/>
                <a:p>
                  <a:r>
                    <a:rPr lang="tr-TR">
                      <a:latin typeface="Arial" pitchFamily="34" charset="0"/>
                      <a:cs typeface="Arial" pitchFamily="34" charset="0"/>
                    </a:rPr>
                    <a:t>N</a:t>
                  </a:r>
                  <a:endParaRPr lang="tr-TR">
                    <a:latin typeface="Arial" pitchFamily="34" charset="0"/>
                  </a:endParaRPr>
                </a:p>
              </p:txBody>
            </p:sp>
            <p:sp>
              <p:nvSpPr>
                <p:cNvPr id="55468" name="Rectangle 24"/>
                <p:cNvSpPr>
                  <a:spLocks noChangeArrowheads="1"/>
                </p:cNvSpPr>
                <p:nvPr/>
              </p:nvSpPr>
              <p:spPr bwMode="auto">
                <a:xfrm>
                  <a:off x="379" y="606"/>
                  <a:ext cx="511" cy="250"/>
                </a:xfrm>
                <a:prstGeom prst="rect">
                  <a:avLst/>
                </a:prstGeom>
                <a:noFill/>
                <a:ln w="7">
                  <a:solidFill>
                    <a:srgbClr val="A0A0A0"/>
                  </a:solidFill>
                  <a:miter lim="800000"/>
                  <a:headEnd/>
                  <a:tailEnd/>
                </a:ln>
              </p:spPr>
              <p:txBody>
                <a:bodyPr/>
                <a:lstStyle/>
                <a:p>
                  <a:endParaRPr lang="tr-TR"/>
                </a:p>
              </p:txBody>
            </p:sp>
          </p:grpSp>
          <p:grpSp>
            <p:nvGrpSpPr>
              <p:cNvPr id="11" name="Group 25"/>
              <p:cNvGrpSpPr>
                <a:grpSpLocks/>
              </p:cNvGrpSpPr>
              <p:nvPr/>
            </p:nvGrpSpPr>
            <p:grpSpPr bwMode="auto">
              <a:xfrm>
                <a:off x="890" y="606"/>
                <a:ext cx="564" cy="250"/>
                <a:chOff x="890" y="606"/>
                <a:chExt cx="564" cy="250"/>
              </a:xfrm>
            </p:grpSpPr>
            <p:sp>
              <p:nvSpPr>
                <p:cNvPr id="55465" name="Rectangle 26"/>
                <p:cNvSpPr>
                  <a:spLocks noChangeArrowheads="1"/>
                </p:cNvSpPr>
                <p:nvPr/>
              </p:nvSpPr>
              <p:spPr bwMode="auto">
                <a:xfrm>
                  <a:off x="890" y="606"/>
                  <a:ext cx="564" cy="250"/>
                </a:xfrm>
                <a:prstGeom prst="rect">
                  <a:avLst/>
                </a:prstGeom>
                <a:noFill/>
                <a:ln w="9525">
                  <a:noFill/>
                  <a:miter lim="800000"/>
                  <a:headEnd/>
                  <a:tailEnd/>
                </a:ln>
              </p:spPr>
              <p:txBody>
                <a:bodyPr anchor="ctr"/>
                <a:lstStyle/>
                <a:p>
                  <a:r>
                    <a:rPr lang="tr-TR">
                      <a:latin typeface="Arial" pitchFamily="34" charset="0"/>
                      <a:cs typeface="Arial" pitchFamily="34" charset="0"/>
                    </a:rPr>
                    <a:t>100</a:t>
                  </a:r>
                  <a:endParaRPr lang="tr-TR">
                    <a:latin typeface="Arial" pitchFamily="34" charset="0"/>
                  </a:endParaRPr>
                </a:p>
              </p:txBody>
            </p:sp>
            <p:sp>
              <p:nvSpPr>
                <p:cNvPr id="55466" name="Rectangle 27"/>
                <p:cNvSpPr>
                  <a:spLocks noChangeArrowheads="1"/>
                </p:cNvSpPr>
                <p:nvPr/>
              </p:nvSpPr>
              <p:spPr bwMode="auto">
                <a:xfrm>
                  <a:off x="890" y="606"/>
                  <a:ext cx="564" cy="250"/>
                </a:xfrm>
                <a:prstGeom prst="rect">
                  <a:avLst/>
                </a:prstGeom>
                <a:noFill/>
                <a:ln w="7">
                  <a:solidFill>
                    <a:srgbClr val="A0A0A0"/>
                  </a:solidFill>
                  <a:miter lim="800000"/>
                  <a:headEnd/>
                  <a:tailEnd/>
                </a:ln>
              </p:spPr>
              <p:txBody>
                <a:bodyPr/>
                <a:lstStyle/>
                <a:p>
                  <a:endParaRPr lang="tr-TR"/>
                </a:p>
              </p:txBody>
            </p:sp>
          </p:grpSp>
          <p:grpSp>
            <p:nvGrpSpPr>
              <p:cNvPr id="12" name="Group 28"/>
              <p:cNvGrpSpPr>
                <a:grpSpLocks/>
              </p:cNvGrpSpPr>
              <p:nvPr/>
            </p:nvGrpSpPr>
            <p:grpSpPr bwMode="auto">
              <a:xfrm>
                <a:off x="1454" y="606"/>
                <a:ext cx="663" cy="250"/>
                <a:chOff x="1454" y="606"/>
                <a:chExt cx="663" cy="250"/>
              </a:xfrm>
            </p:grpSpPr>
            <p:sp>
              <p:nvSpPr>
                <p:cNvPr id="55463" name="Rectangle 29"/>
                <p:cNvSpPr>
                  <a:spLocks noChangeArrowheads="1"/>
                </p:cNvSpPr>
                <p:nvPr/>
              </p:nvSpPr>
              <p:spPr bwMode="auto">
                <a:xfrm>
                  <a:off x="1454" y="606"/>
                  <a:ext cx="663" cy="250"/>
                </a:xfrm>
                <a:prstGeom prst="rect">
                  <a:avLst/>
                </a:prstGeom>
                <a:noFill/>
                <a:ln w="9525">
                  <a:noFill/>
                  <a:miter lim="800000"/>
                  <a:headEnd/>
                  <a:tailEnd/>
                </a:ln>
              </p:spPr>
              <p:txBody>
                <a:bodyPr anchor="ctr"/>
                <a:lstStyle/>
                <a:p>
                  <a:r>
                    <a:rPr lang="tr-TR">
                      <a:latin typeface="Arial" pitchFamily="34" charset="0"/>
                      <a:cs typeface="Arial" pitchFamily="34" charset="0"/>
                    </a:rPr>
                    <a:t>Protein, amino a</a:t>
                  </a:r>
                  <a:r>
                    <a:rPr lang="tr-TR">
                      <a:latin typeface="Arial" pitchFamily="34" charset="0"/>
                    </a:rPr>
                    <a:t>s</a:t>
                  </a:r>
                  <a:r>
                    <a:rPr lang="tr-TR">
                      <a:latin typeface="Arial" pitchFamily="34" charset="0"/>
                      <a:cs typeface="Arial" pitchFamily="34" charset="0"/>
                    </a:rPr>
                    <a:t>i</a:t>
                  </a:r>
                  <a:r>
                    <a:rPr lang="tr-TR">
                      <a:latin typeface="Arial" pitchFamily="34" charset="0"/>
                    </a:rPr>
                    <a:t>t</a:t>
                  </a:r>
                </a:p>
              </p:txBody>
            </p:sp>
            <p:sp>
              <p:nvSpPr>
                <p:cNvPr id="55464" name="Rectangle 30"/>
                <p:cNvSpPr>
                  <a:spLocks noChangeArrowheads="1"/>
                </p:cNvSpPr>
                <p:nvPr/>
              </p:nvSpPr>
              <p:spPr bwMode="auto">
                <a:xfrm>
                  <a:off x="1454" y="606"/>
                  <a:ext cx="663" cy="250"/>
                </a:xfrm>
                <a:prstGeom prst="rect">
                  <a:avLst/>
                </a:prstGeom>
                <a:noFill/>
                <a:ln w="7">
                  <a:solidFill>
                    <a:srgbClr val="A0A0A0"/>
                  </a:solidFill>
                  <a:miter lim="800000"/>
                  <a:headEnd/>
                  <a:tailEnd/>
                </a:ln>
              </p:spPr>
              <p:txBody>
                <a:bodyPr/>
                <a:lstStyle/>
                <a:p>
                  <a:endParaRPr lang="tr-TR"/>
                </a:p>
              </p:txBody>
            </p:sp>
          </p:grpSp>
          <p:grpSp>
            <p:nvGrpSpPr>
              <p:cNvPr id="13" name="Group 31"/>
              <p:cNvGrpSpPr>
                <a:grpSpLocks/>
              </p:cNvGrpSpPr>
              <p:nvPr/>
            </p:nvGrpSpPr>
            <p:grpSpPr bwMode="auto">
              <a:xfrm>
                <a:off x="2117" y="606"/>
                <a:ext cx="693" cy="750"/>
                <a:chOff x="2117" y="606"/>
                <a:chExt cx="693" cy="750"/>
              </a:xfrm>
            </p:grpSpPr>
            <p:sp>
              <p:nvSpPr>
                <p:cNvPr id="55461" name="Rectangle 32"/>
                <p:cNvSpPr>
                  <a:spLocks noChangeArrowheads="1"/>
                </p:cNvSpPr>
                <p:nvPr/>
              </p:nvSpPr>
              <p:spPr bwMode="auto">
                <a:xfrm>
                  <a:off x="2117" y="606"/>
                  <a:ext cx="693" cy="750"/>
                </a:xfrm>
                <a:prstGeom prst="rect">
                  <a:avLst/>
                </a:prstGeom>
                <a:noFill/>
                <a:ln w="9525">
                  <a:noFill/>
                  <a:miter lim="800000"/>
                  <a:headEnd/>
                  <a:tailEnd/>
                </a:ln>
              </p:spPr>
              <p:txBody>
                <a:bodyPr anchor="ctr"/>
                <a:lstStyle/>
                <a:p>
                  <a:r>
                    <a:rPr lang="tr-TR">
                      <a:latin typeface="Arial" pitchFamily="34" charset="0"/>
                    </a:rPr>
                    <a:t>Birincil Mutlak gerekli makro element</a:t>
                  </a:r>
                </a:p>
              </p:txBody>
            </p:sp>
            <p:sp>
              <p:nvSpPr>
                <p:cNvPr id="55462" name="Rectangle 33"/>
                <p:cNvSpPr>
                  <a:spLocks noChangeArrowheads="1"/>
                </p:cNvSpPr>
                <p:nvPr/>
              </p:nvSpPr>
              <p:spPr bwMode="auto">
                <a:xfrm>
                  <a:off x="2117" y="606"/>
                  <a:ext cx="693" cy="750"/>
                </a:xfrm>
                <a:prstGeom prst="rect">
                  <a:avLst/>
                </a:prstGeom>
                <a:noFill/>
                <a:ln w="7">
                  <a:solidFill>
                    <a:srgbClr val="A0A0A0"/>
                  </a:solidFill>
                  <a:miter lim="800000"/>
                  <a:headEnd/>
                  <a:tailEnd/>
                </a:ln>
              </p:spPr>
              <p:txBody>
                <a:bodyPr/>
                <a:lstStyle/>
                <a:p>
                  <a:endParaRPr lang="tr-TR"/>
                </a:p>
              </p:txBody>
            </p:sp>
          </p:grpSp>
          <p:grpSp>
            <p:nvGrpSpPr>
              <p:cNvPr id="14" name="Group 34"/>
              <p:cNvGrpSpPr>
                <a:grpSpLocks/>
              </p:cNvGrpSpPr>
              <p:nvPr/>
            </p:nvGrpSpPr>
            <p:grpSpPr bwMode="auto">
              <a:xfrm>
                <a:off x="0" y="856"/>
                <a:ext cx="379" cy="250"/>
                <a:chOff x="0" y="856"/>
                <a:chExt cx="379" cy="250"/>
              </a:xfrm>
            </p:grpSpPr>
            <p:sp>
              <p:nvSpPr>
                <p:cNvPr id="55459" name="Rectangle 35"/>
                <p:cNvSpPr>
                  <a:spLocks noChangeArrowheads="1"/>
                </p:cNvSpPr>
                <p:nvPr/>
              </p:nvSpPr>
              <p:spPr bwMode="auto">
                <a:xfrm>
                  <a:off x="0" y="856"/>
                  <a:ext cx="379" cy="250"/>
                </a:xfrm>
                <a:prstGeom prst="rect">
                  <a:avLst/>
                </a:prstGeom>
                <a:noFill/>
                <a:ln w="9525">
                  <a:noFill/>
                  <a:miter lim="800000"/>
                  <a:headEnd/>
                  <a:tailEnd/>
                </a:ln>
              </p:spPr>
              <p:txBody>
                <a:bodyPr anchor="ctr"/>
                <a:lstStyle/>
                <a:p>
                  <a:r>
                    <a:rPr lang="tr-TR">
                      <a:latin typeface="Arial" pitchFamily="34" charset="0"/>
                    </a:rPr>
                    <a:t>fosfor</a:t>
                  </a:r>
                </a:p>
              </p:txBody>
            </p:sp>
            <p:sp>
              <p:nvSpPr>
                <p:cNvPr id="55460" name="Rectangle 36"/>
                <p:cNvSpPr>
                  <a:spLocks noChangeArrowheads="1"/>
                </p:cNvSpPr>
                <p:nvPr/>
              </p:nvSpPr>
              <p:spPr bwMode="auto">
                <a:xfrm>
                  <a:off x="0" y="856"/>
                  <a:ext cx="379" cy="250"/>
                </a:xfrm>
                <a:prstGeom prst="rect">
                  <a:avLst/>
                </a:prstGeom>
                <a:noFill/>
                <a:ln w="7">
                  <a:solidFill>
                    <a:srgbClr val="A0A0A0"/>
                  </a:solidFill>
                  <a:miter lim="800000"/>
                  <a:headEnd/>
                  <a:tailEnd/>
                </a:ln>
              </p:spPr>
              <p:txBody>
                <a:bodyPr/>
                <a:lstStyle/>
                <a:p>
                  <a:endParaRPr lang="tr-TR"/>
                </a:p>
              </p:txBody>
            </p:sp>
          </p:grpSp>
          <p:grpSp>
            <p:nvGrpSpPr>
              <p:cNvPr id="15" name="Group 37"/>
              <p:cNvGrpSpPr>
                <a:grpSpLocks/>
              </p:cNvGrpSpPr>
              <p:nvPr/>
            </p:nvGrpSpPr>
            <p:grpSpPr bwMode="auto">
              <a:xfrm>
                <a:off x="379" y="856"/>
                <a:ext cx="511" cy="250"/>
                <a:chOff x="379" y="856"/>
                <a:chExt cx="511" cy="250"/>
              </a:xfrm>
            </p:grpSpPr>
            <p:sp>
              <p:nvSpPr>
                <p:cNvPr id="55457" name="Rectangle 38"/>
                <p:cNvSpPr>
                  <a:spLocks noChangeArrowheads="1"/>
                </p:cNvSpPr>
                <p:nvPr/>
              </p:nvSpPr>
              <p:spPr bwMode="auto">
                <a:xfrm>
                  <a:off x="379" y="856"/>
                  <a:ext cx="511" cy="250"/>
                </a:xfrm>
                <a:prstGeom prst="rect">
                  <a:avLst/>
                </a:prstGeom>
                <a:noFill/>
                <a:ln w="9525">
                  <a:noFill/>
                  <a:miter lim="800000"/>
                  <a:headEnd/>
                  <a:tailEnd/>
                </a:ln>
              </p:spPr>
              <p:txBody>
                <a:bodyPr anchor="ctr"/>
                <a:lstStyle/>
                <a:p>
                  <a:r>
                    <a:rPr lang="tr-TR">
                      <a:latin typeface="Arial" pitchFamily="34" charset="0"/>
                      <a:cs typeface="Arial" pitchFamily="34" charset="0"/>
                    </a:rPr>
                    <a:t>P</a:t>
                  </a:r>
                  <a:endParaRPr lang="tr-TR">
                    <a:latin typeface="Arial" pitchFamily="34" charset="0"/>
                  </a:endParaRPr>
                </a:p>
              </p:txBody>
            </p:sp>
            <p:sp>
              <p:nvSpPr>
                <p:cNvPr id="55458" name="Rectangle 39"/>
                <p:cNvSpPr>
                  <a:spLocks noChangeArrowheads="1"/>
                </p:cNvSpPr>
                <p:nvPr/>
              </p:nvSpPr>
              <p:spPr bwMode="auto">
                <a:xfrm>
                  <a:off x="379" y="856"/>
                  <a:ext cx="511" cy="250"/>
                </a:xfrm>
                <a:prstGeom prst="rect">
                  <a:avLst/>
                </a:prstGeom>
                <a:noFill/>
                <a:ln w="7">
                  <a:solidFill>
                    <a:srgbClr val="A0A0A0"/>
                  </a:solidFill>
                  <a:miter lim="800000"/>
                  <a:headEnd/>
                  <a:tailEnd/>
                </a:ln>
              </p:spPr>
              <p:txBody>
                <a:bodyPr/>
                <a:lstStyle/>
                <a:p>
                  <a:endParaRPr lang="tr-TR"/>
                </a:p>
              </p:txBody>
            </p:sp>
          </p:grpSp>
          <p:grpSp>
            <p:nvGrpSpPr>
              <p:cNvPr id="16" name="Group 40"/>
              <p:cNvGrpSpPr>
                <a:grpSpLocks/>
              </p:cNvGrpSpPr>
              <p:nvPr/>
            </p:nvGrpSpPr>
            <p:grpSpPr bwMode="auto">
              <a:xfrm>
                <a:off x="890" y="856"/>
                <a:ext cx="564" cy="250"/>
                <a:chOff x="890" y="856"/>
                <a:chExt cx="564" cy="250"/>
              </a:xfrm>
            </p:grpSpPr>
            <p:sp>
              <p:nvSpPr>
                <p:cNvPr id="55455" name="Rectangle 41"/>
                <p:cNvSpPr>
                  <a:spLocks noChangeArrowheads="1"/>
                </p:cNvSpPr>
                <p:nvPr/>
              </p:nvSpPr>
              <p:spPr bwMode="auto">
                <a:xfrm>
                  <a:off x="890" y="856"/>
                  <a:ext cx="564" cy="250"/>
                </a:xfrm>
                <a:prstGeom prst="rect">
                  <a:avLst/>
                </a:prstGeom>
                <a:noFill/>
                <a:ln w="9525">
                  <a:noFill/>
                  <a:miter lim="800000"/>
                  <a:headEnd/>
                  <a:tailEnd/>
                </a:ln>
              </p:spPr>
              <p:txBody>
                <a:bodyPr anchor="ctr"/>
                <a:lstStyle/>
                <a:p>
                  <a:r>
                    <a:rPr lang="tr-TR">
                      <a:latin typeface="Arial" pitchFamily="34" charset="0"/>
                      <a:cs typeface="Arial" pitchFamily="34" charset="0"/>
                    </a:rPr>
                    <a:t>6</a:t>
                  </a:r>
                  <a:endParaRPr lang="tr-TR">
                    <a:latin typeface="Arial" pitchFamily="34" charset="0"/>
                  </a:endParaRPr>
                </a:p>
              </p:txBody>
            </p:sp>
            <p:sp>
              <p:nvSpPr>
                <p:cNvPr id="55456" name="Rectangle 42"/>
                <p:cNvSpPr>
                  <a:spLocks noChangeArrowheads="1"/>
                </p:cNvSpPr>
                <p:nvPr/>
              </p:nvSpPr>
              <p:spPr bwMode="auto">
                <a:xfrm>
                  <a:off x="890" y="856"/>
                  <a:ext cx="564" cy="250"/>
                </a:xfrm>
                <a:prstGeom prst="rect">
                  <a:avLst/>
                </a:prstGeom>
                <a:noFill/>
                <a:ln w="7">
                  <a:solidFill>
                    <a:srgbClr val="A0A0A0"/>
                  </a:solidFill>
                  <a:miter lim="800000"/>
                  <a:headEnd/>
                  <a:tailEnd/>
                </a:ln>
              </p:spPr>
              <p:txBody>
                <a:bodyPr/>
                <a:lstStyle/>
                <a:p>
                  <a:endParaRPr lang="tr-TR"/>
                </a:p>
              </p:txBody>
            </p:sp>
          </p:grpSp>
          <p:grpSp>
            <p:nvGrpSpPr>
              <p:cNvPr id="17" name="Group 43"/>
              <p:cNvGrpSpPr>
                <a:grpSpLocks/>
              </p:cNvGrpSpPr>
              <p:nvPr/>
            </p:nvGrpSpPr>
            <p:grpSpPr bwMode="auto">
              <a:xfrm>
                <a:off x="1454" y="856"/>
                <a:ext cx="663" cy="250"/>
                <a:chOff x="1454" y="856"/>
                <a:chExt cx="663" cy="250"/>
              </a:xfrm>
            </p:grpSpPr>
            <p:sp>
              <p:nvSpPr>
                <p:cNvPr id="55453" name="Rectangle 44"/>
                <p:cNvSpPr>
                  <a:spLocks noChangeArrowheads="1"/>
                </p:cNvSpPr>
                <p:nvPr/>
              </p:nvSpPr>
              <p:spPr bwMode="auto">
                <a:xfrm>
                  <a:off x="1454" y="856"/>
                  <a:ext cx="663" cy="250"/>
                </a:xfrm>
                <a:prstGeom prst="rect">
                  <a:avLst/>
                </a:prstGeom>
                <a:noFill/>
                <a:ln w="9525">
                  <a:noFill/>
                  <a:miter lim="800000"/>
                  <a:headEnd/>
                  <a:tailEnd/>
                </a:ln>
              </p:spPr>
              <p:txBody>
                <a:bodyPr anchor="ctr"/>
                <a:lstStyle/>
                <a:p>
                  <a:r>
                    <a:rPr lang="tr-TR">
                      <a:latin typeface="Arial" pitchFamily="34" charset="0"/>
                      <a:cs typeface="Arial" pitchFamily="34" charset="0"/>
                    </a:rPr>
                    <a:t>Nu</a:t>
                  </a:r>
                  <a:r>
                    <a:rPr lang="tr-TR">
                      <a:latin typeface="Arial" pitchFamily="34" charset="0"/>
                    </a:rPr>
                    <a:t>k</a:t>
                  </a:r>
                  <a:r>
                    <a:rPr lang="tr-TR">
                      <a:latin typeface="Arial" pitchFamily="34" charset="0"/>
                      <a:cs typeface="Arial" pitchFamily="34" charset="0"/>
                    </a:rPr>
                    <a:t>lei</a:t>
                  </a:r>
                  <a:r>
                    <a:rPr lang="tr-TR">
                      <a:latin typeface="Arial" pitchFamily="34" charset="0"/>
                    </a:rPr>
                    <a:t>k</a:t>
                  </a:r>
                  <a:r>
                    <a:rPr lang="tr-TR">
                      <a:latin typeface="Arial" pitchFamily="34" charset="0"/>
                      <a:cs typeface="Arial" pitchFamily="34" charset="0"/>
                    </a:rPr>
                    <a:t> a</a:t>
                  </a:r>
                  <a:r>
                    <a:rPr lang="tr-TR">
                      <a:latin typeface="Arial" pitchFamily="34" charset="0"/>
                    </a:rPr>
                    <a:t>s</a:t>
                  </a:r>
                  <a:r>
                    <a:rPr lang="tr-TR">
                      <a:latin typeface="Arial" pitchFamily="34" charset="0"/>
                      <a:cs typeface="Arial" pitchFamily="34" charset="0"/>
                    </a:rPr>
                    <a:t>i</a:t>
                  </a:r>
                  <a:r>
                    <a:rPr lang="tr-TR">
                      <a:latin typeface="Arial" pitchFamily="34" charset="0"/>
                    </a:rPr>
                    <a:t>t</a:t>
                  </a:r>
                  <a:r>
                    <a:rPr lang="tr-TR">
                      <a:latin typeface="Arial" pitchFamily="34" charset="0"/>
                      <a:cs typeface="Arial" pitchFamily="34" charset="0"/>
                    </a:rPr>
                    <a:t>, ATP</a:t>
                  </a:r>
                  <a:endParaRPr lang="tr-TR">
                    <a:latin typeface="Arial" pitchFamily="34" charset="0"/>
                  </a:endParaRPr>
                </a:p>
              </p:txBody>
            </p:sp>
            <p:sp>
              <p:nvSpPr>
                <p:cNvPr id="55454" name="Rectangle 45"/>
                <p:cNvSpPr>
                  <a:spLocks noChangeArrowheads="1"/>
                </p:cNvSpPr>
                <p:nvPr/>
              </p:nvSpPr>
              <p:spPr bwMode="auto">
                <a:xfrm>
                  <a:off x="1454" y="856"/>
                  <a:ext cx="663" cy="250"/>
                </a:xfrm>
                <a:prstGeom prst="rect">
                  <a:avLst/>
                </a:prstGeom>
                <a:noFill/>
                <a:ln w="7">
                  <a:solidFill>
                    <a:srgbClr val="A0A0A0"/>
                  </a:solidFill>
                  <a:miter lim="800000"/>
                  <a:headEnd/>
                  <a:tailEnd/>
                </a:ln>
              </p:spPr>
              <p:txBody>
                <a:bodyPr/>
                <a:lstStyle/>
                <a:p>
                  <a:endParaRPr lang="tr-TR"/>
                </a:p>
              </p:txBody>
            </p:sp>
          </p:grpSp>
          <p:grpSp>
            <p:nvGrpSpPr>
              <p:cNvPr id="18" name="Group 46"/>
              <p:cNvGrpSpPr>
                <a:grpSpLocks/>
              </p:cNvGrpSpPr>
              <p:nvPr/>
            </p:nvGrpSpPr>
            <p:grpSpPr bwMode="auto">
              <a:xfrm>
                <a:off x="0" y="1106"/>
                <a:ext cx="379" cy="250"/>
                <a:chOff x="0" y="1106"/>
                <a:chExt cx="379" cy="250"/>
              </a:xfrm>
            </p:grpSpPr>
            <p:sp>
              <p:nvSpPr>
                <p:cNvPr id="55451" name="Rectangle 47"/>
                <p:cNvSpPr>
                  <a:spLocks noChangeArrowheads="1"/>
                </p:cNvSpPr>
                <p:nvPr/>
              </p:nvSpPr>
              <p:spPr bwMode="auto">
                <a:xfrm>
                  <a:off x="0" y="1106"/>
                  <a:ext cx="379" cy="250"/>
                </a:xfrm>
                <a:prstGeom prst="rect">
                  <a:avLst/>
                </a:prstGeom>
                <a:noFill/>
                <a:ln w="9525">
                  <a:noFill/>
                  <a:miter lim="800000"/>
                  <a:headEnd/>
                  <a:tailEnd/>
                </a:ln>
              </p:spPr>
              <p:txBody>
                <a:bodyPr anchor="ctr"/>
                <a:lstStyle/>
                <a:p>
                  <a:r>
                    <a:rPr lang="tr-TR">
                      <a:latin typeface="Arial" pitchFamily="34" charset="0"/>
                      <a:cs typeface="Arial" pitchFamily="34" charset="0"/>
                    </a:rPr>
                    <a:t>P</a:t>
                  </a:r>
                  <a:r>
                    <a:rPr lang="tr-TR">
                      <a:latin typeface="Arial" pitchFamily="34" charset="0"/>
                    </a:rPr>
                    <a:t>otasyum</a:t>
                  </a:r>
                </a:p>
              </p:txBody>
            </p:sp>
            <p:sp>
              <p:nvSpPr>
                <p:cNvPr id="55452" name="Rectangle 48"/>
                <p:cNvSpPr>
                  <a:spLocks noChangeArrowheads="1"/>
                </p:cNvSpPr>
                <p:nvPr/>
              </p:nvSpPr>
              <p:spPr bwMode="auto">
                <a:xfrm>
                  <a:off x="0" y="1106"/>
                  <a:ext cx="379" cy="250"/>
                </a:xfrm>
                <a:prstGeom prst="rect">
                  <a:avLst/>
                </a:prstGeom>
                <a:noFill/>
                <a:ln w="7">
                  <a:solidFill>
                    <a:srgbClr val="A0A0A0"/>
                  </a:solidFill>
                  <a:miter lim="800000"/>
                  <a:headEnd/>
                  <a:tailEnd/>
                </a:ln>
              </p:spPr>
              <p:txBody>
                <a:bodyPr/>
                <a:lstStyle/>
                <a:p>
                  <a:endParaRPr lang="tr-TR"/>
                </a:p>
              </p:txBody>
            </p:sp>
          </p:grpSp>
          <p:grpSp>
            <p:nvGrpSpPr>
              <p:cNvPr id="19" name="Group 49"/>
              <p:cNvGrpSpPr>
                <a:grpSpLocks/>
              </p:cNvGrpSpPr>
              <p:nvPr/>
            </p:nvGrpSpPr>
            <p:grpSpPr bwMode="auto">
              <a:xfrm>
                <a:off x="379" y="1106"/>
                <a:ext cx="511" cy="250"/>
                <a:chOff x="379" y="1106"/>
                <a:chExt cx="511" cy="250"/>
              </a:xfrm>
            </p:grpSpPr>
            <p:sp>
              <p:nvSpPr>
                <p:cNvPr id="55449" name="Rectangle 50"/>
                <p:cNvSpPr>
                  <a:spLocks noChangeArrowheads="1"/>
                </p:cNvSpPr>
                <p:nvPr/>
              </p:nvSpPr>
              <p:spPr bwMode="auto">
                <a:xfrm>
                  <a:off x="379" y="1106"/>
                  <a:ext cx="511" cy="250"/>
                </a:xfrm>
                <a:prstGeom prst="rect">
                  <a:avLst/>
                </a:prstGeom>
                <a:noFill/>
                <a:ln w="9525">
                  <a:noFill/>
                  <a:miter lim="800000"/>
                  <a:headEnd/>
                  <a:tailEnd/>
                </a:ln>
              </p:spPr>
              <p:txBody>
                <a:bodyPr anchor="ctr"/>
                <a:lstStyle/>
                <a:p>
                  <a:r>
                    <a:rPr lang="tr-TR">
                      <a:latin typeface="Arial" pitchFamily="34" charset="0"/>
                      <a:cs typeface="Arial" pitchFamily="34" charset="0"/>
                    </a:rPr>
                    <a:t>K</a:t>
                  </a:r>
                  <a:endParaRPr lang="tr-TR">
                    <a:latin typeface="Arial" pitchFamily="34" charset="0"/>
                  </a:endParaRPr>
                </a:p>
              </p:txBody>
            </p:sp>
            <p:sp>
              <p:nvSpPr>
                <p:cNvPr id="55450" name="Rectangle 51"/>
                <p:cNvSpPr>
                  <a:spLocks noChangeArrowheads="1"/>
                </p:cNvSpPr>
                <p:nvPr/>
              </p:nvSpPr>
              <p:spPr bwMode="auto">
                <a:xfrm>
                  <a:off x="379" y="1106"/>
                  <a:ext cx="511" cy="250"/>
                </a:xfrm>
                <a:prstGeom prst="rect">
                  <a:avLst/>
                </a:prstGeom>
                <a:noFill/>
                <a:ln w="7">
                  <a:solidFill>
                    <a:srgbClr val="A0A0A0"/>
                  </a:solidFill>
                  <a:miter lim="800000"/>
                  <a:headEnd/>
                  <a:tailEnd/>
                </a:ln>
              </p:spPr>
              <p:txBody>
                <a:bodyPr/>
                <a:lstStyle/>
                <a:p>
                  <a:endParaRPr lang="tr-TR"/>
                </a:p>
              </p:txBody>
            </p:sp>
          </p:grpSp>
          <p:grpSp>
            <p:nvGrpSpPr>
              <p:cNvPr id="20" name="Group 52"/>
              <p:cNvGrpSpPr>
                <a:grpSpLocks/>
              </p:cNvGrpSpPr>
              <p:nvPr/>
            </p:nvGrpSpPr>
            <p:grpSpPr bwMode="auto">
              <a:xfrm>
                <a:off x="890" y="1106"/>
                <a:ext cx="564" cy="250"/>
                <a:chOff x="890" y="1106"/>
                <a:chExt cx="564" cy="250"/>
              </a:xfrm>
            </p:grpSpPr>
            <p:sp>
              <p:nvSpPr>
                <p:cNvPr id="55447" name="Rectangle 53"/>
                <p:cNvSpPr>
                  <a:spLocks noChangeArrowheads="1"/>
                </p:cNvSpPr>
                <p:nvPr/>
              </p:nvSpPr>
              <p:spPr bwMode="auto">
                <a:xfrm>
                  <a:off x="890" y="1106"/>
                  <a:ext cx="564" cy="250"/>
                </a:xfrm>
                <a:prstGeom prst="rect">
                  <a:avLst/>
                </a:prstGeom>
                <a:noFill/>
                <a:ln w="9525">
                  <a:noFill/>
                  <a:miter lim="800000"/>
                  <a:headEnd/>
                  <a:tailEnd/>
                </a:ln>
              </p:spPr>
              <p:txBody>
                <a:bodyPr anchor="ctr"/>
                <a:lstStyle/>
                <a:p>
                  <a:r>
                    <a:rPr lang="tr-TR">
                      <a:latin typeface="Arial" pitchFamily="34" charset="0"/>
                      <a:cs typeface="Arial" pitchFamily="34" charset="0"/>
                    </a:rPr>
                    <a:t>25</a:t>
                  </a:r>
                  <a:endParaRPr lang="tr-TR">
                    <a:latin typeface="Arial" pitchFamily="34" charset="0"/>
                  </a:endParaRPr>
                </a:p>
              </p:txBody>
            </p:sp>
            <p:sp>
              <p:nvSpPr>
                <p:cNvPr id="55448" name="Rectangle 54"/>
                <p:cNvSpPr>
                  <a:spLocks noChangeArrowheads="1"/>
                </p:cNvSpPr>
                <p:nvPr/>
              </p:nvSpPr>
              <p:spPr bwMode="auto">
                <a:xfrm>
                  <a:off x="890" y="1106"/>
                  <a:ext cx="564" cy="250"/>
                </a:xfrm>
                <a:prstGeom prst="rect">
                  <a:avLst/>
                </a:prstGeom>
                <a:noFill/>
                <a:ln w="7">
                  <a:solidFill>
                    <a:srgbClr val="A0A0A0"/>
                  </a:solidFill>
                  <a:miter lim="800000"/>
                  <a:headEnd/>
                  <a:tailEnd/>
                </a:ln>
              </p:spPr>
              <p:txBody>
                <a:bodyPr/>
                <a:lstStyle/>
                <a:p>
                  <a:endParaRPr lang="tr-TR"/>
                </a:p>
              </p:txBody>
            </p:sp>
          </p:grpSp>
          <p:grpSp>
            <p:nvGrpSpPr>
              <p:cNvPr id="21" name="Group 55"/>
              <p:cNvGrpSpPr>
                <a:grpSpLocks/>
              </p:cNvGrpSpPr>
              <p:nvPr/>
            </p:nvGrpSpPr>
            <p:grpSpPr bwMode="auto">
              <a:xfrm>
                <a:off x="1454" y="1106"/>
                <a:ext cx="663" cy="250"/>
                <a:chOff x="1454" y="1106"/>
                <a:chExt cx="663" cy="250"/>
              </a:xfrm>
            </p:grpSpPr>
            <p:sp>
              <p:nvSpPr>
                <p:cNvPr id="55445" name="Rectangle 56"/>
                <p:cNvSpPr>
                  <a:spLocks noChangeArrowheads="1"/>
                </p:cNvSpPr>
                <p:nvPr/>
              </p:nvSpPr>
              <p:spPr bwMode="auto">
                <a:xfrm>
                  <a:off x="1454" y="1106"/>
                  <a:ext cx="663" cy="250"/>
                </a:xfrm>
                <a:prstGeom prst="rect">
                  <a:avLst/>
                </a:prstGeom>
                <a:noFill/>
                <a:ln w="9525">
                  <a:noFill/>
                  <a:miter lim="800000"/>
                  <a:headEnd/>
                  <a:tailEnd/>
                </a:ln>
              </p:spPr>
              <p:txBody>
                <a:bodyPr anchor="ctr"/>
                <a:lstStyle/>
                <a:p>
                  <a:r>
                    <a:rPr lang="tr-TR">
                      <a:latin typeface="Arial" pitchFamily="34" charset="0"/>
                    </a:rPr>
                    <a:t>İyon taşıma</a:t>
                  </a:r>
                </a:p>
              </p:txBody>
            </p:sp>
            <p:sp>
              <p:nvSpPr>
                <p:cNvPr id="55446" name="Rectangle 57"/>
                <p:cNvSpPr>
                  <a:spLocks noChangeArrowheads="1"/>
                </p:cNvSpPr>
                <p:nvPr/>
              </p:nvSpPr>
              <p:spPr bwMode="auto">
                <a:xfrm>
                  <a:off x="1454" y="1106"/>
                  <a:ext cx="663" cy="250"/>
                </a:xfrm>
                <a:prstGeom prst="rect">
                  <a:avLst/>
                </a:prstGeom>
                <a:noFill/>
                <a:ln w="7">
                  <a:solidFill>
                    <a:srgbClr val="A0A0A0"/>
                  </a:solidFill>
                  <a:miter lim="800000"/>
                  <a:headEnd/>
                  <a:tailEnd/>
                </a:ln>
              </p:spPr>
              <p:txBody>
                <a:bodyPr/>
                <a:lstStyle/>
                <a:p>
                  <a:endParaRPr lang="tr-TR"/>
                </a:p>
              </p:txBody>
            </p:sp>
          </p:grpSp>
          <p:grpSp>
            <p:nvGrpSpPr>
              <p:cNvPr id="22" name="Group 58"/>
              <p:cNvGrpSpPr>
                <a:grpSpLocks/>
              </p:cNvGrpSpPr>
              <p:nvPr/>
            </p:nvGrpSpPr>
            <p:grpSpPr bwMode="auto">
              <a:xfrm>
                <a:off x="0" y="1356"/>
                <a:ext cx="379" cy="250"/>
                <a:chOff x="0" y="1356"/>
                <a:chExt cx="379" cy="250"/>
              </a:xfrm>
            </p:grpSpPr>
            <p:sp>
              <p:nvSpPr>
                <p:cNvPr id="55443" name="Rectangle 59"/>
                <p:cNvSpPr>
                  <a:spLocks noChangeArrowheads="1"/>
                </p:cNvSpPr>
                <p:nvPr/>
              </p:nvSpPr>
              <p:spPr bwMode="auto">
                <a:xfrm>
                  <a:off x="0" y="1356"/>
                  <a:ext cx="379" cy="250"/>
                </a:xfrm>
                <a:prstGeom prst="rect">
                  <a:avLst/>
                </a:prstGeom>
                <a:noFill/>
                <a:ln w="9525">
                  <a:noFill/>
                  <a:miter lim="800000"/>
                  <a:headEnd/>
                  <a:tailEnd/>
                </a:ln>
              </p:spPr>
              <p:txBody>
                <a:bodyPr anchor="ctr"/>
                <a:lstStyle/>
                <a:p>
                  <a:r>
                    <a:rPr lang="tr-TR">
                      <a:latin typeface="Arial" pitchFamily="34" charset="0"/>
                    </a:rPr>
                    <a:t>kalsiyum</a:t>
                  </a:r>
                </a:p>
              </p:txBody>
            </p:sp>
            <p:sp>
              <p:nvSpPr>
                <p:cNvPr id="55444" name="Rectangle 60"/>
                <p:cNvSpPr>
                  <a:spLocks noChangeArrowheads="1"/>
                </p:cNvSpPr>
                <p:nvPr/>
              </p:nvSpPr>
              <p:spPr bwMode="auto">
                <a:xfrm>
                  <a:off x="0" y="1356"/>
                  <a:ext cx="379" cy="250"/>
                </a:xfrm>
                <a:prstGeom prst="rect">
                  <a:avLst/>
                </a:prstGeom>
                <a:noFill/>
                <a:ln w="7">
                  <a:solidFill>
                    <a:srgbClr val="A0A0A0"/>
                  </a:solidFill>
                  <a:miter lim="800000"/>
                  <a:headEnd/>
                  <a:tailEnd/>
                </a:ln>
              </p:spPr>
              <p:txBody>
                <a:bodyPr/>
                <a:lstStyle/>
                <a:p>
                  <a:endParaRPr lang="tr-TR"/>
                </a:p>
              </p:txBody>
            </p:sp>
          </p:grpSp>
          <p:grpSp>
            <p:nvGrpSpPr>
              <p:cNvPr id="23" name="Group 61"/>
              <p:cNvGrpSpPr>
                <a:grpSpLocks/>
              </p:cNvGrpSpPr>
              <p:nvPr/>
            </p:nvGrpSpPr>
            <p:grpSpPr bwMode="auto">
              <a:xfrm>
                <a:off x="379" y="1356"/>
                <a:ext cx="511" cy="250"/>
                <a:chOff x="379" y="1356"/>
                <a:chExt cx="511" cy="250"/>
              </a:xfrm>
            </p:grpSpPr>
            <p:sp>
              <p:nvSpPr>
                <p:cNvPr id="55441" name="Rectangle 62"/>
                <p:cNvSpPr>
                  <a:spLocks noChangeArrowheads="1"/>
                </p:cNvSpPr>
                <p:nvPr/>
              </p:nvSpPr>
              <p:spPr bwMode="auto">
                <a:xfrm>
                  <a:off x="379" y="1356"/>
                  <a:ext cx="511" cy="250"/>
                </a:xfrm>
                <a:prstGeom prst="rect">
                  <a:avLst/>
                </a:prstGeom>
                <a:noFill/>
                <a:ln w="9525">
                  <a:noFill/>
                  <a:miter lim="800000"/>
                  <a:headEnd/>
                  <a:tailEnd/>
                </a:ln>
              </p:spPr>
              <p:txBody>
                <a:bodyPr anchor="ctr"/>
                <a:lstStyle/>
                <a:p>
                  <a:r>
                    <a:rPr lang="tr-TR">
                      <a:latin typeface="Arial" pitchFamily="34" charset="0"/>
                      <a:cs typeface="Arial" pitchFamily="34" charset="0"/>
                    </a:rPr>
                    <a:t>Ca</a:t>
                  </a:r>
                  <a:endParaRPr lang="tr-TR">
                    <a:latin typeface="Arial" pitchFamily="34" charset="0"/>
                  </a:endParaRPr>
                </a:p>
              </p:txBody>
            </p:sp>
            <p:sp>
              <p:nvSpPr>
                <p:cNvPr id="55442" name="Rectangle 63"/>
                <p:cNvSpPr>
                  <a:spLocks noChangeArrowheads="1"/>
                </p:cNvSpPr>
                <p:nvPr/>
              </p:nvSpPr>
              <p:spPr bwMode="auto">
                <a:xfrm>
                  <a:off x="379" y="1356"/>
                  <a:ext cx="511" cy="250"/>
                </a:xfrm>
                <a:prstGeom prst="rect">
                  <a:avLst/>
                </a:prstGeom>
                <a:noFill/>
                <a:ln w="7">
                  <a:solidFill>
                    <a:srgbClr val="A0A0A0"/>
                  </a:solidFill>
                  <a:miter lim="800000"/>
                  <a:headEnd/>
                  <a:tailEnd/>
                </a:ln>
              </p:spPr>
              <p:txBody>
                <a:bodyPr/>
                <a:lstStyle/>
                <a:p>
                  <a:endParaRPr lang="tr-TR"/>
                </a:p>
              </p:txBody>
            </p:sp>
          </p:grpSp>
          <p:grpSp>
            <p:nvGrpSpPr>
              <p:cNvPr id="24" name="Group 64"/>
              <p:cNvGrpSpPr>
                <a:grpSpLocks/>
              </p:cNvGrpSpPr>
              <p:nvPr/>
            </p:nvGrpSpPr>
            <p:grpSpPr bwMode="auto">
              <a:xfrm>
                <a:off x="890" y="1356"/>
                <a:ext cx="564" cy="250"/>
                <a:chOff x="890" y="1356"/>
                <a:chExt cx="564" cy="250"/>
              </a:xfrm>
            </p:grpSpPr>
            <p:sp>
              <p:nvSpPr>
                <p:cNvPr id="55439" name="Rectangle 65"/>
                <p:cNvSpPr>
                  <a:spLocks noChangeArrowheads="1"/>
                </p:cNvSpPr>
                <p:nvPr/>
              </p:nvSpPr>
              <p:spPr bwMode="auto">
                <a:xfrm>
                  <a:off x="890" y="1356"/>
                  <a:ext cx="564" cy="250"/>
                </a:xfrm>
                <a:prstGeom prst="rect">
                  <a:avLst/>
                </a:prstGeom>
                <a:noFill/>
                <a:ln w="9525">
                  <a:noFill/>
                  <a:miter lim="800000"/>
                  <a:headEnd/>
                  <a:tailEnd/>
                </a:ln>
              </p:spPr>
              <p:txBody>
                <a:bodyPr anchor="ctr"/>
                <a:lstStyle/>
                <a:p>
                  <a:r>
                    <a:rPr lang="tr-TR">
                      <a:latin typeface="Arial" pitchFamily="34" charset="0"/>
                      <a:cs typeface="Arial" pitchFamily="34" charset="0"/>
                    </a:rPr>
                    <a:t>12.5</a:t>
                  </a:r>
                  <a:endParaRPr lang="tr-TR">
                    <a:latin typeface="Arial" pitchFamily="34" charset="0"/>
                  </a:endParaRPr>
                </a:p>
              </p:txBody>
            </p:sp>
            <p:sp>
              <p:nvSpPr>
                <p:cNvPr id="55440" name="Rectangle 66"/>
                <p:cNvSpPr>
                  <a:spLocks noChangeArrowheads="1"/>
                </p:cNvSpPr>
                <p:nvPr/>
              </p:nvSpPr>
              <p:spPr bwMode="auto">
                <a:xfrm>
                  <a:off x="890" y="1356"/>
                  <a:ext cx="564" cy="250"/>
                </a:xfrm>
                <a:prstGeom prst="rect">
                  <a:avLst/>
                </a:prstGeom>
                <a:noFill/>
                <a:ln w="7">
                  <a:solidFill>
                    <a:srgbClr val="A0A0A0"/>
                  </a:solidFill>
                  <a:miter lim="800000"/>
                  <a:headEnd/>
                  <a:tailEnd/>
                </a:ln>
              </p:spPr>
              <p:txBody>
                <a:bodyPr/>
                <a:lstStyle/>
                <a:p>
                  <a:endParaRPr lang="tr-TR"/>
                </a:p>
              </p:txBody>
            </p:sp>
          </p:grpSp>
          <p:grpSp>
            <p:nvGrpSpPr>
              <p:cNvPr id="25" name="Group 67"/>
              <p:cNvGrpSpPr>
                <a:grpSpLocks/>
              </p:cNvGrpSpPr>
              <p:nvPr/>
            </p:nvGrpSpPr>
            <p:grpSpPr bwMode="auto">
              <a:xfrm>
                <a:off x="1454" y="1356"/>
                <a:ext cx="663" cy="250"/>
                <a:chOff x="1454" y="1356"/>
                <a:chExt cx="663" cy="250"/>
              </a:xfrm>
            </p:grpSpPr>
            <p:sp>
              <p:nvSpPr>
                <p:cNvPr id="55437" name="Rectangle 68"/>
                <p:cNvSpPr>
                  <a:spLocks noChangeArrowheads="1"/>
                </p:cNvSpPr>
                <p:nvPr/>
              </p:nvSpPr>
              <p:spPr bwMode="auto">
                <a:xfrm>
                  <a:off x="1454" y="1356"/>
                  <a:ext cx="663" cy="250"/>
                </a:xfrm>
                <a:prstGeom prst="rect">
                  <a:avLst/>
                </a:prstGeom>
                <a:noFill/>
                <a:ln w="9525">
                  <a:noFill/>
                  <a:miter lim="800000"/>
                  <a:headEnd/>
                  <a:tailEnd/>
                </a:ln>
              </p:spPr>
              <p:txBody>
                <a:bodyPr anchor="ctr"/>
                <a:lstStyle/>
                <a:p>
                  <a:r>
                    <a:rPr lang="tr-TR">
                      <a:latin typeface="Arial" pitchFamily="34" charset="0"/>
                    </a:rPr>
                    <a:t>Hücre duvarı bileşeni</a:t>
                  </a:r>
                </a:p>
              </p:txBody>
            </p:sp>
            <p:sp>
              <p:nvSpPr>
                <p:cNvPr id="55438" name="Rectangle 69"/>
                <p:cNvSpPr>
                  <a:spLocks noChangeArrowheads="1"/>
                </p:cNvSpPr>
                <p:nvPr/>
              </p:nvSpPr>
              <p:spPr bwMode="auto">
                <a:xfrm>
                  <a:off x="1454" y="1356"/>
                  <a:ext cx="663" cy="250"/>
                </a:xfrm>
                <a:prstGeom prst="rect">
                  <a:avLst/>
                </a:prstGeom>
                <a:noFill/>
                <a:ln w="7">
                  <a:solidFill>
                    <a:srgbClr val="A0A0A0"/>
                  </a:solidFill>
                  <a:miter lim="800000"/>
                  <a:headEnd/>
                  <a:tailEnd/>
                </a:ln>
              </p:spPr>
              <p:txBody>
                <a:bodyPr/>
                <a:lstStyle/>
                <a:p>
                  <a:endParaRPr lang="tr-TR"/>
                </a:p>
              </p:txBody>
            </p:sp>
          </p:grpSp>
          <p:grpSp>
            <p:nvGrpSpPr>
              <p:cNvPr id="26" name="Group 70"/>
              <p:cNvGrpSpPr>
                <a:grpSpLocks/>
              </p:cNvGrpSpPr>
              <p:nvPr/>
            </p:nvGrpSpPr>
            <p:grpSpPr bwMode="auto">
              <a:xfrm>
                <a:off x="2117" y="1356"/>
                <a:ext cx="693" cy="500"/>
                <a:chOff x="2117" y="1356"/>
                <a:chExt cx="693" cy="500"/>
              </a:xfrm>
            </p:grpSpPr>
            <p:sp>
              <p:nvSpPr>
                <p:cNvPr id="55435" name="Rectangle 71"/>
                <p:cNvSpPr>
                  <a:spLocks noChangeArrowheads="1"/>
                </p:cNvSpPr>
                <p:nvPr/>
              </p:nvSpPr>
              <p:spPr bwMode="auto">
                <a:xfrm>
                  <a:off x="2117" y="1356"/>
                  <a:ext cx="693" cy="500"/>
                </a:xfrm>
                <a:prstGeom prst="rect">
                  <a:avLst/>
                </a:prstGeom>
                <a:noFill/>
                <a:ln w="9525">
                  <a:noFill/>
                  <a:miter lim="800000"/>
                  <a:headEnd/>
                  <a:tailEnd/>
                </a:ln>
              </p:spPr>
              <p:txBody>
                <a:bodyPr anchor="ctr"/>
                <a:lstStyle/>
                <a:p>
                  <a:r>
                    <a:rPr lang="tr-TR">
                      <a:latin typeface="Arial" pitchFamily="34" charset="0"/>
                    </a:rPr>
                    <a:t>İkincil makro elementler</a:t>
                  </a:r>
                </a:p>
              </p:txBody>
            </p:sp>
            <p:sp>
              <p:nvSpPr>
                <p:cNvPr id="55436" name="Rectangle 72"/>
                <p:cNvSpPr>
                  <a:spLocks noChangeArrowheads="1"/>
                </p:cNvSpPr>
                <p:nvPr/>
              </p:nvSpPr>
              <p:spPr bwMode="auto">
                <a:xfrm>
                  <a:off x="2117" y="1356"/>
                  <a:ext cx="693" cy="500"/>
                </a:xfrm>
                <a:prstGeom prst="rect">
                  <a:avLst/>
                </a:prstGeom>
                <a:noFill/>
                <a:ln w="7">
                  <a:solidFill>
                    <a:srgbClr val="A0A0A0"/>
                  </a:solidFill>
                  <a:miter lim="800000"/>
                  <a:headEnd/>
                  <a:tailEnd/>
                </a:ln>
              </p:spPr>
              <p:txBody>
                <a:bodyPr/>
                <a:lstStyle/>
                <a:p>
                  <a:endParaRPr lang="tr-TR"/>
                </a:p>
              </p:txBody>
            </p:sp>
          </p:grpSp>
          <p:grpSp>
            <p:nvGrpSpPr>
              <p:cNvPr id="27" name="Group 73"/>
              <p:cNvGrpSpPr>
                <a:grpSpLocks/>
              </p:cNvGrpSpPr>
              <p:nvPr/>
            </p:nvGrpSpPr>
            <p:grpSpPr bwMode="auto">
              <a:xfrm>
                <a:off x="0" y="1606"/>
                <a:ext cx="379" cy="250"/>
                <a:chOff x="0" y="1606"/>
                <a:chExt cx="379" cy="250"/>
              </a:xfrm>
            </p:grpSpPr>
            <p:sp>
              <p:nvSpPr>
                <p:cNvPr id="55433" name="Rectangle 74"/>
                <p:cNvSpPr>
                  <a:spLocks noChangeArrowheads="1"/>
                </p:cNvSpPr>
                <p:nvPr/>
              </p:nvSpPr>
              <p:spPr bwMode="auto">
                <a:xfrm>
                  <a:off x="0" y="1606"/>
                  <a:ext cx="379" cy="250"/>
                </a:xfrm>
                <a:prstGeom prst="rect">
                  <a:avLst/>
                </a:prstGeom>
                <a:noFill/>
                <a:ln w="9525">
                  <a:noFill/>
                  <a:miter lim="800000"/>
                  <a:headEnd/>
                  <a:tailEnd/>
                </a:ln>
              </p:spPr>
              <p:txBody>
                <a:bodyPr anchor="ctr"/>
                <a:lstStyle/>
                <a:p>
                  <a:r>
                    <a:rPr lang="tr-TR">
                      <a:latin typeface="Arial" pitchFamily="34" charset="0"/>
                    </a:rPr>
                    <a:t>magnezyum</a:t>
                  </a:r>
                </a:p>
              </p:txBody>
            </p:sp>
            <p:sp>
              <p:nvSpPr>
                <p:cNvPr id="55434" name="Rectangle 75"/>
                <p:cNvSpPr>
                  <a:spLocks noChangeArrowheads="1"/>
                </p:cNvSpPr>
                <p:nvPr/>
              </p:nvSpPr>
              <p:spPr bwMode="auto">
                <a:xfrm>
                  <a:off x="0" y="1606"/>
                  <a:ext cx="379" cy="250"/>
                </a:xfrm>
                <a:prstGeom prst="rect">
                  <a:avLst/>
                </a:prstGeom>
                <a:noFill/>
                <a:ln w="7">
                  <a:solidFill>
                    <a:srgbClr val="A0A0A0"/>
                  </a:solidFill>
                  <a:miter lim="800000"/>
                  <a:headEnd/>
                  <a:tailEnd/>
                </a:ln>
              </p:spPr>
              <p:txBody>
                <a:bodyPr/>
                <a:lstStyle/>
                <a:p>
                  <a:endParaRPr lang="tr-TR"/>
                </a:p>
              </p:txBody>
            </p:sp>
          </p:grpSp>
          <p:grpSp>
            <p:nvGrpSpPr>
              <p:cNvPr id="28" name="Group 76"/>
              <p:cNvGrpSpPr>
                <a:grpSpLocks/>
              </p:cNvGrpSpPr>
              <p:nvPr/>
            </p:nvGrpSpPr>
            <p:grpSpPr bwMode="auto">
              <a:xfrm>
                <a:off x="379" y="1606"/>
                <a:ext cx="511" cy="250"/>
                <a:chOff x="379" y="1606"/>
                <a:chExt cx="511" cy="250"/>
              </a:xfrm>
            </p:grpSpPr>
            <p:sp>
              <p:nvSpPr>
                <p:cNvPr id="55431" name="Rectangle 77"/>
                <p:cNvSpPr>
                  <a:spLocks noChangeArrowheads="1"/>
                </p:cNvSpPr>
                <p:nvPr/>
              </p:nvSpPr>
              <p:spPr bwMode="auto">
                <a:xfrm>
                  <a:off x="379" y="1606"/>
                  <a:ext cx="511" cy="250"/>
                </a:xfrm>
                <a:prstGeom prst="rect">
                  <a:avLst/>
                </a:prstGeom>
                <a:noFill/>
                <a:ln w="9525">
                  <a:noFill/>
                  <a:miter lim="800000"/>
                  <a:headEnd/>
                  <a:tailEnd/>
                </a:ln>
              </p:spPr>
              <p:txBody>
                <a:bodyPr anchor="ctr"/>
                <a:lstStyle/>
                <a:p>
                  <a:r>
                    <a:rPr lang="tr-TR">
                      <a:latin typeface="Arial" pitchFamily="34" charset="0"/>
                      <a:cs typeface="Arial" pitchFamily="34" charset="0"/>
                    </a:rPr>
                    <a:t>Mg</a:t>
                  </a:r>
                  <a:endParaRPr lang="tr-TR">
                    <a:latin typeface="Arial" pitchFamily="34" charset="0"/>
                  </a:endParaRPr>
                </a:p>
              </p:txBody>
            </p:sp>
            <p:sp>
              <p:nvSpPr>
                <p:cNvPr id="55432" name="Rectangle 78"/>
                <p:cNvSpPr>
                  <a:spLocks noChangeArrowheads="1"/>
                </p:cNvSpPr>
                <p:nvPr/>
              </p:nvSpPr>
              <p:spPr bwMode="auto">
                <a:xfrm>
                  <a:off x="379" y="1606"/>
                  <a:ext cx="511" cy="250"/>
                </a:xfrm>
                <a:prstGeom prst="rect">
                  <a:avLst/>
                </a:prstGeom>
                <a:noFill/>
                <a:ln w="7">
                  <a:solidFill>
                    <a:srgbClr val="A0A0A0"/>
                  </a:solidFill>
                  <a:miter lim="800000"/>
                  <a:headEnd/>
                  <a:tailEnd/>
                </a:ln>
              </p:spPr>
              <p:txBody>
                <a:bodyPr/>
                <a:lstStyle/>
                <a:p>
                  <a:endParaRPr lang="tr-TR"/>
                </a:p>
              </p:txBody>
            </p:sp>
          </p:grpSp>
          <p:grpSp>
            <p:nvGrpSpPr>
              <p:cNvPr id="29" name="Group 79"/>
              <p:cNvGrpSpPr>
                <a:grpSpLocks/>
              </p:cNvGrpSpPr>
              <p:nvPr/>
            </p:nvGrpSpPr>
            <p:grpSpPr bwMode="auto">
              <a:xfrm>
                <a:off x="890" y="1606"/>
                <a:ext cx="564" cy="250"/>
                <a:chOff x="890" y="1606"/>
                <a:chExt cx="564" cy="250"/>
              </a:xfrm>
            </p:grpSpPr>
            <p:sp>
              <p:nvSpPr>
                <p:cNvPr id="55429" name="Rectangle 80"/>
                <p:cNvSpPr>
                  <a:spLocks noChangeArrowheads="1"/>
                </p:cNvSpPr>
                <p:nvPr/>
              </p:nvSpPr>
              <p:spPr bwMode="auto">
                <a:xfrm>
                  <a:off x="890" y="1606"/>
                  <a:ext cx="564" cy="250"/>
                </a:xfrm>
                <a:prstGeom prst="rect">
                  <a:avLst/>
                </a:prstGeom>
                <a:noFill/>
                <a:ln w="9525">
                  <a:noFill/>
                  <a:miter lim="800000"/>
                  <a:headEnd/>
                  <a:tailEnd/>
                </a:ln>
              </p:spPr>
              <p:txBody>
                <a:bodyPr anchor="ctr"/>
                <a:lstStyle/>
                <a:p>
                  <a:r>
                    <a:rPr lang="tr-TR">
                      <a:latin typeface="Arial" pitchFamily="34" charset="0"/>
                      <a:cs typeface="Arial" pitchFamily="34" charset="0"/>
                    </a:rPr>
                    <a:t>8</a:t>
                  </a:r>
                  <a:endParaRPr lang="tr-TR">
                    <a:latin typeface="Arial" pitchFamily="34" charset="0"/>
                  </a:endParaRPr>
                </a:p>
              </p:txBody>
            </p:sp>
            <p:sp>
              <p:nvSpPr>
                <p:cNvPr id="55430" name="Rectangle 81"/>
                <p:cNvSpPr>
                  <a:spLocks noChangeArrowheads="1"/>
                </p:cNvSpPr>
                <p:nvPr/>
              </p:nvSpPr>
              <p:spPr bwMode="auto">
                <a:xfrm>
                  <a:off x="890" y="1606"/>
                  <a:ext cx="564" cy="250"/>
                </a:xfrm>
                <a:prstGeom prst="rect">
                  <a:avLst/>
                </a:prstGeom>
                <a:noFill/>
                <a:ln w="7">
                  <a:solidFill>
                    <a:srgbClr val="A0A0A0"/>
                  </a:solidFill>
                  <a:miter lim="800000"/>
                  <a:headEnd/>
                  <a:tailEnd/>
                </a:ln>
              </p:spPr>
              <p:txBody>
                <a:bodyPr/>
                <a:lstStyle/>
                <a:p>
                  <a:endParaRPr lang="tr-TR"/>
                </a:p>
              </p:txBody>
            </p:sp>
          </p:grpSp>
          <p:grpSp>
            <p:nvGrpSpPr>
              <p:cNvPr id="30" name="Group 82"/>
              <p:cNvGrpSpPr>
                <a:grpSpLocks/>
              </p:cNvGrpSpPr>
              <p:nvPr/>
            </p:nvGrpSpPr>
            <p:grpSpPr bwMode="auto">
              <a:xfrm>
                <a:off x="1454" y="1606"/>
                <a:ext cx="663" cy="250"/>
                <a:chOff x="1454" y="1606"/>
                <a:chExt cx="663" cy="250"/>
              </a:xfrm>
            </p:grpSpPr>
            <p:sp>
              <p:nvSpPr>
                <p:cNvPr id="55427" name="Rectangle 83"/>
                <p:cNvSpPr>
                  <a:spLocks noChangeArrowheads="1"/>
                </p:cNvSpPr>
                <p:nvPr/>
              </p:nvSpPr>
              <p:spPr bwMode="auto">
                <a:xfrm>
                  <a:off x="1454" y="1606"/>
                  <a:ext cx="663" cy="250"/>
                </a:xfrm>
                <a:prstGeom prst="rect">
                  <a:avLst/>
                </a:prstGeom>
                <a:noFill/>
                <a:ln w="9525">
                  <a:noFill/>
                  <a:miter lim="800000"/>
                  <a:headEnd/>
                  <a:tailEnd/>
                </a:ln>
              </p:spPr>
              <p:txBody>
                <a:bodyPr anchor="ctr"/>
                <a:lstStyle/>
                <a:p>
                  <a:r>
                    <a:rPr lang="tr-TR">
                      <a:latin typeface="Arial" pitchFamily="34" charset="0"/>
                    </a:rPr>
                    <a:t>Klorofil yapısı</a:t>
                  </a:r>
                </a:p>
              </p:txBody>
            </p:sp>
            <p:sp>
              <p:nvSpPr>
                <p:cNvPr id="55428" name="Rectangle 84"/>
                <p:cNvSpPr>
                  <a:spLocks noChangeArrowheads="1"/>
                </p:cNvSpPr>
                <p:nvPr/>
              </p:nvSpPr>
              <p:spPr bwMode="auto">
                <a:xfrm>
                  <a:off x="1454" y="1606"/>
                  <a:ext cx="663" cy="250"/>
                </a:xfrm>
                <a:prstGeom prst="rect">
                  <a:avLst/>
                </a:prstGeom>
                <a:noFill/>
                <a:ln w="7">
                  <a:solidFill>
                    <a:srgbClr val="A0A0A0"/>
                  </a:solidFill>
                  <a:miter lim="800000"/>
                  <a:headEnd/>
                  <a:tailEnd/>
                </a:ln>
              </p:spPr>
              <p:txBody>
                <a:bodyPr/>
                <a:lstStyle/>
                <a:p>
                  <a:endParaRPr lang="tr-TR"/>
                </a:p>
              </p:txBody>
            </p:sp>
          </p:grpSp>
          <p:grpSp>
            <p:nvGrpSpPr>
              <p:cNvPr id="31" name="Group 85"/>
              <p:cNvGrpSpPr>
                <a:grpSpLocks/>
              </p:cNvGrpSpPr>
              <p:nvPr/>
            </p:nvGrpSpPr>
            <p:grpSpPr bwMode="auto">
              <a:xfrm>
                <a:off x="0" y="1856"/>
                <a:ext cx="379" cy="154"/>
                <a:chOff x="0" y="1856"/>
                <a:chExt cx="379" cy="154"/>
              </a:xfrm>
            </p:grpSpPr>
            <p:sp>
              <p:nvSpPr>
                <p:cNvPr id="55425" name="Rectangle 86"/>
                <p:cNvSpPr>
                  <a:spLocks noChangeArrowheads="1"/>
                </p:cNvSpPr>
                <p:nvPr/>
              </p:nvSpPr>
              <p:spPr bwMode="auto">
                <a:xfrm>
                  <a:off x="0" y="1856"/>
                  <a:ext cx="379" cy="154"/>
                </a:xfrm>
                <a:prstGeom prst="rect">
                  <a:avLst/>
                </a:prstGeom>
                <a:noFill/>
                <a:ln w="9525">
                  <a:noFill/>
                  <a:miter lim="800000"/>
                  <a:headEnd/>
                  <a:tailEnd/>
                </a:ln>
              </p:spPr>
              <p:txBody>
                <a:bodyPr anchor="ctr"/>
                <a:lstStyle/>
                <a:p>
                  <a:r>
                    <a:rPr lang="tr-TR">
                      <a:latin typeface="Arial" pitchFamily="34" charset="0"/>
                    </a:rPr>
                    <a:t>kükürt</a:t>
                  </a:r>
                </a:p>
              </p:txBody>
            </p:sp>
            <p:sp>
              <p:nvSpPr>
                <p:cNvPr id="55426" name="Rectangle 87"/>
                <p:cNvSpPr>
                  <a:spLocks noChangeArrowheads="1"/>
                </p:cNvSpPr>
                <p:nvPr/>
              </p:nvSpPr>
              <p:spPr bwMode="auto">
                <a:xfrm>
                  <a:off x="0" y="1856"/>
                  <a:ext cx="379" cy="154"/>
                </a:xfrm>
                <a:prstGeom prst="rect">
                  <a:avLst/>
                </a:prstGeom>
                <a:noFill/>
                <a:ln w="7">
                  <a:solidFill>
                    <a:srgbClr val="A0A0A0"/>
                  </a:solidFill>
                  <a:miter lim="800000"/>
                  <a:headEnd/>
                  <a:tailEnd/>
                </a:ln>
              </p:spPr>
              <p:txBody>
                <a:bodyPr/>
                <a:lstStyle/>
                <a:p>
                  <a:endParaRPr lang="tr-TR"/>
                </a:p>
              </p:txBody>
            </p:sp>
          </p:grpSp>
          <p:grpSp>
            <p:nvGrpSpPr>
              <p:cNvPr id="55360" name="Group 88"/>
              <p:cNvGrpSpPr>
                <a:grpSpLocks/>
              </p:cNvGrpSpPr>
              <p:nvPr/>
            </p:nvGrpSpPr>
            <p:grpSpPr bwMode="auto">
              <a:xfrm>
                <a:off x="379" y="1856"/>
                <a:ext cx="511" cy="154"/>
                <a:chOff x="379" y="1856"/>
                <a:chExt cx="511" cy="154"/>
              </a:xfrm>
            </p:grpSpPr>
            <p:sp>
              <p:nvSpPr>
                <p:cNvPr id="55423" name="Rectangle 89"/>
                <p:cNvSpPr>
                  <a:spLocks noChangeArrowheads="1"/>
                </p:cNvSpPr>
                <p:nvPr/>
              </p:nvSpPr>
              <p:spPr bwMode="auto">
                <a:xfrm>
                  <a:off x="379" y="1856"/>
                  <a:ext cx="511" cy="154"/>
                </a:xfrm>
                <a:prstGeom prst="rect">
                  <a:avLst/>
                </a:prstGeom>
                <a:noFill/>
                <a:ln w="9525">
                  <a:noFill/>
                  <a:miter lim="800000"/>
                  <a:headEnd/>
                  <a:tailEnd/>
                </a:ln>
              </p:spPr>
              <p:txBody>
                <a:bodyPr anchor="ctr"/>
                <a:lstStyle/>
                <a:p>
                  <a:r>
                    <a:rPr lang="tr-TR">
                      <a:latin typeface="Arial" pitchFamily="34" charset="0"/>
                      <a:cs typeface="Arial" pitchFamily="34" charset="0"/>
                    </a:rPr>
                    <a:t>S</a:t>
                  </a:r>
                  <a:endParaRPr lang="tr-TR">
                    <a:latin typeface="Arial" pitchFamily="34" charset="0"/>
                  </a:endParaRPr>
                </a:p>
              </p:txBody>
            </p:sp>
            <p:sp>
              <p:nvSpPr>
                <p:cNvPr id="55424" name="Rectangle 90"/>
                <p:cNvSpPr>
                  <a:spLocks noChangeArrowheads="1"/>
                </p:cNvSpPr>
                <p:nvPr/>
              </p:nvSpPr>
              <p:spPr bwMode="auto">
                <a:xfrm>
                  <a:off x="379" y="1856"/>
                  <a:ext cx="511" cy="154"/>
                </a:xfrm>
                <a:prstGeom prst="rect">
                  <a:avLst/>
                </a:prstGeom>
                <a:noFill/>
                <a:ln w="7">
                  <a:solidFill>
                    <a:srgbClr val="A0A0A0"/>
                  </a:solidFill>
                  <a:miter lim="800000"/>
                  <a:headEnd/>
                  <a:tailEnd/>
                </a:ln>
              </p:spPr>
              <p:txBody>
                <a:bodyPr/>
                <a:lstStyle/>
                <a:p>
                  <a:endParaRPr lang="tr-TR"/>
                </a:p>
              </p:txBody>
            </p:sp>
          </p:grpSp>
          <p:grpSp>
            <p:nvGrpSpPr>
              <p:cNvPr id="55481" name="Group 91"/>
              <p:cNvGrpSpPr>
                <a:grpSpLocks/>
              </p:cNvGrpSpPr>
              <p:nvPr/>
            </p:nvGrpSpPr>
            <p:grpSpPr bwMode="auto">
              <a:xfrm>
                <a:off x="890" y="1856"/>
                <a:ext cx="564" cy="154"/>
                <a:chOff x="890" y="1856"/>
                <a:chExt cx="564" cy="154"/>
              </a:xfrm>
            </p:grpSpPr>
            <p:sp>
              <p:nvSpPr>
                <p:cNvPr id="55421" name="Rectangle 92"/>
                <p:cNvSpPr>
                  <a:spLocks noChangeArrowheads="1"/>
                </p:cNvSpPr>
                <p:nvPr/>
              </p:nvSpPr>
              <p:spPr bwMode="auto">
                <a:xfrm>
                  <a:off x="890" y="1856"/>
                  <a:ext cx="564" cy="154"/>
                </a:xfrm>
                <a:prstGeom prst="rect">
                  <a:avLst/>
                </a:prstGeom>
                <a:noFill/>
                <a:ln w="9525">
                  <a:noFill/>
                  <a:miter lim="800000"/>
                  <a:headEnd/>
                  <a:tailEnd/>
                </a:ln>
              </p:spPr>
              <p:txBody>
                <a:bodyPr anchor="ctr"/>
                <a:lstStyle/>
                <a:p>
                  <a:r>
                    <a:rPr lang="tr-TR">
                      <a:latin typeface="Arial" pitchFamily="34" charset="0"/>
                      <a:cs typeface="Arial" pitchFamily="34" charset="0"/>
                    </a:rPr>
                    <a:t>3</a:t>
                  </a:r>
                  <a:endParaRPr lang="tr-TR">
                    <a:latin typeface="Arial" pitchFamily="34" charset="0"/>
                  </a:endParaRPr>
                </a:p>
              </p:txBody>
            </p:sp>
            <p:sp>
              <p:nvSpPr>
                <p:cNvPr id="55422" name="Rectangle 93"/>
                <p:cNvSpPr>
                  <a:spLocks noChangeArrowheads="1"/>
                </p:cNvSpPr>
                <p:nvPr/>
              </p:nvSpPr>
              <p:spPr bwMode="auto">
                <a:xfrm>
                  <a:off x="890" y="1856"/>
                  <a:ext cx="564" cy="154"/>
                </a:xfrm>
                <a:prstGeom prst="rect">
                  <a:avLst/>
                </a:prstGeom>
                <a:noFill/>
                <a:ln w="7">
                  <a:solidFill>
                    <a:srgbClr val="A0A0A0"/>
                  </a:solidFill>
                  <a:miter lim="800000"/>
                  <a:headEnd/>
                  <a:tailEnd/>
                </a:ln>
              </p:spPr>
              <p:txBody>
                <a:bodyPr/>
                <a:lstStyle/>
                <a:p>
                  <a:endParaRPr lang="tr-TR"/>
                </a:p>
              </p:txBody>
            </p:sp>
          </p:grpSp>
          <p:grpSp>
            <p:nvGrpSpPr>
              <p:cNvPr id="55482" name="Group 94"/>
              <p:cNvGrpSpPr>
                <a:grpSpLocks/>
              </p:cNvGrpSpPr>
              <p:nvPr/>
            </p:nvGrpSpPr>
            <p:grpSpPr bwMode="auto">
              <a:xfrm>
                <a:off x="1454" y="1856"/>
                <a:ext cx="663" cy="154"/>
                <a:chOff x="1454" y="1856"/>
                <a:chExt cx="663" cy="154"/>
              </a:xfrm>
            </p:grpSpPr>
            <p:sp>
              <p:nvSpPr>
                <p:cNvPr id="55419" name="Rectangle 95"/>
                <p:cNvSpPr>
                  <a:spLocks noChangeArrowheads="1"/>
                </p:cNvSpPr>
                <p:nvPr/>
              </p:nvSpPr>
              <p:spPr bwMode="auto">
                <a:xfrm>
                  <a:off x="1454" y="1856"/>
                  <a:ext cx="663" cy="154"/>
                </a:xfrm>
                <a:prstGeom prst="rect">
                  <a:avLst/>
                </a:prstGeom>
                <a:noFill/>
                <a:ln w="9525">
                  <a:noFill/>
                  <a:miter lim="800000"/>
                  <a:headEnd/>
                  <a:tailEnd/>
                </a:ln>
              </p:spPr>
              <p:txBody>
                <a:bodyPr anchor="ctr"/>
                <a:lstStyle/>
                <a:p>
                  <a:r>
                    <a:rPr lang="tr-TR">
                      <a:latin typeface="Arial" pitchFamily="34" charset="0"/>
                      <a:cs typeface="Arial" pitchFamily="34" charset="0"/>
                    </a:rPr>
                    <a:t>Amino a</a:t>
                  </a:r>
                  <a:r>
                    <a:rPr lang="tr-TR">
                      <a:latin typeface="Arial" pitchFamily="34" charset="0"/>
                    </a:rPr>
                    <a:t>sit</a:t>
                  </a:r>
                </a:p>
              </p:txBody>
            </p:sp>
            <p:sp>
              <p:nvSpPr>
                <p:cNvPr id="55420" name="Rectangle 96"/>
                <p:cNvSpPr>
                  <a:spLocks noChangeArrowheads="1"/>
                </p:cNvSpPr>
                <p:nvPr/>
              </p:nvSpPr>
              <p:spPr bwMode="auto">
                <a:xfrm>
                  <a:off x="1454" y="1856"/>
                  <a:ext cx="663" cy="154"/>
                </a:xfrm>
                <a:prstGeom prst="rect">
                  <a:avLst/>
                </a:prstGeom>
                <a:noFill/>
                <a:ln w="7">
                  <a:solidFill>
                    <a:srgbClr val="A0A0A0"/>
                  </a:solidFill>
                  <a:miter lim="800000"/>
                  <a:headEnd/>
                  <a:tailEnd/>
                </a:ln>
              </p:spPr>
              <p:txBody>
                <a:bodyPr/>
                <a:lstStyle/>
                <a:p>
                  <a:endParaRPr lang="tr-TR"/>
                </a:p>
              </p:txBody>
            </p:sp>
          </p:grpSp>
          <p:grpSp>
            <p:nvGrpSpPr>
              <p:cNvPr id="55483" name="Group 97"/>
              <p:cNvGrpSpPr>
                <a:grpSpLocks/>
              </p:cNvGrpSpPr>
              <p:nvPr/>
            </p:nvGrpSpPr>
            <p:grpSpPr bwMode="auto">
              <a:xfrm>
                <a:off x="0" y="2010"/>
                <a:ext cx="379" cy="250"/>
                <a:chOff x="0" y="2010"/>
                <a:chExt cx="379" cy="250"/>
              </a:xfrm>
            </p:grpSpPr>
            <p:sp>
              <p:nvSpPr>
                <p:cNvPr id="55417" name="Rectangle 98"/>
                <p:cNvSpPr>
                  <a:spLocks noChangeArrowheads="1"/>
                </p:cNvSpPr>
                <p:nvPr/>
              </p:nvSpPr>
              <p:spPr bwMode="auto">
                <a:xfrm>
                  <a:off x="0" y="2010"/>
                  <a:ext cx="379" cy="250"/>
                </a:xfrm>
                <a:prstGeom prst="rect">
                  <a:avLst/>
                </a:prstGeom>
                <a:noFill/>
                <a:ln w="9525">
                  <a:noFill/>
                  <a:miter lim="800000"/>
                  <a:headEnd/>
                  <a:tailEnd/>
                </a:ln>
              </p:spPr>
              <p:txBody>
                <a:bodyPr anchor="ctr"/>
                <a:lstStyle/>
                <a:p>
                  <a:r>
                    <a:rPr lang="tr-TR">
                      <a:latin typeface="Arial" pitchFamily="34" charset="0"/>
                    </a:rPr>
                    <a:t>demir</a:t>
                  </a:r>
                </a:p>
              </p:txBody>
            </p:sp>
            <p:sp>
              <p:nvSpPr>
                <p:cNvPr id="55418" name="Rectangle 99"/>
                <p:cNvSpPr>
                  <a:spLocks noChangeArrowheads="1"/>
                </p:cNvSpPr>
                <p:nvPr/>
              </p:nvSpPr>
              <p:spPr bwMode="auto">
                <a:xfrm>
                  <a:off x="0" y="2010"/>
                  <a:ext cx="379" cy="250"/>
                </a:xfrm>
                <a:prstGeom prst="rect">
                  <a:avLst/>
                </a:prstGeom>
                <a:noFill/>
                <a:ln w="7">
                  <a:solidFill>
                    <a:srgbClr val="A0A0A0"/>
                  </a:solidFill>
                  <a:miter lim="800000"/>
                  <a:headEnd/>
                  <a:tailEnd/>
                </a:ln>
              </p:spPr>
              <p:txBody>
                <a:bodyPr/>
                <a:lstStyle/>
                <a:p>
                  <a:endParaRPr lang="tr-TR"/>
                </a:p>
              </p:txBody>
            </p:sp>
          </p:grpSp>
          <p:grpSp>
            <p:nvGrpSpPr>
              <p:cNvPr id="55484" name="Group 100"/>
              <p:cNvGrpSpPr>
                <a:grpSpLocks/>
              </p:cNvGrpSpPr>
              <p:nvPr/>
            </p:nvGrpSpPr>
            <p:grpSpPr bwMode="auto">
              <a:xfrm>
                <a:off x="379" y="2010"/>
                <a:ext cx="511" cy="250"/>
                <a:chOff x="379" y="2010"/>
                <a:chExt cx="511" cy="250"/>
              </a:xfrm>
            </p:grpSpPr>
            <p:sp>
              <p:nvSpPr>
                <p:cNvPr id="55415" name="Rectangle 101"/>
                <p:cNvSpPr>
                  <a:spLocks noChangeArrowheads="1"/>
                </p:cNvSpPr>
                <p:nvPr/>
              </p:nvSpPr>
              <p:spPr bwMode="auto">
                <a:xfrm>
                  <a:off x="379" y="2010"/>
                  <a:ext cx="511" cy="250"/>
                </a:xfrm>
                <a:prstGeom prst="rect">
                  <a:avLst/>
                </a:prstGeom>
                <a:noFill/>
                <a:ln w="9525">
                  <a:noFill/>
                  <a:miter lim="800000"/>
                  <a:headEnd/>
                  <a:tailEnd/>
                </a:ln>
              </p:spPr>
              <p:txBody>
                <a:bodyPr anchor="ctr"/>
                <a:lstStyle/>
                <a:p>
                  <a:r>
                    <a:rPr lang="tr-TR">
                      <a:latin typeface="Arial" pitchFamily="34" charset="0"/>
                      <a:cs typeface="Arial" pitchFamily="34" charset="0"/>
                    </a:rPr>
                    <a:t>Fe</a:t>
                  </a:r>
                  <a:endParaRPr lang="tr-TR">
                    <a:latin typeface="Arial" pitchFamily="34" charset="0"/>
                  </a:endParaRPr>
                </a:p>
              </p:txBody>
            </p:sp>
            <p:sp>
              <p:nvSpPr>
                <p:cNvPr id="55416" name="Rectangle 102"/>
                <p:cNvSpPr>
                  <a:spLocks noChangeArrowheads="1"/>
                </p:cNvSpPr>
                <p:nvPr/>
              </p:nvSpPr>
              <p:spPr bwMode="auto">
                <a:xfrm>
                  <a:off x="379" y="2010"/>
                  <a:ext cx="511" cy="250"/>
                </a:xfrm>
                <a:prstGeom prst="rect">
                  <a:avLst/>
                </a:prstGeom>
                <a:noFill/>
                <a:ln w="7">
                  <a:solidFill>
                    <a:srgbClr val="A0A0A0"/>
                  </a:solidFill>
                  <a:miter lim="800000"/>
                  <a:headEnd/>
                  <a:tailEnd/>
                </a:ln>
              </p:spPr>
              <p:txBody>
                <a:bodyPr/>
                <a:lstStyle/>
                <a:p>
                  <a:endParaRPr lang="tr-TR"/>
                </a:p>
              </p:txBody>
            </p:sp>
          </p:grpSp>
          <p:grpSp>
            <p:nvGrpSpPr>
              <p:cNvPr id="55485" name="Group 103"/>
              <p:cNvGrpSpPr>
                <a:grpSpLocks/>
              </p:cNvGrpSpPr>
              <p:nvPr/>
            </p:nvGrpSpPr>
            <p:grpSpPr bwMode="auto">
              <a:xfrm>
                <a:off x="890" y="2010"/>
                <a:ext cx="564" cy="250"/>
                <a:chOff x="890" y="2010"/>
                <a:chExt cx="564" cy="250"/>
              </a:xfrm>
            </p:grpSpPr>
            <p:sp>
              <p:nvSpPr>
                <p:cNvPr id="55413" name="Rectangle 104"/>
                <p:cNvSpPr>
                  <a:spLocks noChangeArrowheads="1"/>
                </p:cNvSpPr>
                <p:nvPr/>
              </p:nvSpPr>
              <p:spPr bwMode="auto">
                <a:xfrm>
                  <a:off x="890" y="2010"/>
                  <a:ext cx="564" cy="250"/>
                </a:xfrm>
                <a:prstGeom prst="rect">
                  <a:avLst/>
                </a:prstGeom>
                <a:noFill/>
                <a:ln w="9525">
                  <a:noFill/>
                  <a:miter lim="800000"/>
                  <a:headEnd/>
                  <a:tailEnd/>
                </a:ln>
              </p:spPr>
              <p:txBody>
                <a:bodyPr anchor="ctr"/>
                <a:lstStyle/>
                <a:p>
                  <a:r>
                    <a:rPr lang="tr-TR">
                      <a:latin typeface="Arial" pitchFamily="34" charset="0"/>
                      <a:cs typeface="Arial" pitchFamily="34" charset="0"/>
                    </a:rPr>
                    <a:t>0.2</a:t>
                  </a:r>
                  <a:endParaRPr lang="tr-TR">
                    <a:latin typeface="Arial" pitchFamily="34" charset="0"/>
                  </a:endParaRPr>
                </a:p>
              </p:txBody>
            </p:sp>
            <p:sp>
              <p:nvSpPr>
                <p:cNvPr id="55414" name="Rectangle 105"/>
                <p:cNvSpPr>
                  <a:spLocks noChangeArrowheads="1"/>
                </p:cNvSpPr>
                <p:nvPr/>
              </p:nvSpPr>
              <p:spPr bwMode="auto">
                <a:xfrm>
                  <a:off x="890" y="2010"/>
                  <a:ext cx="564" cy="250"/>
                </a:xfrm>
                <a:prstGeom prst="rect">
                  <a:avLst/>
                </a:prstGeom>
                <a:noFill/>
                <a:ln w="7">
                  <a:solidFill>
                    <a:srgbClr val="A0A0A0"/>
                  </a:solidFill>
                  <a:miter lim="800000"/>
                  <a:headEnd/>
                  <a:tailEnd/>
                </a:ln>
              </p:spPr>
              <p:txBody>
                <a:bodyPr/>
                <a:lstStyle/>
                <a:p>
                  <a:endParaRPr lang="tr-TR"/>
                </a:p>
              </p:txBody>
            </p:sp>
          </p:grpSp>
          <p:grpSp>
            <p:nvGrpSpPr>
              <p:cNvPr id="55486" name="Group 106"/>
              <p:cNvGrpSpPr>
                <a:grpSpLocks/>
              </p:cNvGrpSpPr>
              <p:nvPr/>
            </p:nvGrpSpPr>
            <p:grpSpPr bwMode="auto">
              <a:xfrm>
                <a:off x="1454" y="2010"/>
                <a:ext cx="663" cy="250"/>
                <a:chOff x="1454" y="2010"/>
                <a:chExt cx="663" cy="250"/>
              </a:xfrm>
            </p:grpSpPr>
            <p:sp>
              <p:nvSpPr>
                <p:cNvPr id="55411" name="Rectangle 107"/>
                <p:cNvSpPr>
                  <a:spLocks noChangeArrowheads="1"/>
                </p:cNvSpPr>
                <p:nvPr/>
              </p:nvSpPr>
              <p:spPr bwMode="auto">
                <a:xfrm>
                  <a:off x="1454" y="2010"/>
                  <a:ext cx="663" cy="250"/>
                </a:xfrm>
                <a:prstGeom prst="rect">
                  <a:avLst/>
                </a:prstGeom>
                <a:noFill/>
                <a:ln w="9525">
                  <a:noFill/>
                  <a:miter lim="800000"/>
                  <a:headEnd/>
                  <a:tailEnd/>
                </a:ln>
              </p:spPr>
              <p:txBody>
                <a:bodyPr anchor="ctr"/>
                <a:lstStyle/>
                <a:p>
                  <a:r>
                    <a:rPr lang="tr-TR">
                      <a:latin typeface="Arial" pitchFamily="34" charset="0"/>
                    </a:rPr>
                    <a:t>klorofil</a:t>
                  </a:r>
                  <a:r>
                    <a:rPr lang="tr-TR">
                      <a:latin typeface="Arial" pitchFamily="34" charset="0"/>
                      <a:cs typeface="Arial" pitchFamily="34" charset="0"/>
                    </a:rPr>
                    <a:t> s</a:t>
                  </a:r>
                  <a:r>
                    <a:rPr lang="tr-TR">
                      <a:latin typeface="Arial" pitchFamily="34" charset="0"/>
                    </a:rPr>
                    <a:t>e</a:t>
                  </a:r>
                  <a:r>
                    <a:rPr lang="tr-TR">
                      <a:latin typeface="Arial" pitchFamily="34" charset="0"/>
                      <a:cs typeface="Arial" pitchFamily="34" charset="0"/>
                    </a:rPr>
                    <a:t>nte</a:t>
                  </a:r>
                  <a:r>
                    <a:rPr lang="tr-TR">
                      <a:latin typeface="Arial" pitchFamily="34" charset="0"/>
                    </a:rPr>
                    <a:t>zi</a:t>
                  </a:r>
                </a:p>
              </p:txBody>
            </p:sp>
            <p:sp>
              <p:nvSpPr>
                <p:cNvPr id="55412" name="Rectangle 108"/>
                <p:cNvSpPr>
                  <a:spLocks noChangeArrowheads="1"/>
                </p:cNvSpPr>
                <p:nvPr/>
              </p:nvSpPr>
              <p:spPr bwMode="auto">
                <a:xfrm>
                  <a:off x="1454" y="2010"/>
                  <a:ext cx="663" cy="250"/>
                </a:xfrm>
                <a:prstGeom prst="rect">
                  <a:avLst/>
                </a:prstGeom>
                <a:noFill/>
                <a:ln w="7">
                  <a:solidFill>
                    <a:srgbClr val="A0A0A0"/>
                  </a:solidFill>
                  <a:miter lim="800000"/>
                  <a:headEnd/>
                  <a:tailEnd/>
                </a:ln>
              </p:spPr>
              <p:txBody>
                <a:bodyPr/>
                <a:lstStyle/>
                <a:p>
                  <a:endParaRPr lang="tr-TR"/>
                </a:p>
              </p:txBody>
            </p:sp>
          </p:grpSp>
          <p:grpSp>
            <p:nvGrpSpPr>
              <p:cNvPr id="55487" name="Group 109"/>
              <p:cNvGrpSpPr>
                <a:grpSpLocks/>
              </p:cNvGrpSpPr>
              <p:nvPr/>
            </p:nvGrpSpPr>
            <p:grpSpPr bwMode="auto">
              <a:xfrm>
                <a:off x="2117" y="2010"/>
                <a:ext cx="693" cy="1500"/>
                <a:chOff x="2117" y="2010"/>
                <a:chExt cx="693" cy="1500"/>
              </a:xfrm>
            </p:grpSpPr>
            <p:sp>
              <p:nvSpPr>
                <p:cNvPr id="55409" name="Rectangle 110"/>
                <p:cNvSpPr>
                  <a:spLocks noChangeArrowheads="1"/>
                </p:cNvSpPr>
                <p:nvPr/>
              </p:nvSpPr>
              <p:spPr bwMode="auto">
                <a:xfrm>
                  <a:off x="2117" y="2010"/>
                  <a:ext cx="693" cy="1500"/>
                </a:xfrm>
                <a:prstGeom prst="rect">
                  <a:avLst/>
                </a:prstGeom>
                <a:noFill/>
                <a:ln w="9525">
                  <a:noFill/>
                  <a:miter lim="800000"/>
                  <a:headEnd/>
                  <a:tailEnd/>
                </a:ln>
              </p:spPr>
              <p:txBody>
                <a:bodyPr anchor="ctr"/>
                <a:lstStyle/>
                <a:p>
                  <a:r>
                    <a:rPr lang="tr-TR">
                      <a:latin typeface="Arial" pitchFamily="34" charset="0"/>
                      <a:cs typeface="Arial" pitchFamily="34" charset="0"/>
                    </a:rPr>
                    <a:t>M</a:t>
                  </a:r>
                  <a:r>
                    <a:rPr lang="tr-TR">
                      <a:latin typeface="Arial" pitchFamily="34" charset="0"/>
                    </a:rPr>
                    <a:t>ikroelementler</a:t>
                  </a:r>
                </a:p>
              </p:txBody>
            </p:sp>
            <p:sp>
              <p:nvSpPr>
                <p:cNvPr id="55410" name="Rectangle 111"/>
                <p:cNvSpPr>
                  <a:spLocks noChangeArrowheads="1"/>
                </p:cNvSpPr>
                <p:nvPr/>
              </p:nvSpPr>
              <p:spPr bwMode="auto">
                <a:xfrm>
                  <a:off x="2117" y="2010"/>
                  <a:ext cx="693" cy="1500"/>
                </a:xfrm>
                <a:prstGeom prst="rect">
                  <a:avLst/>
                </a:prstGeom>
                <a:noFill/>
                <a:ln w="7">
                  <a:solidFill>
                    <a:srgbClr val="A0A0A0"/>
                  </a:solidFill>
                  <a:miter lim="800000"/>
                  <a:headEnd/>
                  <a:tailEnd/>
                </a:ln>
              </p:spPr>
              <p:txBody>
                <a:bodyPr/>
                <a:lstStyle/>
                <a:p>
                  <a:endParaRPr lang="tr-TR"/>
                </a:p>
              </p:txBody>
            </p:sp>
          </p:grpSp>
          <p:grpSp>
            <p:nvGrpSpPr>
              <p:cNvPr id="55296" name="Group 112"/>
              <p:cNvGrpSpPr>
                <a:grpSpLocks/>
              </p:cNvGrpSpPr>
              <p:nvPr/>
            </p:nvGrpSpPr>
            <p:grpSpPr bwMode="auto">
              <a:xfrm>
                <a:off x="0" y="2260"/>
                <a:ext cx="379" cy="250"/>
                <a:chOff x="0" y="2260"/>
                <a:chExt cx="379" cy="250"/>
              </a:xfrm>
            </p:grpSpPr>
            <p:sp>
              <p:nvSpPr>
                <p:cNvPr id="55407" name="Rectangle 113"/>
                <p:cNvSpPr>
                  <a:spLocks noChangeArrowheads="1"/>
                </p:cNvSpPr>
                <p:nvPr/>
              </p:nvSpPr>
              <p:spPr bwMode="auto">
                <a:xfrm>
                  <a:off x="0" y="2260"/>
                  <a:ext cx="379" cy="250"/>
                </a:xfrm>
                <a:prstGeom prst="rect">
                  <a:avLst/>
                </a:prstGeom>
                <a:noFill/>
                <a:ln w="9525">
                  <a:noFill/>
                  <a:miter lim="800000"/>
                  <a:headEnd/>
                  <a:tailEnd/>
                </a:ln>
              </p:spPr>
              <p:txBody>
                <a:bodyPr anchor="ctr"/>
                <a:lstStyle/>
                <a:p>
                  <a:r>
                    <a:rPr lang="tr-TR">
                      <a:latin typeface="Arial" pitchFamily="34" charset="0"/>
                    </a:rPr>
                    <a:t>bakır</a:t>
                  </a:r>
                </a:p>
              </p:txBody>
            </p:sp>
            <p:sp>
              <p:nvSpPr>
                <p:cNvPr id="55408" name="Rectangle 114"/>
                <p:cNvSpPr>
                  <a:spLocks noChangeArrowheads="1"/>
                </p:cNvSpPr>
                <p:nvPr/>
              </p:nvSpPr>
              <p:spPr bwMode="auto">
                <a:xfrm>
                  <a:off x="0" y="2260"/>
                  <a:ext cx="379" cy="250"/>
                </a:xfrm>
                <a:prstGeom prst="rect">
                  <a:avLst/>
                </a:prstGeom>
                <a:noFill/>
                <a:ln w="7">
                  <a:solidFill>
                    <a:srgbClr val="A0A0A0"/>
                  </a:solidFill>
                  <a:miter lim="800000"/>
                  <a:headEnd/>
                  <a:tailEnd/>
                </a:ln>
              </p:spPr>
              <p:txBody>
                <a:bodyPr/>
                <a:lstStyle/>
                <a:p>
                  <a:endParaRPr lang="tr-TR"/>
                </a:p>
              </p:txBody>
            </p:sp>
          </p:grpSp>
          <p:grpSp>
            <p:nvGrpSpPr>
              <p:cNvPr id="55297" name="Group 115"/>
              <p:cNvGrpSpPr>
                <a:grpSpLocks/>
              </p:cNvGrpSpPr>
              <p:nvPr/>
            </p:nvGrpSpPr>
            <p:grpSpPr bwMode="auto">
              <a:xfrm>
                <a:off x="379" y="2260"/>
                <a:ext cx="511" cy="250"/>
                <a:chOff x="379" y="2260"/>
                <a:chExt cx="511" cy="250"/>
              </a:xfrm>
            </p:grpSpPr>
            <p:sp>
              <p:nvSpPr>
                <p:cNvPr id="55405" name="Rectangle 116"/>
                <p:cNvSpPr>
                  <a:spLocks noChangeArrowheads="1"/>
                </p:cNvSpPr>
                <p:nvPr/>
              </p:nvSpPr>
              <p:spPr bwMode="auto">
                <a:xfrm>
                  <a:off x="379" y="2260"/>
                  <a:ext cx="511" cy="250"/>
                </a:xfrm>
                <a:prstGeom prst="rect">
                  <a:avLst/>
                </a:prstGeom>
                <a:noFill/>
                <a:ln w="9525">
                  <a:noFill/>
                  <a:miter lim="800000"/>
                  <a:headEnd/>
                  <a:tailEnd/>
                </a:ln>
              </p:spPr>
              <p:txBody>
                <a:bodyPr anchor="ctr"/>
                <a:lstStyle/>
                <a:p>
                  <a:r>
                    <a:rPr lang="tr-TR">
                      <a:latin typeface="Arial" pitchFamily="34" charset="0"/>
                      <a:cs typeface="Arial" pitchFamily="34" charset="0"/>
                    </a:rPr>
                    <a:t>Cu</a:t>
                  </a:r>
                  <a:endParaRPr lang="tr-TR">
                    <a:latin typeface="Arial" pitchFamily="34" charset="0"/>
                  </a:endParaRPr>
                </a:p>
              </p:txBody>
            </p:sp>
            <p:sp>
              <p:nvSpPr>
                <p:cNvPr id="55406" name="Rectangle 117"/>
                <p:cNvSpPr>
                  <a:spLocks noChangeArrowheads="1"/>
                </p:cNvSpPr>
                <p:nvPr/>
              </p:nvSpPr>
              <p:spPr bwMode="auto">
                <a:xfrm>
                  <a:off x="379" y="2260"/>
                  <a:ext cx="511" cy="250"/>
                </a:xfrm>
                <a:prstGeom prst="rect">
                  <a:avLst/>
                </a:prstGeom>
                <a:noFill/>
                <a:ln w="7">
                  <a:solidFill>
                    <a:srgbClr val="A0A0A0"/>
                  </a:solidFill>
                  <a:miter lim="800000"/>
                  <a:headEnd/>
                  <a:tailEnd/>
                </a:ln>
              </p:spPr>
              <p:txBody>
                <a:bodyPr/>
                <a:lstStyle/>
                <a:p>
                  <a:endParaRPr lang="tr-TR"/>
                </a:p>
              </p:txBody>
            </p:sp>
          </p:grpSp>
          <p:grpSp>
            <p:nvGrpSpPr>
              <p:cNvPr id="55298" name="Group 118"/>
              <p:cNvGrpSpPr>
                <a:grpSpLocks/>
              </p:cNvGrpSpPr>
              <p:nvPr/>
            </p:nvGrpSpPr>
            <p:grpSpPr bwMode="auto">
              <a:xfrm>
                <a:off x="890" y="2260"/>
                <a:ext cx="564" cy="250"/>
                <a:chOff x="890" y="2260"/>
                <a:chExt cx="564" cy="250"/>
              </a:xfrm>
            </p:grpSpPr>
            <p:sp>
              <p:nvSpPr>
                <p:cNvPr id="55403" name="Rectangle 119"/>
                <p:cNvSpPr>
                  <a:spLocks noChangeArrowheads="1"/>
                </p:cNvSpPr>
                <p:nvPr/>
              </p:nvSpPr>
              <p:spPr bwMode="auto">
                <a:xfrm>
                  <a:off x="890" y="2260"/>
                  <a:ext cx="564" cy="250"/>
                </a:xfrm>
                <a:prstGeom prst="rect">
                  <a:avLst/>
                </a:prstGeom>
                <a:noFill/>
                <a:ln w="9525">
                  <a:noFill/>
                  <a:miter lim="800000"/>
                  <a:headEnd/>
                  <a:tailEnd/>
                </a:ln>
              </p:spPr>
              <p:txBody>
                <a:bodyPr anchor="ctr"/>
                <a:lstStyle/>
                <a:p>
                  <a:r>
                    <a:rPr lang="tr-TR">
                      <a:latin typeface="Arial" pitchFamily="34" charset="0"/>
                      <a:cs typeface="Arial" pitchFamily="34" charset="0"/>
                    </a:rPr>
                    <a:t>0.01</a:t>
                  </a:r>
                  <a:endParaRPr lang="tr-TR">
                    <a:latin typeface="Arial" pitchFamily="34" charset="0"/>
                  </a:endParaRPr>
                </a:p>
              </p:txBody>
            </p:sp>
            <p:sp>
              <p:nvSpPr>
                <p:cNvPr id="55404" name="Rectangle 120"/>
                <p:cNvSpPr>
                  <a:spLocks noChangeArrowheads="1"/>
                </p:cNvSpPr>
                <p:nvPr/>
              </p:nvSpPr>
              <p:spPr bwMode="auto">
                <a:xfrm>
                  <a:off x="890" y="2260"/>
                  <a:ext cx="564" cy="250"/>
                </a:xfrm>
                <a:prstGeom prst="rect">
                  <a:avLst/>
                </a:prstGeom>
                <a:noFill/>
                <a:ln w="7">
                  <a:solidFill>
                    <a:srgbClr val="A0A0A0"/>
                  </a:solidFill>
                  <a:miter lim="800000"/>
                  <a:headEnd/>
                  <a:tailEnd/>
                </a:ln>
              </p:spPr>
              <p:txBody>
                <a:bodyPr/>
                <a:lstStyle/>
                <a:p>
                  <a:endParaRPr lang="tr-TR"/>
                </a:p>
              </p:txBody>
            </p:sp>
          </p:grpSp>
          <p:grpSp>
            <p:nvGrpSpPr>
              <p:cNvPr id="55299" name="Group 121"/>
              <p:cNvGrpSpPr>
                <a:grpSpLocks/>
              </p:cNvGrpSpPr>
              <p:nvPr/>
            </p:nvGrpSpPr>
            <p:grpSpPr bwMode="auto">
              <a:xfrm>
                <a:off x="1454" y="2260"/>
                <a:ext cx="663" cy="250"/>
                <a:chOff x="1454" y="2260"/>
                <a:chExt cx="663" cy="250"/>
              </a:xfrm>
            </p:grpSpPr>
            <p:sp>
              <p:nvSpPr>
                <p:cNvPr id="55401" name="Rectangle 122"/>
                <p:cNvSpPr>
                  <a:spLocks noChangeArrowheads="1"/>
                </p:cNvSpPr>
                <p:nvPr/>
              </p:nvSpPr>
              <p:spPr bwMode="auto">
                <a:xfrm>
                  <a:off x="1454" y="2260"/>
                  <a:ext cx="663" cy="250"/>
                </a:xfrm>
                <a:prstGeom prst="rect">
                  <a:avLst/>
                </a:prstGeom>
                <a:noFill/>
                <a:ln w="9525">
                  <a:noFill/>
                  <a:miter lim="800000"/>
                  <a:headEnd/>
                  <a:tailEnd/>
                </a:ln>
              </p:spPr>
              <p:txBody>
                <a:bodyPr anchor="ctr"/>
                <a:lstStyle/>
                <a:p>
                  <a:r>
                    <a:rPr lang="tr-TR">
                      <a:latin typeface="Arial" pitchFamily="34" charset="0"/>
                    </a:rPr>
                    <a:t>Enzim bileşeni</a:t>
                  </a:r>
                </a:p>
              </p:txBody>
            </p:sp>
            <p:sp>
              <p:nvSpPr>
                <p:cNvPr id="55402" name="Rectangle 123"/>
                <p:cNvSpPr>
                  <a:spLocks noChangeArrowheads="1"/>
                </p:cNvSpPr>
                <p:nvPr/>
              </p:nvSpPr>
              <p:spPr bwMode="auto">
                <a:xfrm>
                  <a:off x="1454" y="2260"/>
                  <a:ext cx="663" cy="250"/>
                </a:xfrm>
                <a:prstGeom prst="rect">
                  <a:avLst/>
                </a:prstGeom>
                <a:noFill/>
                <a:ln w="7">
                  <a:solidFill>
                    <a:srgbClr val="A0A0A0"/>
                  </a:solidFill>
                  <a:miter lim="800000"/>
                  <a:headEnd/>
                  <a:tailEnd/>
                </a:ln>
              </p:spPr>
              <p:txBody>
                <a:bodyPr/>
                <a:lstStyle/>
                <a:p>
                  <a:endParaRPr lang="tr-TR"/>
                </a:p>
              </p:txBody>
            </p:sp>
          </p:grpSp>
          <p:grpSp>
            <p:nvGrpSpPr>
              <p:cNvPr id="55301" name="Group 124"/>
              <p:cNvGrpSpPr>
                <a:grpSpLocks/>
              </p:cNvGrpSpPr>
              <p:nvPr/>
            </p:nvGrpSpPr>
            <p:grpSpPr bwMode="auto">
              <a:xfrm>
                <a:off x="0" y="2510"/>
                <a:ext cx="379" cy="250"/>
                <a:chOff x="0" y="2510"/>
                <a:chExt cx="379" cy="250"/>
              </a:xfrm>
            </p:grpSpPr>
            <p:sp>
              <p:nvSpPr>
                <p:cNvPr id="55399" name="Rectangle 125"/>
                <p:cNvSpPr>
                  <a:spLocks noChangeArrowheads="1"/>
                </p:cNvSpPr>
                <p:nvPr/>
              </p:nvSpPr>
              <p:spPr bwMode="auto">
                <a:xfrm>
                  <a:off x="0" y="2510"/>
                  <a:ext cx="379" cy="250"/>
                </a:xfrm>
                <a:prstGeom prst="rect">
                  <a:avLst/>
                </a:prstGeom>
                <a:noFill/>
                <a:ln w="9525">
                  <a:noFill/>
                  <a:miter lim="800000"/>
                  <a:headEnd/>
                  <a:tailEnd/>
                </a:ln>
              </p:spPr>
              <p:txBody>
                <a:bodyPr anchor="ctr"/>
                <a:lstStyle/>
                <a:p>
                  <a:r>
                    <a:rPr lang="tr-TR">
                      <a:latin typeface="Arial" pitchFamily="34" charset="0"/>
                    </a:rPr>
                    <a:t>mangan</a:t>
                  </a:r>
                </a:p>
              </p:txBody>
            </p:sp>
            <p:sp>
              <p:nvSpPr>
                <p:cNvPr id="55400" name="Rectangle 126"/>
                <p:cNvSpPr>
                  <a:spLocks noChangeArrowheads="1"/>
                </p:cNvSpPr>
                <p:nvPr/>
              </p:nvSpPr>
              <p:spPr bwMode="auto">
                <a:xfrm>
                  <a:off x="0" y="2510"/>
                  <a:ext cx="379" cy="250"/>
                </a:xfrm>
                <a:prstGeom prst="rect">
                  <a:avLst/>
                </a:prstGeom>
                <a:noFill/>
                <a:ln w="7">
                  <a:solidFill>
                    <a:srgbClr val="A0A0A0"/>
                  </a:solidFill>
                  <a:miter lim="800000"/>
                  <a:headEnd/>
                  <a:tailEnd/>
                </a:ln>
              </p:spPr>
              <p:txBody>
                <a:bodyPr/>
                <a:lstStyle/>
                <a:p>
                  <a:endParaRPr lang="tr-TR"/>
                </a:p>
              </p:txBody>
            </p:sp>
          </p:grpSp>
          <p:grpSp>
            <p:nvGrpSpPr>
              <p:cNvPr id="55302" name="Group 127"/>
              <p:cNvGrpSpPr>
                <a:grpSpLocks/>
              </p:cNvGrpSpPr>
              <p:nvPr/>
            </p:nvGrpSpPr>
            <p:grpSpPr bwMode="auto">
              <a:xfrm>
                <a:off x="379" y="2510"/>
                <a:ext cx="511" cy="250"/>
                <a:chOff x="379" y="2510"/>
                <a:chExt cx="511" cy="250"/>
              </a:xfrm>
            </p:grpSpPr>
            <p:sp>
              <p:nvSpPr>
                <p:cNvPr id="55397" name="Rectangle 128"/>
                <p:cNvSpPr>
                  <a:spLocks noChangeArrowheads="1"/>
                </p:cNvSpPr>
                <p:nvPr/>
              </p:nvSpPr>
              <p:spPr bwMode="auto">
                <a:xfrm>
                  <a:off x="379" y="2510"/>
                  <a:ext cx="511" cy="250"/>
                </a:xfrm>
                <a:prstGeom prst="rect">
                  <a:avLst/>
                </a:prstGeom>
                <a:noFill/>
                <a:ln w="9525">
                  <a:noFill/>
                  <a:miter lim="800000"/>
                  <a:headEnd/>
                  <a:tailEnd/>
                </a:ln>
              </p:spPr>
              <p:txBody>
                <a:bodyPr anchor="ctr"/>
                <a:lstStyle/>
                <a:p>
                  <a:r>
                    <a:rPr lang="tr-TR">
                      <a:latin typeface="Arial" pitchFamily="34" charset="0"/>
                      <a:cs typeface="Arial" pitchFamily="34" charset="0"/>
                    </a:rPr>
                    <a:t>Mn</a:t>
                  </a:r>
                  <a:endParaRPr lang="tr-TR">
                    <a:latin typeface="Arial" pitchFamily="34" charset="0"/>
                  </a:endParaRPr>
                </a:p>
              </p:txBody>
            </p:sp>
            <p:sp>
              <p:nvSpPr>
                <p:cNvPr id="55398" name="Rectangle 129"/>
                <p:cNvSpPr>
                  <a:spLocks noChangeArrowheads="1"/>
                </p:cNvSpPr>
                <p:nvPr/>
              </p:nvSpPr>
              <p:spPr bwMode="auto">
                <a:xfrm>
                  <a:off x="379" y="2510"/>
                  <a:ext cx="511" cy="250"/>
                </a:xfrm>
                <a:prstGeom prst="rect">
                  <a:avLst/>
                </a:prstGeom>
                <a:noFill/>
                <a:ln w="7">
                  <a:solidFill>
                    <a:srgbClr val="A0A0A0"/>
                  </a:solidFill>
                  <a:miter lim="800000"/>
                  <a:headEnd/>
                  <a:tailEnd/>
                </a:ln>
              </p:spPr>
              <p:txBody>
                <a:bodyPr/>
                <a:lstStyle/>
                <a:p>
                  <a:endParaRPr lang="tr-TR"/>
                </a:p>
              </p:txBody>
            </p:sp>
          </p:grpSp>
          <p:grpSp>
            <p:nvGrpSpPr>
              <p:cNvPr id="55303" name="Group 130"/>
              <p:cNvGrpSpPr>
                <a:grpSpLocks/>
              </p:cNvGrpSpPr>
              <p:nvPr/>
            </p:nvGrpSpPr>
            <p:grpSpPr bwMode="auto">
              <a:xfrm>
                <a:off x="890" y="2510"/>
                <a:ext cx="564" cy="250"/>
                <a:chOff x="890" y="2510"/>
                <a:chExt cx="564" cy="250"/>
              </a:xfrm>
            </p:grpSpPr>
            <p:sp>
              <p:nvSpPr>
                <p:cNvPr id="55395" name="Rectangle 131"/>
                <p:cNvSpPr>
                  <a:spLocks noChangeArrowheads="1"/>
                </p:cNvSpPr>
                <p:nvPr/>
              </p:nvSpPr>
              <p:spPr bwMode="auto">
                <a:xfrm>
                  <a:off x="890" y="2510"/>
                  <a:ext cx="564" cy="250"/>
                </a:xfrm>
                <a:prstGeom prst="rect">
                  <a:avLst/>
                </a:prstGeom>
                <a:noFill/>
                <a:ln w="9525">
                  <a:noFill/>
                  <a:miter lim="800000"/>
                  <a:headEnd/>
                  <a:tailEnd/>
                </a:ln>
              </p:spPr>
              <p:txBody>
                <a:bodyPr anchor="ctr"/>
                <a:lstStyle/>
                <a:p>
                  <a:r>
                    <a:rPr lang="tr-TR">
                      <a:latin typeface="Arial" pitchFamily="34" charset="0"/>
                      <a:cs typeface="Arial" pitchFamily="34" charset="0"/>
                    </a:rPr>
                    <a:t>0.1</a:t>
                  </a:r>
                  <a:endParaRPr lang="tr-TR">
                    <a:latin typeface="Arial" pitchFamily="34" charset="0"/>
                  </a:endParaRPr>
                </a:p>
              </p:txBody>
            </p:sp>
            <p:sp>
              <p:nvSpPr>
                <p:cNvPr id="55396" name="Rectangle 132"/>
                <p:cNvSpPr>
                  <a:spLocks noChangeArrowheads="1"/>
                </p:cNvSpPr>
                <p:nvPr/>
              </p:nvSpPr>
              <p:spPr bwMode="auto">
                <a:xfrm>
                  <a:off x="890" y="2510"/>
                  <a:ext cx="564" cy="250"/>
                </a:xfrm>
                <a:prstGeom prst="rect">
                  <a:avLst/>
                </a:prstGeom>
                <a:noFill/>
                <a:ln w="7">
                  <a:solidFill>
                    <a:srgbClr val="A0A0A0"/>
                  </a:solidFill>
                  <a:miter lim="800000"/>
                  <a:headEnd/>
                  <a:tailEnd/>
                </a:ln>
              </p:spPr>
              <p:txBody>
                <a:bodyPr/>
                <a:lstStyle/>
                <a:p>
                  <a:endParaRPr lang="tr-TR"/>
                </a:p>
              </p:txBody>
            </p:sp>
          </p:grpSp>
          <p:grpSp>
            <p:nvGrpSpPr>
              <p:cNvPr id="55304" name="Group 133"/>
              <p:cNvGrpSpPr>
                <a:grpSpLocks/>
              </p:cNvGrpSpPr>
              <p:nvPr/>
            </p:nvGrpSpPr>
            <p:grpSpPr bwMode="auto">
              <a:xfrm>
                <a:off x="1454" y="2510"/>
                <a:ext cx="663" cy="250"/>
                <a:chOff x="1454" y="2510"/>
                <a:chExt cx="663" cy="250"/>
              </a:xfrm>
            </p:grpSpPr>
            <p:sp>
              <p:nvSpPr>
                <p:cNvPr id="55393" name="Rectangle 134"/>
                <p:cNvSpPr>
                  <a:spLocks noChangeArrowheads="1"/>
                </p:cNvSpPr>
                <p:nvPr/>
              </p:nvSpPr>
              <p:spPr bwMode="auto">
                <a:xfrm>
                  <a:off x="1454" y="2510"/>
                  <a:ext cx="663" cy="250"/>
                </a:xfrm>
                <a:prstGeom prst="rect">
                  <a:avLst/>
                </a:prstGeom>
                <a:noFill/>
                <a:ln w="9525">
                  <a:noFill/>
                  <a:miter lim="800000"/>
                  <a:headEnd/>
                  <a:tailEnd/>
                </a:ln>
              </p:spPr>
              <p:txBody>
                <a:bodyPr anchor="ctr"/>
                <a:lstStyle/>
                <a:p>
                  <a:r>
                    <a:rPr lang="tr-TR">
                      <a:latin typeface="Arial" pitchFamily="34" charset="0"/>
                    </a:rPr>
                    <a:t>Enzimi aktif hale getirir</a:t>
                  </a:r>
                </a:p>
              </p:txBody>
            </p:sp>
            <p:sp>
              <p:nvSpPr>
                <p:cNvPr id="55394" name="Rectangle 135"/>
                <p:cNvSpPr>
                  <a:spLocks noChangeArrowheads="1"/>
                </p:cNvSpPr>
                <p:nvPr/>
              </p:nvSpPr>
              <p:spPr bwMode="auto">
                <a:xfrm>
                  <a:off x="1454" y="2510"/>
                  <a:ext cx="663" cy="250"/>
                </a:xfrm>
                <a:prstGeom prst="rect">
                  <a:avLst/>
                </a:prstGeom>
                <a:noFill/>
                <a:ln w="7">
                  <a:solidFill>
                    <a:srgbClr val="A0A0A0"/>
                  </a:solidFill>
                  <a:miter lim="800000"/>
                  <a:headEnd/>
                  <a:tailEnd/>
                </a:ln>
              </p:spPr>
              <p:txBody>
                <a:bodyPr/>
                <a:lstStyle/>
                <a:p>
                  <a:endParaRPr lang="tr-TR"/>
                </a:p>
              </p:txBody>
            </p:sp>
          </p:grpSp>
          <p:grpSp>
            <p:nvGrpSpPr>
              <p:cNvPr id="55305" name="Group 136"/>
              <p:cNvGrpSpPr>
                <a:grpSpLocks/>
              </p:cNvGrpSpPr>
              <p:nvPr/>
            </p:nvGrpSpPr>
            <p:grpSpPr bwMode="auto">
              <a:xfrm>
                <a:off x="0" y="2760"/>
                <a:ext cx="379" cy="250"/>
                <a:chOff x="0" y="2760"/>
                <a:chExt cx="379" cy="250"/>
              </a:xfrm>
            </p:grpSpPr>
            <p:sp>
              <p:nvSpPr>
                <p:cNvPr id="55391" name="Rectangle 137"/>
                <p:cNvSpPr>
                  <a:spLocks noChangeArrowheads="1"/>
                </p:cNvSpPr>
                <p:nvPr/>
              </p:nvSpPr>
              <p:spPr bwMode="auto">
                <a:xfrm>
                  <a:off x="0" y="2760"/>
                  <a:ext cx="379" cy="250"/>
                </a:xfrm>
                <a:prstGeom prst="rect">
                  <a:avLst/>
                </a:prstGeom>
                <a:noFill/>
                <a:ln w="9525">
                  <a:noFill/>
                  <a:miter lim="800000"/>
                  <a:headEnd/>
                  <a:tailEnd/>
                </a:ln>
              </p:spPr>
              <p:txBody>
                <a:bodyPr anchor="ctr"/>
                <a:lstStyle/>
                <a:p>
                  <a:r>
                    <a:rPr lang="tr-TR">
                      <a:latin typeface="Arial" pitchFamily="34" charset="0"/>
                    </a:rPr>
                    <a:t>çinko</a:t>
                  </a:r>
                </a:p>
              </p:txBody>
            </p:sp>
            <p:sp>
              <p:nvSpPr>
                <p:cNvPr id="55392" name="Rectangle 138"/>
                <p:cNvSpPr>
                  <a:spLocks noChangeArrowheads="1"/>
                </p:cNvSpPr>
                <p:nvPr/>
              </p:nvSpPr>
              <p:spPr bwMode="auto">
                <a:xfrm>
                  <a:off x="0" y="2760"/>
                  <a:ext cx="379" cy="250"/>
                </a:xfrm>
                <a:prstGeom prst="rect">
                  <a:avLst/>
                </a:prstGeom>
                <a:noFill/>
                <a:ln w="7">
                  <a:solidFill>
                    <a:srgbClr val="A0A0A0"/>
                  </a:solidFill>
                  <a:miter lim="800000"/>
                  <a:headEnd/>
                  <a:tailEnd/>
                </a:ln>
              </p:spPr>
              <p:txBody>
                <a:bodyPr/>
                <a:lstStyle/>
                <a:p>
                  <a:endParaRPr lang="tr-TR"/>
                </a:p>
              </p:txBody>
            </p:sp>
          </p:grpSp>
          <p:grpSp>
            <p:nvGrpSpPr>
              <p:cNvPr id="55306" name="Group 139"/>
              <p:cNvGrpSpPr>
                <a:grpSpLocks/>
              </p:cNvGrpSpPr>
              <p:nvPr/>
            </p:nvGrpSpPr>
            <p:grpSpPr bwMode="auto">
              <a:xfrm>
                <a:off x="379" y="2760"/>
                <a:ext cx="511" cy="250"/>
                <a:chOff x="379" y="2760"/>
                <a:chExt cx="511" cy="250"/>
              </a:xfrm>
            </p:grpSpPr>
            <p:sp>
              <p:nvSpPr>
                <p:cNvPr id="55389" name="Rectangle 140"/>
                <p:cNvSpPr>
                  <a:spLocks noChangeArrowheads="1"/>
                </p:cNvSpPr>
                <p:nvPr/>
              </p:nvSpPr>
              <p:spPr bwMode="auto">
                <a:xfrm>
                  <a:off x="379" y="2760"/>
                  <a:ext cx="511" cy="250"/>
                </a:xfrm>
                <a:prstGeom prst="rect">
                  <a:avLst/>
                </a:prstGeom>
                <a:noFill/>
                <a:ln w="9525">
                  <a:noFill/>
                  <a:miter lim="800000"/>
                  <a:headEnd/>
                  <a:tailEnd/>
                </a:ln>
              </p:spPr>
              <p:txBody>
                <a:bodyPr anchor="ctr"/>
                <a:lstStyle/>
                <a:p>
                  <a:r>
                    <a:rPr lang="tr-TR">
                      <a:latin typeface="Arial" pitchFamily="34" charset="0"/>
                      <a:cs typeface="Arial" pitchFamily="34" charset="0"/>
                    </a:rPr>
                    <a:t>Zn</a:t>
                  </a:r>
                  <a:endParaRPr lang="tr-TR">
                    <a:latin typeface="Arial" pitchFamily="34" charset="0"/>
                  </a:endParaRPr>
                </a:p>
              </p:txBody>
            </p:sp>
            <p:sp>
              <p:nvSpPr>
                <p:cNvPr id="55390" name="Rectangle 141"/>
                <p:cNvSpPr>
                  <a:spLocks noChangeArrowheads="1"/>
                </p:cNvSpPr>
                <p:nvPr/>
              </p:nvSpPr>
              <p:spPr bwMode="auto">
                <a:xfrm>
                  <a:off x="379" y="2760"/>
                  <a:ext cx="511" cy="250"/>
                </a:xfrm>
                <a:prstGeom prst="rect">
                  <a:avLst/>
                </a:prstGeom>
                <a:noFill/>
                <a:ln w="7">
                  <a:solidFill>
                    <a:srgbClr val="A0A0A0"/>
                  </a:solidFill>
                  <a:miter lim="800000"/>
                  <a:headEnd/>
                  <a:tailEnd/>
                </a:ln>
              </p:spPr>
              <p:txBody>
                <a:bodyPr/>
                <a:lstStyle/>
                <a:p>
                  <a:endParaRPr lang="tr-TR"/>
                </a:p>
              </p:txBody>
            </p:sp>
          </p:grpSp>
          <p:grpSp>
            <p:nvGrpSpPr>
              <p:cNvPr id="55307" name="Group 142"/>
              <p:cNvGrpSpPr>
                <a:grpSpLocks/>
              </p:cNvGrpSpPr>
              <p:nvPr/>
            </p:nvGrpSpPr>
            <p:grpSpPr bwMode="auto">
              <a:xfrm>
                <a:off x="890" y="2760"/>
                <a:ext cx="564" cy="250"/>
                <a:chOff x="890" y="2760"/>
                <a:chExt cx="564" cy="250"/>
              </a:xfrm>
            </p:grpSpPr>
            <p:sp>
              <p:nvSpPr>
                <p:cNvPr id="55387" name="Rectangle 143"/>
                <p:cNvSpPr>
                  <a:spLocks noChangeArrowheads="1"/>
                </p:cNvSpPr>
                <p:nvPr/>
              </p:nvSpPr>
              <p:spPr bwMode="auto">
                <a:xfrm>
                  <a:off x="890" y="2760"/>
                  <a:ext cx="564" cy="250"/>
                </a:xfrm>
                <a:prstGeom prst="rect">
                  <a:avLst/>
                </a:prstGeom>
                <a:noFill/>
                <a:ln w="9525">
                  <a:noFill/>
                  <a:miter lim="800000"/>
                  <a:headEnd/>
                  <a:tailEnd/>
                </a:ln>
              </p:spPr>
              <p:txBody>
                <a:bodyPr anchor="ctr"/>
                <a:lstStyle/>
                <a:p>
                  <a:r>
                    <a:rPr lang="tr-TR">
                      <a:latin typeface="Arial" pitchFamily="34" charset="0"/>
                      <a:cs typeface="Arial" pitchFamily="34" charset="0"/>
                    </a:rPr>
                    <a:t>0.03</a:t>
                  </a:r>
                  <a:endParaRPr lang="tr-TR">
                    <a:latin typeface="Arial" pitchFamily="34" charset="0"/>
                  </a:endParaRPr>
                </a:p>
              </p:txBody>
            </p:sp>
            <p:sp>
              <p:nvSpPr>
                <p:cNvPr id="55388" name="Rectangle 144"/>
                <p:cNvSpPr>
                  <a:spLocks noChangeArrowheads="1"/>
                </p:cNvSpPr>
                <p:nvPr/>
              </p:nvSpPr>
              <p:spPr bwMode="auto">
                <a:xfrm>
                  <a:off x="890" y="2760"/>
                  <a:ext cx="564" cy="250"/>
                </a:xfrm>
                <a:prstGeom prst="rect">
                  <a:avLst/>
                </a:prstGeom>
                <a:noFill/>
                <a:ln w="7">
                  <a:solidFill>
                    <a:srgbClr val="A0A0A0"/>
                  </a:solidFill>
                  <a:miter lim="800000"/>
                  <a:headEnd/>
                  <a:tailEnd/>
                </a:ln>
              </p:spPr>
              <p:txBody>
                <a:bodyPr/>
                <a:lstStyle/>
                <a:p>
                  <a:endParaRPr lang="tr-TR"/>
                </a:p>
              </p:txBody>
            </p:sp>
          </p:grpSp>
          <p:grpSp>
            <p:nvGrpSpPr>
              <p:cNvPr id="55308" name="Group 145"/>
              <p:cNvGrpSpPr>
                <a:grpSpLocks/>
              </p:cNvGrpSpPr>
              <p:nvPr/>
            </p:nvGrpSpPr>
            <p:grpSpPr bwMode="auto">
              <a:xfrm>
                <a:off x="1454" y="2760"/>
                <a:ext cx="663" cy="250"/>
                <a:chOff x="1454" y="2760"/>
                <a:chExt cx="663" cy="250"/>
              </a:xfrm>
            </p:grpSpPr>
            <p:sp>
              <p:nvSpPr>
                <p:cNvPr id="55385" name="Rectangle 146"/>
                <p:cNvSpPr>
                  <a:spLocks noChangeArrowheads="1"/>
                </p:cNvSpPr>
                <p:nvPr/>
              </p:nvSpPr>
              <p:spPr bwMode="auto">
                <a:xfrm>
                  <a:off x="1454" y="2760"/>
                  <a:ext cx="663" cy="250"/>
                </a:xfrm>
                <a:prstGeom prst="rect">
                  <a:avLst/>
                </a:prstGeom>
                <a:noFill/>
                <a:ln w="9525">
                  <a:noFill/>
                  <a:miter lim="800000"/>
                  <a:headEnd/>
                  <a:tailEnd/>
                </a:ln>
              </p:spPr>
              <p:txBody>
                <a:bodyPr anchor="ctr"/>
                <a:lstStyle/>
                <a:p>
                  <a:endParaRPr lang="tr-TR">
                    <a:latin typeface="Arial" pitchFamily="34" charset="0"/>
                  </a:endParaRPr>
                </a:p>
                <a:p>
                  <a:r>
                    <a:rPr lang="tr-TR">
                      <a:latin typeface="Arial" pitchFamily="34" charset="0"/>
                    </a:rPr>
                    <a:t>Enzimi aktif hale getirir</a:t>
                  </a:r>
                </a:p>
                <a:p>
                  <a:endParaRPr lang="tr-TR">
                    <a:latin typeface="Arial" pitchFamily="34" charset="0"/>
                  </a:endParaRPr>
                </a:p>
              </p:txBody>
            </p:sp>
            <p:sp>
              <p:nvSpPr>
                <p:cNvPr id="55386" name="Rectangle 147"/>
                <p:cNvSpPr>
                  <a:spLocks noChangeArrowheads="1"/>
                </p:cNvSpPr>
                <p:nvPr/>
              </p:nvSpPr>
              <p:spPr bwMode="auto">
                <a:xfrm>
                  <a:off x="1454" y="2760"/>
                  <a:ext cx="663" cy="250"/>
                </a:xfrm>
                <a:prstGeom prst="rect">
                  <a:avLst/>
                </a:prstGeom>
                <a:noFill/>
                <a:ln w="7">
                  <a:solidFill>
                    <a:srgbClr val="A0A0A0"/>
                  </a:solidFill>
                  <a:miter lim="800000"/>
                  <a:headEnd/>
                  <a:tailEnd/>
                </a:ln>
              </p:spPr>
              <p:txBody>
                <a:bodyPr/>
                <a:lstStyle/>
                <a:p>
                  <a:endParaRPr lang="tr-TR"/>
                </a:p>
              </p:txBody>
            </p:sp>
          </p:grpSp>
          <p:grpSp>
            <p:nvGrpSpPr>
              <p:cNvPr id="55309" name="Group 148"/>
              <p:cNvGrpSpPr>
                <a:grpSpLocks/>
              </p:cNvGrpSpPr>
              <p:nvPr/>
            </p:nvGrpSpPr>
            <p:grpSpPr bwMode="auto">
              <a:xfrm>
                <a:off x="0" y="3010"/>
                <a:ext cx="379" cy="250"/>
                <a:chOff x="0" y="3010"/>
                <a:chExt cx="379" cy="250"/>
              </a:xfrm>
            </p:grpSpPr>
            <p:sp>
              <p:nvSpPr>
                <p:cNvPr id="55383" name="Rectangle 149"/>
                <p:cNvSpPr>
                  <a:spLocks noChangeArrowheads="1"/>
                </p:cNvSpPr>
                <p:nvPr/>
              </p:nvSpPr>
              <p:spPr bwMode="auto">
                <a:xfrm>
                  <a:off x="0" y="3010"/>
                  <a:ext cx="379" cy="250"/>
                </a:xfrm>
                <a:prstGeom prst="rect">
                  <a:avLst/>
                </a:prstGeom>
                <a:noFill/>
                <a:ln w="9525">
                  <a:noFill/>
                  <a:miter lim="800000"/>
                  <a:headEnd/>
                  <a:tailEnd/>
                </a:ln>
              </p:spPr>
              <p:txBody>
                <a:bodyPr anchor="ctr"/>
                <a:lstStyle/>
                <a:p>
                  <a:r>
                    <a:rPr lang="tr-TR">
                      <a:latin typeface="Arial" pitchFamily="34" charset="0"/>
                    </a:rPr>
                    <a:t>bor</a:t>
                  </a:r>
                </a:p>
              </p:txBody>
            </p:sp>
            <p:sp>
              <p:nvSpPr>
                <p:cNvPr id="55384" name="Rectangle 150"/>
                <p:cNvSpPr>
                  <a:spLocks noChangeArrowheads="1"/>
                </p:cNvSpPr>
                <p:nvPr/>
              </p:nvSpPr>
              <p:spPr bwMode="auto">
                <a:xfrm>
                  <a:off x="0" y="3010"/>
                  <a:ext cx="379" cy="250"/>
                </a:xfrm>
                <a:prstGeom prst="rect">
                  <a:avLst/>
                </a:prstGeom>
                <a:noFill/>
                <a:ln w="7">
                  <a:solidFill>
                    <a:srgbClr val="A0A0A0"/>
                  </a:solidFill>
                  <a:miter lim="800000"/>
                  <a:headEnd/>
                  <a:tailEnd/>
                </a:ln>
              </p:spPr>
              <p:txBody>
                <a:bodyPr/>
                <a:lstStyle/>
                <a:p>
                  <a:endParaRPr lang="tr-TR"/>
                </a:p>
              </p:txBody>
            </p:sp>
          </p:grpSp>
          <p:grpSp>
            <p:nvGrpSpPr>
              <p:cNvPr id="55310" name="Group 151"/>
              <p:cNvGrpSpPr>
                <a:grpSpLocks/>
              </p:cNvGrpSpPr>
              <p:nvPr/>
            </p:nvGrpSpPr>
            <p:grpSpPr bwMode="auto">
              <a:xfrm>
                <a:off x="379" y="3010"/>
                <a:ext cx="511" cy="250"/>
                <a:chOff x="379" y="3010"/>
                <a:chExt cx="511" cy="250"/>
              </a:xfrm>
            </p:grpSpPr>
            <p:sp>
              <p:nvSpPr>
                <p:cNvPr id="55381" name="Rectangle 152"/>
                <p:cNvSpPr>
                  <a:spLocks noChangeArrowheads="1"/>
                </p:cNvSpPr>
                <p:nvPr/>
              </p:nvSpPr>
              <p:spPr bwMode="auto">
                <a:xfrm>
                  <a:off x="379" y="3010"/>
                  <a:ext cx="511" cy="250"/>
                </a:xfrm>
                <a:prstGeom prst="rect">
                  <a:avLst/>
                </a:prstGeom>
                <a:noFill/>
                <a:ln w="9525">
                  <a:noFill/>
                  <a:miter lim="800000"/>
                  <a:headEnd/>
                  <a:tailEnd/>
                </a:ln>
              </p:spPr>
              <p:txBody>
                <a:bodyPr anchor="ctr"/>
                <a:lstStyle/>
                <a:p>
                  <a:r>
                    <a:rPr lang="tr-TR">
                      <a:latin typeface="Arial" pitchFamily="34" charset="0"/>
                      <a:cs typeface="Arial" pitchFamily="34" charset="0"/>
                    </a:rPr>
                    <a:t>B</a:t>
                  </a:r>
                  <a:endParaRPr lang="tr-TR">
                    <a:latin typeface="Arial" pitchFamily="34" charset="0"/>
                  </a:endParaRPr>
                </a:p>
              </p:txBody>
            </p:sp>
            <p:sp>
              <p:nvSpPr>
                <p:cNvPr id="55382" name="Rectangle 153"/>
                <p:cNvSpPr>
                  <a:spLocks noChangeArrowheads="1"/>
                </p:cNvSpPr>
                <p:nvPr/>
              </p:nvSpPr>
              <p:spPr bwMode="auto">
                <a:xfrm>
                  <a:off x="379" y="3010"/>
                  <a:ext cx="511" cy="250"/>
                </a:xfrm>
                <a:prstGeom prst="rect">
                  <a:avLst/>
                </a:prstGeom>
                <a:noFill/>
                <a:ln w="7">
                  <a:solidFill>
                    <a:srgbClr val="A0A0A0"/>
                  </a:solidFill>
                  <a:miter lim="800000"/>
                  <a:headEnd/>
                  <a:tailEnd/>
                </a:ln>
              </p:spPr>
              <p:txBody>
                <a:bodyPr/>
                <a:lstStyle/>
                <a:p>
                  <a:endParaRPr lang="tr-TR"/>
                </a:p>
              </p:txBody>
            </p:sp>
          </p:grpSp>
          <p:grpSp>
            <p:nvGrpSpPr>
              <p:cNvPr id="55311" name="Group 154"/>
              <p:cNvGrpSpPr>
                <a:grpSpLocks/>
              </p:cNvGrpSpPr>
              <p:nvPr/>
            </p:nvGrpSpPr>
            <p:grpSpPr bwMode="auto">
              <a:xfrm>
                <a:off x="890" y="3010"/>
                <a:ext cx="564" cy="250"/>
                <a:chOff x="890" y="3010"/>
                <a:chExt cx="564" cy="250"/>
              </a:xfrm>
            </p:grpSpPr>
            <p:sp>
              <p:nvSpPr>
                <p:cNvPr id="55379" name="Rectangle 155"/>
                <p:cNvSpPr>
                  <a:spLocks noChangeArrowheads="1"/>
                </p:cNvSpPr>
                <p:nvPr/>
              </p:nvSpPr>
              <p:spPr bwMode="auto">
                <a:xfrm>
                  <a:off x="890" y="3010"/>
                  <a:ext cx="564" cy="250"/>
                </a:xfrm>
                <a:prstGeom prst="rect">
                  <a:avLst/>
                </a:prstGeom>
                <a:noFill/>
                <a:ln w="9525">
                  <a:noFill/>
                  <a:miter lim="800000"/>
                  <a:headEnd/>
                  <a:tailEnd/>
                </a:ln>
              </p:spPr>
              <p:txBody>
                <a:bodyPr anchor="ctr"/>
                <a:lstStyle/>
                <a:p>
                  <a:r>
                    <a:rPr lang="tr-TR">
                      <a:latin typeface="Arial" pitchFamily="34" charset="0"/>
                      <a:cs typeface="Arial" pitchFamily="34" charset="0"/>
                    </a:rPr>
                    <a:t>0.2</a:t>
                  </a:r>
                  <a:endParaRPr lang="tr-TR">
                    <a:latin typeface="Arial" pitchFamily="34" charset="0"/>
                  </a:endParaRPr>
                </a:p>
              </p:txBody>
            </p:sp>
            <p:sp>
              <p:nvSpPr>
                <p:cNvPr id="55380" name="Rectangle 156"/>
                <p:cNvSpPr>
                  <a:spLocks noChangeArrowheads="1"/>
                </p:cNvSpPr>
                <p:nvPr/>
              </p:nvSpPr>
              <p:spPr bwMode="auto">
                <a:xfrm>
                  <a:off x="890" y="3010"/>
                  <a:ext cx="564" cy="250"/>
                </a:xfrm>
                <a:prstGeom prst="rect">
                  <a:avLst/>
                </a:prstGeom>
                <a:noFill/>
                <a:ln w="7">
                  <a:solidFill>
                    <a:srgbClr val="A0A0A0"/>
                  </a:solidFill>
                  <a:miter lim="800000"/>
                  <a:headEnd/>
                  <a:tailEnd/>
                </a:ln>
              </p:spPr>
              <p:txBody>
                <a:bodyPr/>
                <a:lstStyle/>
                <a:p>
                  <a:endParaRPr lang="tr-TR"/>
                </a:p>
              </p:txBody>
            </p:sp>
          </p:grpSp>
          <p:grpSp>
            <p:nvGrpSpPr>
              <p:cNvPr id="55312" name="Group 157"/>
              <p:cNvGrpSpPr>
                <a:grpSpLocks/>
              </p:cNvGrpSpPr>
              <p:nvPr/>
            </p:nvGrpSpPr>
            <p:grpSpPr bwMode="auto">
              <a:xfrm>
                <a:off x="1454" y="3010"/>
                <a:ext cx="663" cy="250"/>
                <a:chOff x="1454" y="3010"/>
                <a:chExt cx="663" cy="250"/>
              </a:xfrm>
            </p:grpSpPr>
            <p:sp>
              <p:nvSpPr>
                <p:cNvPr id="55377" name="Rectangle 158"/>
                <p:cNvSpPr>
                  <a:spLocks noChangeArrowheads="1"/>
                </p:cNvSpPr>
                <p:nvPr/>
              </p:nvSpPr>
              <p:spPr bwMode="auto">
                <a:xfrm>
                  <a:off x="1454" y="3010"/>
                  <a:ext cx="663" cy="250"/>
                </a:xfrm>
                <a:prstGeom prst="rect">
                  <a:avLst/>
                </a:prstGeom>
                <a:noFill/>
                <a:ln w="9525">
                  <a:noFill/>
                  <a:miter lim="800000"/>
                  <a:headEnd/>
                  <a:tailEnd/>
                </a:ln>
              </p:spPr>
              <p:txBody>
                <a:bodyPr anchor="ctr"/>
                <a:lstStyle/>
                <a:p>
                  <a:r>
                    <a:rPr lang="tr-TR">
                      <a:latin typeface="Arial" pitchFamily="34" charset="0"/>
                    </a:rPr>
                    <a:t>Hücre duvarı bileşeni</a:t>
                  </a:r>
                </a:p>
              </p:txBody>
            </p:sp>
            <p:sp>
              <p:nvSpPr>
                <p:cNvPr id="55378" name="Rectangle 159"/>
                <p:cNvSpPr>
                  <a:spLocks noChangeArrowheads="1"/>
                </p:cNvSpPr>
                <p:nvPr/>
              </p:nvSpPr>
              <p:spPr bwMode="auto">
                <a:xfrm>
                  <a:off x="1454" y="3010"/>
                  <a:ext cx="663" cy="250"/>
                </a:xfrm>
                <a:prstGeom prst="rect">
                  <a:avLst/>
                </a:prstGeom>
                <a:noFill/>
                <a:ln w="7">
                  <a:solidFill>
                    <a:srgbClr val="A0A0A0"/>
                  </a:solidFill>
                  <a:miter lim="800000"/>
                  <a:headEnd/>
                  <a:tailEnd/>
                </a:ln>
              </p:spPr>
              <p:txBody>
                <a:bodyPr/>
                <a:lstStyle/>
                <a:p>
                  <a:endParaRPr lang="tr-TR"/>
                </a:p>
              </p:txBody>
            </p:sp>
          </p:grpSp>
          <p:grpSp>
            <p:nvGrpSpPr>
              <p:cNvPr id="55313" name="Group 160"/>
              <p:cNvGrpSpPr>
                <a:grpSpLocks/>
              </p:cNvGrpSpPr>
              <p:nvPr/>
            </p:nvGrpSpPr>
            <p:grpSpPr bwMode="auto">
              <a:xfrm>
                <a:off x="0" y="3260"/>
                <a:ext cx="379" cy="250"/>
                <a:chOff x="0" y="3260"/>
                <a:chExt cx="379" cy="250"/>
              </a:xfrm>
            </p:grpSpPr>
            <p:sp>
              <p:nvSpPr>
                <p:cNvPr id="55375" name="Rectangle 161"/>
                <p:cNvSpPr>
                  <a:spLocks noChangeArrowheads="1"/>
                </p:cNvSpPr>
                <p:nvPr/>
              </p:nvSpPr>
              <p:spPr bwMode="auto">
                <a:xfrm>
                  <a:off x="0" y="3260"/>
                  <a:ext cx="379" cy="250"/>
                </a:xfrm>
                <a:prstGeom prst="rect">
                  <a:avLst/>
                </a:prstGeom>
                <a:noFill/>
                <a:ln w="9525">
                  <a:noFill/>
                  <a:miter lim="800000"/>
                  <a:headEnd/>
                  <a:tailEnd/>
                </a:ln>
              </p:spPr>
              <p:txBody>
                <a:bodyPr anchor="ctr"/>
                <a:lstStyle/>
                <a:p>
                  <a:r>
                    <a:rPr lang="tr-TR">
                      <a:latin typeface="Arial" pitchFamily="34" charset="0"/>
                      <a:cs typeface="Arial" pitchFamily="34" charset="0"/>
                    </a:rPr>
                    <a:t>Mo</a:t>
                  </a:r>
                  <a:r>
                    <a:rPr lang="tr-TR">
                      <a:latin typeface="Arial" pitchFamily="34" charset="0"/>
                    </a:rPr>
                    <a:t>libden</a:t>
                  </a:r>
                </a:p>
              </p:txBody>
            </p:sp>
            <p:sp>
              <p:nvSpPr>
                <p:cNvPr id="55376" name="Rectangle 162"/>
                <p:cNvSpPr>
                  <a:spLocks noChangeArrowheads="1"/>
                </p:cNvSpPr>
                <p:nvPr/>
              </p:nvSpPr>
              <p:spPr bwMode="auto">
                <a:xfrm>
                  <a:off x="0" y="3260"/>
                  <a:ext cx="379" cy="250"/>
                </a:xfrm>
                <a:prstGeom prst="rect">
                  <a:avLst/>
                </a:prstGeom>
                <a:noFill/>
                <a:ln w="7">
                  <a:solidFill>
                    <a:srgbClr val="A0A0A0"/>
                  </a:solidFill>
                  <a:miter lim="800000"/>
                  <a:headEnd/>
                  <a:tailEnd/>
                </a:ln>
              </p:spPr>
              <p:txBody>
                <a:bodyPr/>
                <a:lstStyle/>
                <a:p>
                  <a:endParaRPr lang="tr-TR"/>
                </a:p>
              </p:txBody>
            </p:sp>
          </p:grpSp>
          <p:grpSp>
            <p:nvGrpSpPr>
              <p:cNvPr id="55314" name="Group 163"/>
              <p:cNvGrpSpPr>
                <a:grpSpLocks/>
              </p:cNvGrpSpPr>
              <p:nvPr/>
            </p:nvGrpSpPr>
            <p:grpSpPr bwMode="auto">
              <a:xfrm>
                <a:off x="379" y="3260"/>
                <a:ext cx="511" cy="250"/>
                <a:chOff x="379" y="3260"/>
                <a:chExt cx="511" cy="250"/>
              </a:xfrm>
            </p:grpSpPr>
            <p:sp>
              <p:nvSpPr>
                <p:cNvPr id="55373" name="Rectangle 164"/>
                <p:cNvSpPr>
                  <a:spLocks noChangeArrowheads="1"/>
                </p:cNvSpPr>
                <p:nvPr/>
              </p:nvSpPr>
              <p:spPr bwMode="auto">
                <a:xfrm>
                  <a:off x="379" y="3260"/>
                  <a:ext cx="511" cy="250"/>
                </a:xfrm>
                <a:prstGeom prst="rect">
                  <a:avLst/>
                </a:prstGeom>
                <a:noFill/>
                <a:ln w="9525">
                  <a:noFill/>
                  <a:miter lim="800000"/>
                  <a:headEnd/>
                  <a:tailEnd/>
                </a:ln>
              </p:spPr>
              <p:txBody>
                <a:bodyPr anchor="ctr"/>
                <a:lstStyle/>
                <a:p>
                  <a:r>
                    <a:rPr lang="tr-TR">
                      <a:latin typeface="Arial" pitchFamily="34" charset="0"/>
                      <a:cs typeface="Arial" pitchFamily="34" charset="0"/>
                    </a:rPr>
                    <a:t>Mo</a:t>
                  </a:r>
                  <a:endParaRPr lang="tr-TR">
                    <a:latin typeface="Arial" pitchFamily="34" charset="0"/>
                  </a:endParaRPr>
                </a:p>
              </p:txBody>
            </p:sp>
            <p:sp>
              <p:nvSpPr>
                <p:cNvPr id="55374" name="Rectangle 165"/>
                <p:cNvSpPr>
                  <a:spLocks noChangeArrowheads="1"/>
                </p:cNvSpPr>
                <p:nvPr/>
              </p:nvSpPr>
              <p:spPr bwMode="auto">
                <a:xfrm>
                  <a:off x="379" y="3260"/>
                  <a:ext cx="511" cy="250"/>
                </a:xfrm>
                <a:prstGeom prst="rect">
                  <a:avLst/>
                </a:prstGeom>
                <a:noFill/>
                <a:ln w="7">
                  <a:solidFill>
                    <a:srgbClr val="A0A0A0"/>
                  </a:solidFill>
                  <a:miter lim="800000"/>
                  <a:headEnd/>
                  <a:tailEnd/>
                </a:ln>
              </p:spPr>
              <p:txBody>
                <a:bodyPr/>
                <a:lstStyle/>
                <a:p>
                  <a:endParaRPr lang="tr-TR"/>
                </a:p>
              </p:txBody>
            </p:sp>
          </p:grpSp>
          <p:grpSp>
            <p:nvGrpSpPr>
              <p:cNvPr id="55315" name="Group 166"/>
              <p:cNvGrpSpPr>
                <a:grpSpLocks/>
              </p:cNvGrpSpPr>
              <p:nvPr/>
            </p:nvGrpSpPr>
            <p:grpSpPr bwMode="auto">
              <a:xfrm>
                <a:off x="890" y="3260"/>
                <a:ext cx="564" cy="250"/>
                <a:chOff x="890" y="3260"/>
                <a:chExt cx="564" cy="250"/>
              </a:xfrm>
            </p:grpSpPr>
            <p:sp>
              <p:nvSpPr>
                <p:cNvPr id="55371" name="Rectangle 167"/>
                <p:cNvSpPr>
                  <a:spLocks noChangeArrowheads="1"/>
                </p:cNvSpPr>
                <p:nvPr/>
              </p:nvSpPr>
              <p:spPr bwMode="auto">
                <a:xfrm>
                  <a:off x="890" y="3260"/>
                  <a:ext cx="564" cy="250"/>
                </a:xfrm>
                <a:prstGeom prst="rect">
                  <a:avLst/>
                </a:prstGeom>
                <a:noFill/>
                <a:ln w="9525">
                  <a:noFill/>
                  <a:miter lim="800000"/>
                  <a:headEnd/>
                  <a:tailEnd/>
                </a:ln>
              </p:spPr>
              <p:txBody>
                <a:bodyPr anchor="ctr"/>
                <a:lstStyle/>
                <a:p>
                  <a:r>
                    <a:rPr lang="tr-TR">
                      <a:latin typeface="Arial" pitchFamily="34" charset="0"/>
                      <a:cs typeface="Arial" pitchFamily="34" charset="0"/>
                    </a:rPr>
                    <a:t>0.0001</a:t>
                  </a:r>
                  <a:endParaRPr lang="tr-TR">
                    <a:latin typeface="Arial" pitchFamily="34" charset="0"/>
                  </a:endParaRPr>
                </a:p>
              </p:txBody>
            </p:sp>
            <p:sp>
              <p:nvSpPr>
                <p:cNvPr id="55372" name="Rectangle 168"/>
                <p:cNvSpPr>
                  <a:spLocks noChangeArrowheads="1"/>
                </p:cNvSpPr>
                <p:nvPr/>
              </p:nvSpPr>
              <p:spPr bwMode="auto">
                <a:xfrm>
                  <a:off x="890" y="3260"/>
                  <a:ext cx="564" cy="250"/>
                </a:xfrm>
                <a:prstGeom prst="rect">
                  <a:avLst/>
                </a:prstGeom>
                <a:noFill/>
                <a:ln w="7">
                  <a:solidFill>
                    <a:srgbClr val="A0A0A0"/>
                  </a:solidFill>
                  <a:miter lim="800000"/>
                  <a:headEnd/>
                  <a:tailEnd/>
                </a:ln>
              </p:spPr>
              <p:txBody>
                <a:bodyPr/>
                <a:lstStyle/>
                <a:p>
                  <a:endParaRPr lang="tr-TR"/>
                </a:p>
              </p:txBody>
            </p:sp>
          </p:grpSp>
          <p:grpSp>
            <p:nvGrpSpPr>
              <p:cNvPr id="55316" name="Group 169"/>
              <p:cNvGrpSpPr>
                <a:grpSpLocks/>
              </p:cNvGrpSpPr>
              <p:nvPr/>
            </p:nvGrpSpPr>
            <p:grpSpPr bwMode="auto">
              <a:xfrm>
                <a:off x="1454" y="3260"/>
                <a:ext cx="663" cy="250"/>
                <a:chOff x="1454" y="3260"/>
                <a:chExt cx="663" cy="250"/>
              </a:xfrm>
            </p:grpSpPr>
            <p:sp>
              <p:nvSpPr>
                <p:cNvPr id="55369" name="Rectangle 170"/>
                <p:cNvSpPr>
                  <a:spLocks noChangeArrowheads="1"/>
                </p:cNvSpPr>
                <p:nvPr/>
              </p:nvSpPr>
              <p:spPr bwMode="auto">
                <a:xfrm>
                  <a:off x="1454" y="3260"/>
                  <a:ext cx="663" cy="250"/>
                </a:xfrm>
                <a:prstGeom prst="rect">
                  <a:avLst/>
                </a:prstGeom>
                <a:noFill/>
                <a:ln w="9525">
                  <a:noFill/>
                  <a:miter lim="800000"/>
                  <a:headEnd/>
                  <a:tailEnd/>
                </a:ln>
              </p:spPr>
              <p:txBody>
                <a:bodyPr anchor="ctr"/>
                <a:lstStyle/>
                <a:p>
                  <a:r>
                    <a:rPr lang="tr-TR">
                      <a:latin typeface="Arial" pitchFamily="34" charset="0"/>
                    </a:rPr>
                    <a:t>Azot fiksasyonun da etkin</a:t>
                  </a:r>
                </a:p>
              </p:txBody>
            </p:sp>
            <p:sp>
              <p:nvSpPr>
                <p:cNvPr id="55370" name="Rectangle 171"/>
                <p:cNvSpPr>
                  <a:spLocks noChangeArrowheads="1"/>
                </p:cNvSpPr>
                <p:nvPr/>
              </p:nvSpPr>
              <p:spPr bwMode="auto">
                <a:xfrm>
                  <a:off x="1454" y="3260"/>
                  <a:ext cx="663" cy="250"/>
                </a:xfrm>
                <a:prstGeom prst="rect">
                  <a:avLst/>
                </a:prstGeom>
                <a:noFill/>
                <a:ln w="7">
                  <a:solidFill>
                    <a:srgbClr val="A0A0A0"/>
                  </a:solidFill>
                  <a:miter lim="800000"/>
                  <a:headEnd/>
                  <a:tailEnd/>
                </a:ln>
              </p:spPr>
              <p:txBody>
                <a:bodyPr/>
                <a:lstStyle/>
                <a:p>
                  <a:endParaRPr lang="tr-TR"/>
                </a:p>
              </p:txBody>
            </p:sp>
          </p:grpSp>
          <p:grpSp>
            <p:nvGrpSpPr>
              <p:cNvPr id="55317" name="Group 172"/>
              <p:cNvGrpSpPr>
                <a:grpSpLocks/>
              </p:cNvGrpSpPr>
              <p:nvPr/>
            </p:nvGrpSpPr>
            <p:grpSpPr bwMode="auto">
              <a:xfrm>
                <a:off x="0" y="3510"/>
                <a:ext cx="379" cy="250"/>
                <a:chOff x="0" y="3510"/>
                <a:chExt cx="379" cy="250"/>
              </a:xfrm>
            </p:grpSpPr>
            <p:sp>
              <p:nvSpPr>
                <p:cNvPr id="55367" name="Rectangle 173"/>
                <p:cNvSpPr>
                  <a:spLocks noChangeArrowheads="1"/>
                </p:cNvSpPr>
                <p:nvPr/>
              </p:nvSpPr>
              <p:spPr bwMode="auto">
                <a:xfrm>
                  <a:off x="0" y="3510"/>
                  <a:ext cx="379" cy="250"/>
                </a:xfrm>
                <a:prstGeom prst="rect">
                  <a:avLst/>
                </a:prstGeom>
                <a:noFill/>
                <a:ln w="9525">
                  <a:noFill/>
                  <a:miter lim="800000"/>
                  <a:headEnd/>
                  <a:tailEnd/>
                </a:ln>
              </p:spPr>
              <p:txBody>
                <a:bodyPr anchor="ctr"/>
                <a:lstStyle/>
                <a:p>
                  <a:r>
                    <a:rPr lang="tr-TR">
                      <a:latin typeface="Arial" pitchFamily="34" charset="0"/>
                    </a:rPr>
                    <a:t>klorür</a:t>
                  </a:r>
                </a:p>
              </p:txBody>
            </p:sp>
            <p:sp>
              <p:nvSpPr>
                <p:cNvPr id="55368" name="Rectangle 174"/>
                <p:cNvSpPr>
                  <a:spLocks noChangeArrowheads="1"/>
                </p:cNvSpPr>
                <p:nvPr/>
              </p:nvSpPr>
              <p:spPr bwMode="auto">
                <a:xfrm>
                  <a:off x="0" y="3510"/>
                  <a:ext cx="379" cy="250"/>
                </a:xfrm>
                <a:prstGeom prst="rect">
                  <a:avLst/>
                </a:prstGeom>
                <a:noFill/>
                <a:ln w="7">
                  <a:solidFill>
                    <a:srgbClr val="A0A0A0"/>
                  </a:solidFill>
                  <a:miter lim="800000"/>
                  <a:headEnd/>
                  <a:tailEnd/>
                </a:ln>
              </p:spPr>
              <p:txBody>
                <a:bodyPr/>
                <a:lstStyle/>
                <a:p>
                  <a:endParaRPr lang="tr-TR"/>
                </a:p>
              </p:txBody>
            </p:sp>
          </p:grpSp>
          <p:grpSp>
            <p:nvGrpSpPr>
              <p:cNvPr id="55318" name="Group 175"/>
              <p:cNvGrpSpPr>
                <a:grpSpLocks/>
              </p:cNvGrpSpPr>
              <p:nvPr/>
            </p:nvGrpSpPr>
            <p:grpSpPr bwMode="auto">
              <a:xfrm>
                <a:off x="379" y="3510"/>
                <a:ext cx="511" cy="250"/>
                <a:chOff x="379" y="3510"/>
                <a:chExt cx="511" cy="250"/>
              </a:xfrm>
            </p:grpSpPr>
            <p:sp>
              <p:nvSpPr>
                <p:cNvPr id="55365" name="Rectangle 176"/>
                <p:cNvSpPr>
                  <a:spLocks noChangeArrowheads="1"/>
                </p:cNvSpPr>
                <p:nvPr/>
              </p:nvSpPr>
              <p:spPr bwMode="auto">
                <a:xfrm>
                  <a:off x="379" y="3510"/>
                  <a:ext cx="511" cy="250"/>
                </a:xfrm>
                <a:prstGeom prst="rect">
                  <a:avLst/>
                </a:prstGeom>
                <a:noFill/>
                <a:ln w="9525">
                  <a:noFill/>
                  <a:miter lim="800000"/>
                  <a:headEnd/>
                  <a:tailEnd/>
                </a:ln>
              </p:spPr>
              <p:txBody>
                <a:bodyPr anchor="ctr"/>
                <a:lstStyle/>
                <a:p>
                  <a:r>
                    <a:rPr lang="tr-TR">
                      <a:latin typeface="Arial" pitchFamily="34" charset="0"/>
                      <a:cs typeface="Arial" pitchFamily="34" charset="0"/>
                    </a:rPr>
                    <a:t>Cl</a:t>
                  </a:r>
                  <a:endParaRPr lang="tr-TR">
                    <a:latin typeface="Arial" pitchFamily="34" charset="0"/>
                  </a:endParaRPr>
                </a:p>
              </p:txBody>
            </p:sp>
            <p:sp>
              <p:nvSpPr>
                <p:cNvPr id="55366" name="Rectangle 177"/>
                <p:cNvSpPr>
                  <a:spLocks noChangeArrowheads="1"/>
                </p:cNvSpPr>
                <p:nvPr/>
              </p:nvSpPr>
              <p:spPr bwMode="auto">
                <a:xfrm>
                  <a:off x="379" y="3510"/>
                  <a:ext cx="511" cy="250"/>
                </a:xfrm>
                <a:prstGeom prst="rect">
                  <a:avLst/>
                </a:prstGeom>
                <a:noFill/>
                <a:ln w="7">
                  <a:solidFill>
                    <a:srgbClr val="A0A0A0"/>
                  </a:solidFill>
                  <a:miter lim="800000"/>
                  <a:headEnd/>
                  <a:tailEnd/>
                </a:ln>
              </p:spPr>
              <p:txBody>
                <a:bodyPr/>
                <a:lstStyle/>
                <a:p>
                  <a:endParaRPr lang="tr-TR"/>
                </a:p>
              </p:txBody>
            </p:sp>
          </p:grpSp>
          <p:grpSp>
            <p:nvGrpSpPr>
              <p:cNvPr id="55319" name="Group 178"/>
              <p:cNvGrpSpPr>
                <a:grpSpLocks/>
              </p:cNvGrpSpPr>
              <p:nvPr/>
            </p:nvGrpSpPr>
            <p:grpSpPr bwMode="auto">
              <a:xfrm>
                <a:off x="890" y="3510"/>
                <a:ext cx="564" cy="250"/>
                <a:chOff x="890" y="3510"/>
                <a:chExt cx="564" cy="250"/>
              </a:xfrm>
            </p:grpSpPr>
            <p:sp>
              <p:nvSpPr>
                <p:cNvPr id="55363" name="Rectangle 179"/>
                <p:cNvSpPr>
                  <a:spLocks noChangeArrowheads="1"/>
                </p:cNvSpPr>
                <p:nvPr/>
              </p:nvSpPr>
              <p:spPr bwMode="auto">
                <a:xfrm>
                  <a:off x="890" y="3510"/>
                  <a:ext cx="564" cy="250"/>
                </a:xfrm>
                <a:prstGeom prst="rect">
                  <a:avLst/>
                </a:prstGeom>
                <a:noFill/>
                <a:ln w="9525">
                  <a:noFill/>
                  <a:miter lim="800000"/>
                  <a:headEnd/>
                  <a:tailEnd/>
                </a:ln>
              </p:spPr>
              <p:txBody>
                <a:bodyPr anchor="ctr"/>
                <a:lstStyle/>
                <a:p>
                  <a:r>
                    <a:rPr lang="tr-TR">
                      <a:latin typeface="Arial" pitchFamily="34" charset="0"/>
                      <a:cs typeface="Arial" pitchFamily="34" charset="0"/>
                    </a:rPr>
                    <a:t>0.3</a:t>
                  </a:r>
                  <a:endParaRPr lang="tr-TR">
                    <a:latin typeface="Arial" pitchFamily="34" charset="0"/>
                  </a:endParaRPr>
                </a:p>
              </p:txBody>
            </p:sp>
            <p:sp>
              <p:nvSpPr>
                <p:cNvPr id="55364" name="Rectangle 180"/>
                <p:cNvSpPr>
                  <a:spLocks noChangeArrowheads="1"/>
                </p:cNvSpPr>
                <p:nvPr/>
              </p:nvSpPr>
              <p:spPr bwMode="auto">
                <a:xfrm>
                  <a:off x="890" y="3510"/>
                  <a:ext cx="564" cy="250"/>
                </a:xfrm>
                <a:prstGeom prst="rect">
                  <a:avLst/>
                </a:prstGeom>
                <a:noFill/>
                <a:ln w="7">
                  <a:solidFill>
                    <a:srgbClr val="A0A0A0"/>
                  </a:solidFill>
                  <a:miter lim="800000"/>
                  <a:headEnd/>
                  <a:tailEnd/>
                </a:ln>
              </p:spPr>
              <p:txBody>
                <a:bodyPr/>
                <a:lstStyle/>
                <a:p>
                  <a:endParaRPr lang="tr-TR"/>
                </a:p>
              </p:txBody>
            </p:sp>
          </p:grpSp>
          <p:grpSp>
            <p:nvGrpSpPr>
              <p:cNvPr id="55320" name="Group 181"/>
              <p:cNvGrpSpPr>
                <a:grpSpLocks/>
              </p:cNvGrpSpPr>
              <p:nvPr/>
            </p:nvGrpSpPr>
            <p:grpSpPr bwMode="auto">
              <a:xfrm>
                <a:off x="1454" y="3510"/>
                <a:ext cx="663" cy="250"/>
                <a:chOff x="1454" y="3510"/>
                <a:chExt cx="663" cy="250"/>
              </a:xfrm>
            </p:grpSpPr>
            <p:sp>
              <p:nvSpPr>
                <p:cNvPr id="55361" name="Rectangle 182"/>
                <p:cNvSpPr>
                  <a:spLocks noChangeArrowheads="1"/>
                </p:cNvSpPr>
                <p:nvPr/>
              </p:nvSpPr>
              <p:spPr bwMode="auto">
                <a:xfrm>
                  <a:off x="1454" y="3510"/>
                  <a:ext cx="663" cy="250"/>
                </a:xfrm>
                <a:prstGeom prst="rect">
                  <a:avLst/>
                </a:prstGeom>
                <a:noFill/>
                <a:ln w="9525">
                  <a:noFill/>
                  <a:miter lim="800000"/>
                  <a:headEnd/>
                  <a:tailEnd/>
                </a:ln>
              </p:spPr>
              <p:txBody>
                <a:bodyPr anchor="ctr"/>
                <a:lstStyle/>
                <a:p>
                  <a:r>
                    <a:rPr lang="tr-TR">
                      <a:latin typeface="Arial" pitchFamily="34" charset="0"/>
                    </a:rPr>
                    <a:t>Fotosentez reaksiyonları</a:t>
                  </a:r>
                </a:p>
              </p:txBody>
            </p:sp>
            <p:sp>
              <p:nvSpPr>
                <p:cNvPr id="55362" name="Rectangle 183"/>
                <p:cNvSpPr>
                  <a:spLocks noChangeArrowheads="1"/>
                </p:cNvSpPr>
                <p:nvPr/>
              </p:nvSpPr>
              <p:spPr bwMode="auto">
                <a:xfrm>
                  <a:off x="1454" y="3510"/>
                  <a:ext cx="663" cy="250"/>
                </a:xfrm>
                <a:prstGeom prst="rect">
                  <a:avLst/>
                </a:prstGeom>
                <a:noFill/>
                <a:ln w="7">
                  <a:solidFill>
                    <a:srgbClr val="A0A0A0"/>
                  </a:solidFill>
                  <a:miter lim="800000"/>
                  <a:headEnd/>
                  <a:tailEnd/>
                </a:ln>
              </p:spPr>
              <p:txBody>
                <a:bodyPr/>
                <a:lstStyle/>
                <a:p>
                  <a:endParaRPr lang="tr-TR"/>
                </a:p>
              </p:txBody>
            </p:sp>
          </p:grpSp>
        </p:grpSp>
        <p:sp>
          <p:nvSpPr>
            <p:cNvPr id="55300" name="Rectangle 184"/>
            <p:cNvSpPr>
              <a:spLocks noChangeArrowheads="1"/>
            </p:cNvSpPr>
            <p:nvPr/>
          </p:nvSpPr>
          <p:spPr bwMode="auto">
            <a:xfrm>
              <a:off x="-3" y="353"/>
              <a:ext cx="2816" cy="3410"/>
            </a:xfrm>
            <a:prstGeom prst="rect">
              <a:avLst/>
            </a:prstGeom>
            <a:noFill/>
            <a:ln w="9525">
              <a:solidFill>
                <a:srgbClr val="A0A0A0"/>
              </a:solidFill>
              <a:miter lim="800000"/>
              <a:headEnd/>
              <a:tailEnd/>
            </a:ln>
          </p:spPr>
          <p:txBody>
            <a:bodyPr/>
            <a:lstStyle/>
            <a:p>
              <a:endParaRPr lang="tr-T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0" y="1135063"/>
            <a:ext cx="9144000" cy="0"/>
          </a:xfrm>
          <a:prstGeom prst="rect">
            <a:avLst/>
          </a:prstGeom>
          <a:noFill/>
          <a:ln w="9525">
            <a:noFill/>
            <a:miter lim="800000"/>
            <a:headEnd/>
            <a:tailEnd/>
          </a:ln>
        </p:spPr>
        <p:txBody>
          <a:bodyPr>
            <a:spAutoFit/>
          </a:bodyPr>
          <a:lstStyle/>
          <a:p>
            <a:endParaRPr lang="tr-TR"/>
          </a:p>
        </p:txBody>
      </p:sp>
      <p:grpSp>
        <p:nvGrpSpPr>
          <p:cNvPr id="2" name="Group 3"/>
          <p:cNvGrpSpPr>
            <a:grpSpLocks/>
          </p:cNvGrpSpPr>
          <p:nvPr/>
        </p:nvGrpSpPr>
        <p:grpSpPr bwMode="auto">
          <a:xfrm>
            <a:off x="539750" y="1117600"/>
            <a:ext cx="8064500" cy="4500563"/>
            <a:chOff x="-11" y="-11"/>
            <a:chExt cx="5080" cy="2835"/>
          </a:xfrm>
        </p:grpSpPr>
        <p:grpSp>
          <p:nvGrpSpPr>
            <p:cNvPr id="3" name="Group 4"/>
            <p:cNvGrpSpPr>
              <a:grpSpLocks/>
            </p:cNvGrpSpPr>
            <p:nvPr/>
          </p:nvGrpSpPr>
          <p:grpSpPr bwMode="auto">
            <a:xfrm>
              <a:off x="0" y="0"/>
              <a:ext cx="5058" cy="2813"/>
              <a:chOff x="0" y="0"/>
              <a:chExt cx="5058" cy="2813"/>
            </a:xfrm>
          </p:grpSpPr>
          <p:sp>
            <p:nvSpPr>
              <p:cNvPr id="4106" name="Rectangle 5"/>
              <p:cNvSpPr>
                <a:spLocks noChangeArrowheads="1"/>
              </p:cNvSpPr>
              <p:nvPr/>
            </p:nvSpPr>
            <p:spPr bwMode="auto">
              <a:xfrm>
                <a:off x="0" y="0"/>
                <a:ext cx="5058" cy="2813"/>
              </a:xfrm>
              <a:prstGeom prst="rect">
                <a:avLst/>
              </a:prstGeom>
              <a:noFill/>
              <a:ln w="9525">
                <a:noFill/>
                <a:miter lim="800000"/>
                <a:headEnd/>
                <a:tailEnd/>
              </a:ln>
            </p:spPr>
            <p:txBody>
              <a:bodyPr anchor="ctr"/>
              <a:lstStyle/>
              <a:p>
                <a:r>
                  <a:rPr lang="tr-TR" sz="2400">
                    <a:latin typeface="Times New Roman" pitchFamily="18" charset="0"/>
                  </a:rPr>
                  <a:t>  </a:t>
                </a:r>
                <a:r>
                  <a:rPr lang="tr-TR" sz="28700">
                    <a:latin typeface="Times New Roman" pitchFamily="18" charset="0"/>
                  </a:rPr>
                  <a:t> </a:t>
                </a:r>
                <a:r>
                  <a:rPr lang="tr-TR" sz="2400">
                    <a:latin typeface="Times New Roman" pitchFamily="18" charset="0"/>
                  </a:rPr>
                  <a:t>                                                                                         </a:t>
                </a:r>
              </a:p>
            </p:txBody>
          </p:sp>
          <p:sp>
            <p:nvSpPr>
              <p:cNvPr id="4107" name="Rectangle 6"/>
              <p:cNvSpPr>
                <a:spLocks noChangeArrowheads="1"/>
              </p:cNvSpPr>
              <p:nvPr/>
            </p:nvSpPr>
            <p:spPr bwMode="auto">
              <a:xfrm>
                <a:off x="0" y="0"/>
                <a:ext cx="5058" cy="2813"/>
              </a:xfrm>
              <a:prstGeom prst="rect">
                <a:avLst/>
              </a:prstGeom>
              <a:noFill/>
              <a:ln w="7">
                <a:solidFill>
                  <a:srgbClr val="A0A0A0"/>
                </a:solidFill>
                <a:miter lim="800000"/>
                <a:headEnd/>
                <a:tailEnd/>
              </a:ln>
            </p:spPr>
            <p:txBody>
              <a:bodyPr/>
              <a:lstStyle/>
              <a:p>
                <a:endParaRPr lang="tr-TR"/>
              </a:p>
            </p:txBody>
          </p:sp>
        </p:grpSp>
        <p:sp>
          <p:nvSpPr>
            <p:cNvPr id="4105" name="Rectangle 7"/>
            <p:cNvSpPr>
              <a:spLocks noChangeArrowheads="1"/>
            </p:cNvSpPr>
            <p:nvPr/>
          </p:nvSpPr>
          <p:spPr bwMode="auto">
            <a:xfrm>
              <a:off x="-11" y="-11"/>
              <a:ext cx="5080" cy="2835"/>
            </a:xfrm>
            <a:prstGeom prst="rect">
              <a:avLst/>
            </a:prstGeom>
            <a:noFill/>
            <a:ln w="36512">
              <a:solidFill>
                <a:srgbClr val="A0A0A0"/>
              </a:solidFill>
              <a:miter lim="800000"/>
              <a:headEnd/>
              <a:tailEnd/>
            </a:ln>
          </p:spPr>
          <p:txBody>
            <a:bodyPr/>
            <a:lstStyle/>
            <a:p>
              <a:endParaRPr lang="tr-TR"/>
            </a:p>
          </p:txBody>
        </p:sp>
      </p:grpSp>
      <p:graphicFrame>
        <p:nvGraphicFramePr>
          <p:cNvPr id="4098" name="Object 9"/>
          <p:cNvGraphicFramePr>
            <a:graphicFrameLocks noChangeAspect="1"/>
          </p:cNvGraphicFramePr>
          <p:nvPr/>
        </p:nvGraphicFramePr>
        <p:xfrm>
          <a:off x="0" y="381000"/>
          <a:ext cx="8772525" cy="5540375"/>
        </p:xfrm>
        <a:graphic>
          <a:graphicData uri="http://schemas.openxmlformats.org/presentationml/2006/ole">
            <p:oleObj spid="_x0000_s1026" name="Bit Eşlem Resmi" r:id="rId3" imgW="8400000" imgH="5304762" progId="Paint.Picture">
              <p:embed/>
            </p:oleObj>
          </a:graphicData>
        </a:graphic>
      </p:graphicFrame>
      <p:sp>
        <p:nvSpPr>
          <p:cNvPr id="4101" name="Text Box 10"/>
          <p:cNvSpPr txBox="1">
            <a:spLocks noChangeArrowheads="1"/>
          </p:cNvSpPr>
          <p:nvPr/>
        </p:nvSpPr>
        <p:spPr bwMode="auto">
          <a:xfrm>
            <a:off x="1295400" y="3962400"/>
            <a:ext cx="2286000" cy="822325"/>
          </a:xfrm>
          <a:prstGeom prst="rect">
            <a:avLst/>
          </a:prstGeom>
          <a:solidFill>
            <a:schemeClr val="bg1"/>
          </a:solidFill>
          <a:ln w="9525">
            <a:noFill/>
            <a:miter lim="800000"/>
            <a:headEnd/>
            <a:tailEnd/>
          </a:ln>
        </p:spPr>
        <p:txBody>
          <a:bodyPr>
            <a:spAutoFit/>
          </a:bodyPr>
          <a:lstStyle/>
          <a:p>
            <a:r>
              <a:rPr lang="tr-TR" sz="2400">
                <a:latin typeface="Times New Roman" pitchFamily="18" charset="0"/>
              </a:rPr>
              <a:t>Bitkiye yarayışlı </a:t>
            </a:r>
          </a:p>
          <a:p>
            <a:r>
              <a:rPr lang="tr-TR" sz="2400">
                <a:latin typeface="Times New Roman" pitchFamily="18" charset="0"/>
              </a:rPr>
              <a:t>Besin maddesi</a:t>
            </a:r>
          </a:p>
        </p:txBody>
      </p:sp>
      <p:sp>
        <p:nvSpPr>
          <p:cNvPr id="4102" name="Text Box 11"/>
          <p:cNvSpPr txBox="1">
            <a:spLocks noChangeArrowheads="1"/>
          </p:cNvSpPr>
          <p:nvPr/>
        </p:nvSpPr>
        <p:spPr bwMode="auto">
          <a:xfrm>
            <a:off x="3429000" y="4724400"/>
            <a:ext cx="2819400" cy="822325"/>
          </a:xfrm>
          <a:prstGeom prst="rect">
            <a:avLst/>
          </a:prstGeom>
          <a:solidFill>
            <a:schemeClr val="bg1"/>
          </a:solidFill>
          <a:ln w="9525">
            <a:noFill/>
            <a:miter lim="800000"/>
            <a:headEnd/>
            <a:tailEnd/>
          </a:ln>
        </p:spPr>
        <p:txBody>
          <a:bodyPr>
            <a:spAutoFit/>
          </a:bodyPr>
          <a:lstStyle/>
          <a:p>
            <a:r>
              <a:rPr lang="tr-TR" sz="2400">
                <a:latin typeface="Times New Roman" pitchFamily="18" charset="0"/>
              </a:rPr>
              <a:t>Toprak organik maddesi</a:t>
            </a:r>
          </a:p>
        </p:txBody>
      </p:sp>
      <p:sp>
        <p:nvSpPr>
          <p:cNvPr id="4103" name="Text Box 12"/>
          <p:cNvSpPr txBox="1">
            <a:spLocks noChangeArrowheads="1"/>
          </p:cNvSpPr>
          <p:nvPr/>
        </p:nvSpPr>
        <p:spPr bwMode="auto">
          <a:xfrm>
            <a:off x="6248400" y="4419600"/>
            <a:ext cx="2057400" cy="822325"/>
          </a:xfrm>
          <a:prstGeom prst="rect">
            <a:avLst/>
          </a:prstGeom>
          <a:solidFill>
            <a:schemeClr val="bg1"/>
          </a:solidFill>
          <a:ln w="9525">
            <a:noFill/>
            <a:miter lim="800000"/>
            <a:headEnd/>
            <a:tailEnd/>
          </a:ln>
        </p:spPr>
        <p:txBody>
          <a:bodyPr>
            <a:spAutoFit/>
          </a:bodyPr>
          <a:lstStyle/>
          <a:p>
            <a:r>
              <a:rPr lang="tr-TR" sz="2400">
                <a:latin typeface="Times New Roman" pitchFamily="18" charset="0"/>
              </a:rPr>
              <a:t>Mineraller ve çökeltiler</a:t>
            </a: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373</Words>
  <Application>Microsoft Office PowerPoint</Application>
  <PresentationFormat>Ekran Gösterisi (4:3)</PresentationFormat>
  <Paragraphs>149</Paragraphs>
  <Slides>17</Slides>
  <Notes>0</Notes>
  <HiddenSlides>0</HiddenSlides>
  <MMClips>0</MMClips>
  <ScaleCrop>false</ScaleCrop>
  <HeadingPairs>
    <vt:vector size="6" baseType="variant">
      <vt:variant>
        <vt:lpstr>Tema</vt:lpstr>
      </vt:variant>
      <vt:variant>
        <vt:i4>1</vt:i4>
      </vt:variant>
      <vt:variant>
        <vt:lpstr>Katıştırılmış OLE Hizmet Programları</vt:lpstr>
      </vt:variant>
      <vt:variant>
        <vt:i4>3</vt:i4>
      </vt:variant>
      <vt:variant>
        <vt:lpstr>Slayt Başlıkları</vt:lpstr>
      </vt:variant>
      <vt:variant>
        <vt:i4>17</vt:i4>
      </vt:variant>
    </vt:vector>
  </HeadingPairs>
  <TitlesOfParts>
    <vt:vector size="21" baseType="lpstr">
      <vt:lpstr>Ofis Teması</vt:lpstr>
      <vt:lpstr>Bit Eşlem Resmi</vt:lpstr>
      <vt:lpstr>PhotoWise Picture</vt:lpstr>
      <vt:lpstr>Clip</vt:lpstr>
      <vt:lpstr>Slayt 1</vt:lpstr>
      <vt:lpstr>BioJeoKimyasal Döngü</vt:lpstr>
      <vt:lpstr>BİTKİLER İÇİN MUTLAK GEREKLİ ELEMENTLER</vt:lpstr>
      <vt:lpstr>Slayt 4</vt:lpstr>
      <vt:lpstr>Diğer elementler (yararlı)</vt:lpstr>
      <vt:lpstr>MUTLAK GEREKLİ BESİN ELEMENTLERİNİN ALINDIĞI ŞEKİLLER</vt:lpstr>
      <vt:lpstr>Slayt 7</vt:lpstr>
      <vt:lpstr>Slayt 8</vt:lpstr>
      <vt:lpstr>Slayt 9</vt:lpstr>
      <vt:lpstr>Slayt 10</vt:lpstr>
      <vt:lpstr>MİNİMUM YASASI:  </vt:lpstr>
      <vt:lpstr>Slayt 12</vt:lpstr>
      <vt:lpstr>Mitschelich yasası</vt:lpstr>
      <vt:lpstr>BESİN MADDELERİNİN KAYNAKLARI </vt:lpstr>
      <vt:lpstr>BESİN MADDELERİ EKSİKLİĞİNİN GİDERİLMESİ</vt:lpstr>
      <vt:lpstr>Slayt 16</vt:lpstr>
      <vt:lpstr>Organik madde ve azot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sonay</dc:creator>
  <cp:lastModifiedBy>sonay</cp:lastModifiedBy>
  <cp:revision>1</cp:revision>
  <dcterms:created xsi:type="dcterms:W3CDTF">2018-10-09T12:35:08Z</dcterms:created>
  <dcterms:modified xsi:type="dcterms:W3CDTF">2018-10-09T12:35:23Z</dcterms:modified>
</cp:coreProperties>
</file>