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350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9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974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83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052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675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646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62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4540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8213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072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2407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1716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7256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1628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8468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133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7902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2946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3013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6335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97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9491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0218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1257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8766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350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147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401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556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163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958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09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>
                <a:alpha val="99000"/>
              </a:srgbClr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76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/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41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/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086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8994" y="1310391"/>
            <a:ext cx="8199129" cy="1415519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lgerian" panose="04020705040A02060702" pitchFamily="82" charset="0"/>
              </a:rPr>
              <a:t>       </a:t>
            </a:r>
            <a:r>
              <a:rPr lang="en-US" sz="8800" b="1" dirty="0" smtClean="0">
                <a:latin typeface="Algerian" panose="04020705040A02060702" pitchFamily="82" charset="0"/>
              </a:rPr>
              <a:t>KÖK HÜCRE</a:t>
            </a:r>
            <a:endParaRPr lang="en-US" sz="8800" b="1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3626" y="2725910"/>
            <a:ext cx="6305933" cy="632223"/>
          </a:xfrm>
        </p:spPr>
        <p:txBody>
          <a:bodyPr/>
          <a:lstStyle/>
          <a:p>
            <a:r>
              <a:rPr lang="en-US" b="1" dirty="0" smtClean="0"/>
              <a:t>PROF. DR. E. SÜMER ARAS</a:t>
            </a:r>
            <a:endParaRPr lang="en-US" b="1" dirty="0"/>
          </a:p>
        </p:txBody>
      </p:sp>
      <p:sp>
        <p:nvSpPr>
          <p:cNvPr id="4" name="Dikdörtgen 3"/>
          <p:cNvSpPr/>
          <p:nvPr/>
        </p:nvSpPr>
        <p:spPr>
          <a:xfrm>
            <a:off x="4472728" y="3621862"/>
            <a:ext cx="364773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6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HAFTA</a:t>
            </a:r>
            <a:r>
              <a:rPr lang="tr-TR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u="sn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936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KAYNAKLAR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8803" y="1439259"/>
            <a:ext cx="11525518" cy="51289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tr-TR" sz="3200" b="1" dirty="0"/>
              <a:t>*Kök hücre biyolojisi ve klinik uygulamalar. TÜBA yayınları</a:t>
            </a:r>
            <a:br>
              <a:rPr lang="tr-TR" sz="3200" b="1" dirty="0"/>
            </a:br>
            <a:r>
              <a:rPr lang="tr-TR" sz="3200" b="1" dirty="0"/>
              <a:t>http://www.tuba.gov.tr/tr/kok-hucre-yayinlar/1511-kok-hucre-biyolojisi-ve-klinik-uygulamalar.html</a:t>
            </a:r>
            <a:br>
              <a:rPr lang="tr-TR" sz="3200" b="1" dirty="0"/>
            </a:br>
            <a:r>
              <a:rPr lang="tr-TR" sz="3200" b="1" dirty="0"/>
              <a:t>*Kök hücre araştırmalarında güncel kavramlar, TÜBA yayınları</a:t>
            </a:r>
            <a:br>
              <a:rPr lang="tr-TR" sz="3200" b="1" dirty="0"/>
            </a:br>
            <a:r>
              <a:rPr lang="tr-TR" sz="3200" b="1" dirty="0"/>
              <a:t>*http://www.tuba.gov.tr/tr/kok-hucre-yayinlar/1512-kok-hucre-aratirmalarinda-guncel-kavramlar.html</a:t>
            </a:r>
            <a:br>
              <a:rPr lang="tr-TR" sz="3200" b="1" dirty="0"/>
            </a:br>
            <a:r>
              <a:rPr lang="tr-TR" sz="3200" b="1" dirty="0"/>
              <a:t>Diğer Kaynaklar</a:t>
            </a:r>
          </a:p>
          <a:p>
            <a:pPr>
              <a:lnSpc>
                <a:spcPct val="100000"/>
              </a:lnSpc>
            </a:pPr>
            <a:r>
              <a:rPr lang="tr-TR" sz="3200" b="1" dirty="0"/>
              <a:t>*www.pubmed.com</a:t>
            </a:r>
            <a:br>
              <a:rPr lang="tr-TR" sz="3200" b="1" dirty="0"/>
            </a:br>
            <a:r>
              <a:rPr lang="tr-TR" sz="3200" b="1" dirty="0"/>
              <a:t>*www.sciencedirect.com</a:t>
            </a:r>
          </a:p>
        </p:txBody>
      </p:sp>
    </p:spTree>
    <p:extLst>
      <p:ext uri="{BB962C8B-B14F-4D97-AF65-F5344CB8AC3E}">
        <p14:creationId xmlns:p14="http://schemas.microsoft.com/office/powerpoint/2010/main" val="6573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u="sng" dirty="0" err="1" smtClean="0">
                <a:latin typeface="+mn-lt"/>
              </a:rPr>
              <a:t>Mezenşimal</a:t>
            </a:r>
            <a:r>
              <a:rPr lang="tr-TR" b="1" u="sng" dirty="0" smtClean="0">
                <a:latin typeface="+mn-lt"/>
              </a:rPr>
              <a:t> Kök Hücreler</a:t>
            </a:r>
            <a:endParaRPr lang="tr-TR" b="1" u="sng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74559" y="1413500"/>
            <a:ext cx="11499761" cy="512896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3200" b="1" dirty="0"/>
              <a:t>Multipotent erişkin kök hücreler</a:t>
            </a:r>
          </a:p>
          <a:p>
            <a:pPr algn="just">
              <a:lnSpc>
                <a:spcPct val="150000"/>
              </a:lnSpc>
            </a:pPr>
            <a:r>
              <a:rPr lang="tr-TR" sz="3200" b="1" dirty="0"/>
              <a:t>Erişkin kök hücreler rutin bir şekilde vücudun yıpranmış somatik hücrelerinin yerine geçerler.</a:t>
            </a:r>
          </a:p>
          <a:p>
            <a:pPr algn="just">
              <a:lnSpc>
                <a:spcPct val="150000"/>
              </a:lnSpc>
            </a:pPr>
            <a:r>
              <a:rPr lang="tr-TR" sz="3200" b="1" dirty="0"/>
              <a:t>Bazı erişkin kök hücreler yüksek farklılaşma yeteneğine sahiptir.</a:t>
            </a:r>
          </a:p>
          <a:p>
            <a:pPr algn="just">
              <a:lnSpc>
                <a:spcPct val="150000"/>
              </a:lnSpc>
            </a:pPr>
            <a:r>
              <a:rPr lang="tr-TR" sz="3200" b="1" dirty="0"/>
              <a:t>Bu multipotent hücreler mezenşimal kök hücreler (MSC) olarak adlandırılırlar.</a:t>
            </a:r>
          </a:p>
        </p:txBody>
      </p:sp>
    </p:spTree>
    <p:extLst>
      <p:ext uri="{BB962C8B-B14F-4D97-AF65-F5344CB8AC3E}">
        <p14:creationId xmlns:p14="http://schemas.microsoft.com/office/powerpoint/2010/main" val="428562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u="sng" dirty="0"/>
              <a:t>Merkezi Sinir Sistemi ve Epidermis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70456" y="1825625"/>
            <a:ext cx="11706896" cy="4351338"/>
          </a:xfrm>
        </p:spPr>
        <p:txBody>
          <a:bodyPr>
            <a:normAutofit/>
          </a:bodyPr>
          <a:lstStyle/>
          <a:p>
            <a:pPr algn="just"/>
            <a:r>
              <a:rPr lang="tr-TR" sz="3200" b="1" dirty="0" smtClean="0"/>
              <a:t>Dorsal ektodermin bir kısmı nöral ektodermi oluşturmak üzere özelleşir ve hücreleri silindirik görünümüyle fark edilebilir hale gelir.</a:t>
            </a:r>
          </a:p>
          <a:p>
            <a:pPr algn="just"/>
            <a:r>
              <a:rPr lang="tr-TR" sz="3200" b="1" dirty="0" smtClean="0"/>
              <a:t>Embriyonun bu bölgesine nöral plak denir.</a:t>
            </a:r>
          </a:p>
          <a:p>
            <a:pPr algn="just"/>
            <a:r>
              <a:rPr lang="tr-TR" sz="3200" b="1" dirty="0" smtClean="0"/>
              <a:t>Nöral plak dokusunun nöral tüpü oluşturması olayına nörulasyon denir.</a:t>
            </a:r>
          </a:p>
          <a:p>
            <a:pPr algn="just"/>
            <a:r>
              <a:rPr lang="tr-TR" sz="3200" b="1" dirty="0" smtClean="0"/>
              <a:t>Bu değişimleri geçiren embriyoya nörula denir. 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29743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/>
              <a:t>Merkezi Sinir Sistemi ve Epidermis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71530" y="1580927"/>
            <a:ext cx="11461124" cy="4485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200" b="1" dirty="0" smtClean="0"/>
              <a:t>Nöral tüp anteriorda beyni, posteriorda omuriliği oluşturur.</a:t>
            </a:r>
          </a:p>
          <a:p>
            <a:pPr algn="just">
              <a:lnSpc>
                <a:spcPct val="150000"/>
              </a:lnSpc>
            </a:pPr>
            <a:r>
              <a:rPr lang="tr-TR" sz="3200" b="1" dirty="0" err="1" smtClean="0"/>
              <a:t>Nöral</a:t>
            </a:r>
            <a:r>
              <a:rPr lang="tr-TR" sz="3200" b="1" dirty="0" smtClean="0"/>
              <a:t> </a:t>
            </a:r>
            <a:r>
              <a:rPr lang="tr-TR" sz="3200" b="1" dirty="0"/>
              <a:t>plağın </a:t>
            </a:r>
            <a:r>
              <a:rPr lang="tr-TR" sz="3200" b="1" dirty="0" err="1"/>
              <a:t>nöral</a:t>
            </a:r>
            <a:r>
              <a:rPr lang="tr-TR" sz="3200" b="1" dirty="0"/>
              <a:t> tüpe dönüşmesinde başlıca iki yol vardır.</a:t>
            </a:r>
          </a:p>
          <a:p>
            <a:pPr algn="just">
              <a:lnSpc>
                <a:spcPct val="150000"/>
              </a:lnSpc>
            </a:pPr>
            <a:r>
              <a:rPr lang="tr-TR" sz="3200" b="1" u="sng" dirty="0" err="1"/>
              <a:t>Primer</a:t>
            </a:r>
            <a:r>
              <a:rPr lang="tr-TR" sz="3200" b="1" u="sng" dirty="0"/>
              <a:t> </a:t>
            </a:r>
            <a:r>
              <a:rPr lang="tr-TR" sz="3200" b="1" u="sng" dirty="0" err="1"/>
              <a:t>nörulasyonda</a:t>
            </a:r>
            <a:r>
              <a:rPr lang="tr-TR" sz="3200" b="1" dirty="0"/>
              <a:t> </a:t>
            </a:r>
            <a:r>
              <a:rPr lang="tr-TR" sz="3200" b="1" dirty="0" err="1"/>
              <a:t>nöral</a:t>
            </a:r>
            <a:r>
              <a:rPr lang="tr-TR" sz="3200" b="1" dirty="0"/>
              <a:t> plağı çevreleyen hücreler, </a:t>
            </a:r>
            <a:r>
              <a:rPr lang="tr-TR" sz="3200" b="1" dirty="0" err="1"/>
              <a:t>nöral</a:t>
            </a:r>
            <a:r>
              <a:rPr lang="tr-TR" sz="3200" b="1" dirty="0"/>
              <a:t> plak hücrelerini çoğalmaları, içine göçmeleri ve yüzeyden boş bir tüp olarak ayrılmaları için yönetirler</a:t>
            </a:r>
            <a:r>
              <a:rPr lang="tr-TR" sz="3200" b="1" dirty="0" smtClean="0"/>
              <a:t>.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06333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/>
              <a:t>Merkezi Sinir Sistemi ve Epidermis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1971" y="1825625"/>
            <a:ext cx="11487955" cy="43513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200" b="1" dirty="0"/>
              <a:t>Primer nörulasyon ile ektoderm üç set hücreye ayrılır: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sz="3200" b="1" dirty="0"/>
              <a:t>1- Beyni ve omuriliği oluşturacak olan </a:t>
            </a:r>
            <a:r>
              <a:rPr lang="tr-TR" sz="3200" b="1" dirty="0" smtClean="0"/>
              <a:t>içte yerleşmiş </a:t>
            </a:r>
            <a:r>
              <a:rPr lang="tr-TR" sz="3200" b="1" dirty="0"/>
              <a:t>nöral tüp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sz="3200" b="1" dirty="0"/>
              <a:t>2- Derinin dışta yerleşmiş epidermisi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sz="3200" b="1" dirty="0"/>
              <a:t>3- Nöral krest hücreleri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9516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/>
              <a:t>Merkezi Sinir Sistemi ve Epidermis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4699" y="1545465"/>
            <a:ext cx="11719774" cy="4631498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tr-TR" sz="3200" b="1" u="sng" dirty="0"/>
              <a:t>Sekonder nörulasyonda </a:t>
            </a:r>
            <a:r>
              <a:rPr lang="tr-TR" sz="3200" b="1" dirty="0"/>
              <a:t>nöral tüp, boş bir tüp oluşturmak üzere birleşen kaviteleri oluşturan katı bir kordona dönüşen mezenşim hücrelerinin birleşmesinden meydana gelir.</a:t>
            </a:r>
          </a:p>
          <a:p>
            <a:pPr algn="just">
              <a:lnSpc>
                <a:spcPct val="100000"/>
              </a:lnSpc>
            </a:pPr>
            <a:endParaRPr lang="tr-TR" sz="3200" b="1" dirty="0"/>
          </a:p>
          <a:p>
            <a:pPr algn="just">
              <a:lnSpc>
                <a:spcPct val="100000"/>
              </a:lnSpc>
            </a:pPr>
            <a:r>
              <a:rPr lang="tr-TR" sz="3200" b="1" dirty="0" err="1"/>
              <a:t>Sekonder</a:t>
            </a:r>
            <a:r>
              <a:rPr lang="tr-TR" sz="3200" b="1" dirty="0"/>
              <a:t> </a:t>
            </a:r>
            <a:r>
              <a:rPr lang="tr-TR" sz="3200" b="1" dirty="0" err="1"/>
              <a:t>nörulasyon</a:t>
            </a:r>
            <a:r>
              <a:rPr lang="tr-TR" sz="3200" b="1" dirty="0"/>
              <a:t>, </a:t>
            </a:r>
            <a:r>
              <a:rPr lang="tr-TR" sz="3200" b="1" dirty="0" err="1"/>
              <a:t>mezenşimal</a:t>
            </a:r>
            <a:r>
              <a:rPr lang="tr-TR" sz="3200" b="1" dirty="0"/>
              <a:t> hücrelerin gelecekteki ektodermden ve endodermden üretimini ve bu hücrelerin yüzey ektodermi altında </a:t>
            </a:r>
            <a:r>
              <a:rPr lang="tr-TR" sz="3200" b="1" dirty="0" err="1"/>
              <a:t>medullar</a:t>
            </a:r>
            <a:r>
              <a:rPr lang="tr-TR" sz="3200" b="1" dirty="0"/>
              <a:t> kordonu oluşturmak üzere yoğunlaşmasını içermektedir</a:t>
            </a:r>
            <a:r>
              <a:rPr lang="tr-TR" sz="3200" b="1" dirty="0" smtClean="0"/>
              <a:t>.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542261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/>
              <a:t>Merkezi Sinir Sistemi ve Epidermis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200" b="1" dirty="0"/>
              <a:t>Genelde nöral tüpün anteriyor kısmı primer nörulasyon ile yapılırken posterior kısmı sekonder nörulasyon sırasında oluşur.</a:t>
            </a:r>
          </a:p>
          <a:p>
            <a:pPr algn="just">
              <a:lnSpc>
                <a:spcPct val="150000"/>
              </a:lnSpc>
            </a:pPr>
            <a:r>
              <a:rPr lang="tr-TR" sz="3200" b="1" dirty="0"/>
              <a:t>Bütün nöral tüp ayrı ayrı oluşmuş iki tüpün birleşmesiyle meydana gelir.</a:t>
            </a:r>
          </a:p>
        </p:txBody>
      </p:sp>
    </p:spTree>
    <p:extLst>
      <p:ext uri="{BB962C8B-B14F-4D97-AF65-F5344CB8AC3E}">
        <p14:creationId xmlns:p14="http://schemas.microsoft.com/office/powerpoint/2010/main" val="3831268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838200" y="19770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/>
              <a:t>Nöral Krest Hücreleri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193183" y="1171977"/>
            <a:ext cx="11835685" cy="5447764"/>
          </a:xfrm>
        </p:spPr>
        <p:txBody>
          <a:bodyPr>
            <a:normAutofit/>
          </a:bodyPr>
          <a:lstStyle/>
          <a:p>
            <a:r>
              <a:rPr lang="tr-TR" sz="3000" b="1" dirty="0" smtClean="0"/>
              <a:t>Ektodermden köken almasına rağmen, “dördüncü germ tabakası” olarak da bilinir.</a:t>
            </a:r>
          </a:p>
          <a:p>
            <a:r>
              <a:rPr lang="tr-TR" sz="3000" b="1" dirty="0" smtClean="0"/>
              <a:t>Nöral krestin ortaya çıkışı, omurgalılarda çene, yüz, kafatası, ve duysal gangliyonlara neden olur.</a:t>
            </a:r>
          </a:p>
          <a:p>
            <a:r>
              <a:rPr lang="tr-TR" sz="3000" b="1" dirty="0" err="1"/>
              <a:t>Nöral</a:t>
            </a:r>
            <a:r>
              <a:rPr lang="tr-TR" sz="3000" b="1" dirty="0"/>
              <a:t> </a:t>
            </a:r>
            <a:r>
              <a:rPr lang="tr-TR" sz="3000" b="1" dirty="0" err="1"/>
              <a:t>krest</a:t>
            </a:r>
            <a:r>
              <a:rPr lang="tr-TR" sz="3000" b="1" dirty="0"/>
              <a:t>, birçok dokuyu üretebilen </a:t>
            </a:r>
            <a:r>
              <a:rPr lang="tr-TR" sz="3000" b="1" dirty="0" err="1"/>
              <a:t>multipotent</a:t>
            </a:r>
            <a:r>
              <a:rPr lang="tr-TR" sz="3000" b="1" dirty="0"/>
              <a:t> </a:t>
            </a:r>
            <a:r>
              <a:rPr lang="tr-TR" sz="3000" b="1" dirty="0" err="1"/>
              <a:t>progenitör</a:t>
            </a:r>
            <a:r>
              <a:rPr lang="tr-TR" sz="3000" b="1" dirty="0"/>
              <a:t> hücrelerin </a:t>
            </a:r>
            <a:r>
              <a:rPr lang="tr-TR" sz="3000" b="1" dirty="0" err="1"/>
              <a:t>populasyonudur</a:t>
            </a:r>
            <a:r>
              <a:rPr lang="tr-TR" sz="3000" b="1" dirty="0"/>
              <a:t> ve</a:t>
            </a:r>
          </a:p>
          <a:p>
            <a:pPr>
              <a:buNone/>
            </a:pPr>
            <a:r>
              <a:rPr lang="tr-TR" sz="3000" b="1" dirty="0"/>
              <a:t>- Duyusal, sempatik ve parasempatik sinir sistemine ait nöronları ve </a:t>
            </a:r>
            <a:r>
              <a:rPr lang="tr-TR" sz="3000" b="1" dirty="0" err="1"/>
              <a:t>gliyal</a:t>
            </a:r>
            <a:r>
              <a:rPr lang="tr-TR" sz="3000" b="1" dirty="0"/>
              <a:t> hücreleri,</a:t>
            </a:r>
          </a:p>
          <a:p>
            <a:pPr>
              <a:buNone/>
            </a:pPr>
            <a:r>
              <a:rPr lang="tr-TR" sz="3000" b="1" dirty="0"/>
              <a:t>- Adrenal bezin epinefrin üreten (</a:t>
            </a:r>
            <a:r>
              <a:rPr lang="tr-TR" sz="3000" b="1" dirty="0" err="1"/>
              <a:t>medulla</a:t>
            </a:r>
            <a:r>
              <a:rPr lang="tr-TR" sz="3000" b="1" dirty="0"/>
              <a:t>) hücrelerini,</a:t>
            </a:r>
          </a:p>
          <a:p>
            <a:pPr>
              <a:buNone/>
            </a:pPr>
            <a:r>
              <a:rPr lang="tr-TR" sz="3000" b="1" dirty="0"/>
              <a:t>- Epidermisin pigment içeren hücrelerini </a:t>
            </a:r>
          </a:p>
          <a:p>
            <a:pPr>
              <a:buNone/>
            </a:pPr>
            <a:r>
              <a:rPr lang="tr-TR" sz="3000" b="1" dirty="0"/>
              <a:t>- Başın iskelet ve bağ dokusu bileşenlerinin birçoğunu içermektedir.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4319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95807" y="186453"/>
            <a:ext cx="10515600" cy="1136896"/>
          </a:xfrm>
        </p:spPr>
        <p:txBody>
          <a:bodyPr>
            <a:normAutofit/>
          </a:bodyPr>
          <a:lstStyle/>
          <a:p>
            <a:pPr algn="ctr"/>
            <a:r>
              <a:rPr lang="tr-TR" b="1" dirty="0"/>
              <a:t>Paraksiyal ve Ara Mezoderm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4256" y="1323349"/>
            <a:ext cx="11718702" cy="5296392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3200" b="1" dirty="0" smtClean="0"/>
              <a:t>Nörula aşamasındaki embriyonun mezoderm gövdesi, dört bölgeye ayrılır.</a:t>
            </a:r>
          </a:p>
          <a:p>
            <a:pPr algn="just">
              <a:buNone/>
            </a:pPr>
            <a:r>
              <a:rPr lang="tr-TR" sz="3200" b="1" dirty="0" smtClean="0"/>
              <a:t>1- Mezoderm gövdesinin merkezi bölgesi kordamezodermdir. Geçici bir organ olan notokordu oluşturur.</a:t>
            </a:r>
          </a:p>
          <a:p>
            <a:pPr algn="just">
              <a:buNone/>
            </a:pPr>
            <a:r>
              <a:rPr lang="tr-TR" sz="3200" b="1" dirty="0" smtClean="0"/>
              <a:t>2- Notokordun her iki yanında paraksiyal ya da somatik mezoderm bulunur.</a:t>
            </a:r>
          </a:p>
          <a:p>
            <a:pPr algn="just">
              <a:buNone/>
            </a:pPr>
            <a:r>
              <a:rPr lang="tr-TR" sz="3200" b="1" dirty="0"/>
              <a:t>3- Ara mezoderm böbrekleri, </a:t>
            </a:r>
            <a:r>
              <a:rPr lang="tr-TR" sz="3200" b="1" dirty="0" err="1"/>
              <a:t>gonatları</a:t>
            </a:r>
            <a:r>
              <a:rPr lang="tr-TR" sz="3200" b="1" dirty="0"/>
              <a:t> ve ilgili kanalları içeren </a:t>
            </a:r>
            <a:r>
              <a:rPr lang="tr-TR" sz="3200" b="1" dirty="0" err="1"/>
              <a:t>ürogenital</a:t>
            </a:r>
            <a:r>
              <a:rPr lang="tr-TR" sz="3200" b="1" dirty="0"/>
              <a:t> sistemi oluşturur.</a:t>
            </a:r>
          </a:p>
          <a:p>
            <a:pPr algn="just">
              <a:buNone/>
            </a:pPr>
            <a:r>
              <a:rPr lang="tr-TR" sz="3200" b="1" dirty="0"/>
              <a:t>4- </a:t>
            </a:r>
            <a:r>
              <a:rPr lang="tr-TR" sz="3200" b="1" dirty="0" err="1"/>
              <a:t>Notokorddan</a:t>
            </a:r>
            <a:r>
              <a:rPr lang="tr-TR" sz="3200" b="1" dirty="0"/>
              <a:t> en uzak noktada olan </a:t>
            </a:r>
            <a:r>
              <a:rPr lang="tr-TR" sz="3200" b="1" dirty="0" err="1"/>
              <a:t>lateral</a:t>
            </a:r>
            <a:r>
              <a:rPr lang="tr-TR" sz="3200" b="1" dirty="0"/>
              <a:t> tabaka mezodermi; kalp, kan damarları ve dolaşım sisteminin kan hücrelerinin yanı sıra vücut boşluklarının duvarlarını ve kaslar dışında uzuvların mezoderme ait tüm bileşenlerini meydana getirir.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26037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452</Words>
  <Application>Microsoft Office PowerPoint</Application>
  <PresentationFormat>Geniş ekran</PresentationFormat>
  <Paragraphs>46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Algerian</vt:lpstr>
      <vt:lpstr>Arial</vt:lpstr>
      <vt:lpstr>Calibri</vt:lpstr>
      <vt:lpstr>Calibri Light</vt:lpstr>
      <vt:lpstr>Times New Roman</vt:lpstr>
      <vt:lpstr>1_Office Teması</vt:lpstr>
      <vt:lpstr>2_Office Teması</vt:lpstr>
      <vt:lpstr>Office Teması</vt:lpstr>
      <vt:lpstr>       KÖK HÜCRE</vt:lpstr>
      <vt:lpstr>Mezenşimal Kök Hücreler</vt:lpstr>
      <vt:lpstr>Merkezi Sinir Sistemi ve Epidermis</vt:lpstr>
      <vt:lpstr>Merkezi Sinir Sistemi ve Epidermis</vt:lpstr>
      <vt:lpstr>Merkezi Sinir Sistemi ve Epidermis</vt:lpstr>
      <vt:lpstr>Merkezi Sinir Sistemi ve Epidermis</vt:lpstr>
      <vt:lpstr>Merkezi Sinir Sistemi ve Epidermis</vt:lpstr>
      <vt:lpstr>Nöral Krest Hücreleri</vt:lpstr>
      <vt:lpstr>Paraksiyal ve Ara Mezoderm</vt:lpstr>
      <vt:lpstr>KAYNAKLAR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KÖK HÜCRE</dc:title>
  <dc:creator>Windows Kullanıcısı</dc:creator>
  <cp:lastModifiedBy>Windows Kullanıcısı</cp:lastModifiedBy>
  <cp:revision>8</cp:revision>
  <dcterms:created xsi:type="dcterms:W3CDTF">2018-02-27T13:51:25Z</dcterms:created>
  <dcterms:modified xsi:type="dcterms:W3CDTF">2018-02-28T10:55:32Z</dcterms:modified>
</cp:coreProperties>
</file>