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-1960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406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959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849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857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5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78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661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696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038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4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813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504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latin typeface="Calibri"/>
                <a:cs typeface="Calibri"/>
              </a:rPr>
              <a:t>AMİNO ASİTLER ve PEPTİTLER</a:t>
            </a:r>
            <a:endParaRPr lang="en-US" b="1" dirty="0">
              <a:latin typeface="Calibri"/>
              <a:cs typeface="Calibri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Prof. Dr.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Emel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EMREGÜL</a:t>
            </a: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Ankara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Üniversitesi</a:t>
            </a:r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Kimya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Bölümü</a:t>
            </a:r>
            <a:endParaRPr lang="en-US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65211" y="719031"/>
            <a:ext cx="571773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/>
              <a:t>KİM 319 BİYOKİMYA I</a:t>
            </a:r>
            <a:endParaRPr lang="en-US" sz="4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2942" y="355600"/>
            <a:ext cx="16002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902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Amino </a:t>
            </a:r>
            <a:r>
              <a:rPr lang="en-US" dirty="0" err="1" smtClean="0"/>
              <a:t>Asit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Calibri"/>
                <a:cs typeface="Calibri"/>
                <a:sym typeface="Symbol" charset="0"/>
              </a:rPr>
              <a:t>Amino asitlerde, </a:t>
            </a:r>
            <a:r>
              <a:rPr lang="tr-TR" dirty="0">
                <a:latin typeface="Calibri"/>
                <a:cs typeface="Calibri"/>
              </a:rPr>
              <a:t>-karbon atomuna bir amino grubu (</a:t>
            </a:r>
            <a:r>
              <a:rPr lang="tr-TR" dirty="0">
                <a:latin typeface="Calibri"/>
                <a:cs typeface="Calibri"/>
                <a:sym typeface="Symbol" charset="0"/>
              </a:rPr>
              <a:t></a:t>
            </a:r>
            <a:r>
              <a:rPr lang="tr-TR" dirty="0">
                <a:latin typeface="Calibri"/>
                <a:cs typeface="Calibri"/>
              </a:rPr>
              <a:t>NH2), bir karboksil grubu (</a:t>
            </a:r>
            <a:r>
              <a:rPr lang="tr-TR" dirty="0">
                <a:latin typeface="Calibri"/>
                <a:cs typeface="Calibri"/>
                <a:sym typeface="Symbol" charset="0"/>
              </a:rPr>
              <a:t></a:t>
            </a:r>
            <a:r>
              <a:rPr lang="tr-TR" dirty="0">
                <a:latin typeface="Calibri"/>
                <a:cs typeface="Calibri"/>
              </a:rPr>
              <a:t>COOH), bir R grubu ve bir H atomu olmak üzere dört farklı grup bağlanmıştır;</a:t>
            </a:r>
          </a:p>
          <a:p>
            <a:r>
              <a:rPr lang="tr-TR" dirty="0">
                <a:latin typeface="Calibri"/>
                <a:cs typeface="Calibri"/>
              </a:rPr>
              <a:t>Proteinlerin yapı taşlarıdır.</a:t>
            </a:r>
          </a:p>
          <a:p>
            <a:r>
              <a:rPr lang="tr-TR" dirty="0">
                <a:latin typeface="Calibri"/>
                <a:cs typeface="Calibri"/>
              </a:rPr>
              <a:t>Doğada 300 kadar farklı amino asit bulunmaktadır. </a:t>
            </a:r>
          </a:p>
          <a:p>
            <a:pPr marL="0" indent="0">
              <a:buNone/>
            </a:pPr>
            <a:endParaRPr lang="en-US" dirty="0" smtClean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343292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Amino </a:t>
            </a:r>
            <a:r>
              <a:rPr lang="en-US" dirty="0" err="1"/>
              <a:t>Asit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>
                <a:latin typeface="Calibri"/>
                <a:cs typeface="Calibri"/>
              </a:rPr>
              <a:t>Amino </a:t>
            </a:r>
            <a:r>
              <a:rPr lang="en-US" sz="2400" dirty="0" err="1">
                <a:latin typeface="Calibri"/>
                <a:cs typeface="Calibri"/>
              </a:rPr>
              <a:t>asitlerin</a:t>
            </a:r>
            <a:r>
              <a:rPr lang="en-US" sz="2400" dirty="0">
                <a:latin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cs typeface="Calibri"/>
              </a:rPr>
              <a:t>standart</a:t>
            </a:r>
            <a:r>
              <a:rPr lang="en-US" sz="2400" dirty="0">
                <a:latin typeface="Calibri"/>
                <a:cs typeface="Calibri"/>
              </a:rPr>
              <a:t> amino </a:t>
            </a:r>
            <a:r>
              <a:rPr lang="en-US" sz="2400" dirty="0" err="1">
                <a:latin typeface="Calibri"/>
                <a:cs typeface="Calibri"/>
              </a:rPr>
              <a:t>asitler</a:t>
            </a:r>
            <a:r>
              <a:rPr lang="en-US" sz="2400" dirty="0">
                <a:latin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cs typeface="Calibri"/>
              </a:rPr>
              <a:t>diye</a:t>
            </a:r>
            <a:r>
              <a:rPr lang="en-US" sz="2400" dirty="0">
                <a:latin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cs typeface="Calibri"/>
              </a:rPr>
              <a:t>bilinen</a:t>
            </a:r>
            <a:r>
              <a:rPr lang="en-US" sz="2400" dirty="0">
                <a:latin typeface="Calibri"/>
                <a:cs typeface="Calibri"/>
              </a:rPr>
              <a:t> 20 </a:t>
            </a:r>
            <a:r>
              <a:rPr lang="en-US" sz="2400" dirty="0" err="1">
                <a:latin typeface="Calibri"/>
                <a:cs typeface="Calibri"/>
              </a:rPr>
              <a:t>tanesi</a:t>
            </a:r>
            <a:r>
              <a:rPr lang="en-US" sz="2400" dirty="0">
                <a:latin typeface="Calibri"/>
                <a:cs typeface="Calibri"/>
              </a:rPr>
              <a:t>, </a:t>
            </a:r>
            <a:r>
              <a:rPr lang="en-US" sz="2400" dirty="0" err="1">
                <a:latin typeface="Calibri"/>
                <a:cs typeface="Calibri"/>
              </a:rPr>
              <a:t>karakteristik</a:t>
            </a:r>
            <a:r>
              <a:rPr lang="en-US" sz="2400" dirty="0">
                <a:latin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cs typeface="Calibri"/>
              </a:rPr>
              <a:t>sayı</a:t>
            </a:r>
            <a:r>
              <a:rPr lang="en-US" sz="2400" dirty="0">
                <a:latin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cs typeface="Calibri"/>
              </a:rPr>
              <a:t>ve</a:t>
            </a:r>
            <a:r>
              <a:rPr lang="en-US" sz="2400" dirty="0">
                <a:latin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cs typeface="Calibri"/>
              </a:rPr>
              <a:t>diziliş</a:t>
            </a:r>
            <a:r>
              <a:rPr lang="en-US" sz="2400" dirty="0">
                <a:latin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cs typeface="Calibri"/>
              </a:rPr>
              <a:t>sırasında</a:t>
            </a:r>
            <a:r>
              <a:rPr lang="en-US" sz="2400" dirty="0">
                <a:latin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cs typeface="Calibri"/>
              </a:rPr>
              <a:t>bir</a:t>
            </a:r>
            <a:r>
              <a:rPr lang="en-US" sz="2400" dirty="0">
                <a:latin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cs typeface="Calibri"/>
              </a:rPr>
              <a:t>düz</a:t>
            </a:r>
            <a:r>
              <a:rPr lang="en-US" sz="2400" dirty="0">
                <a:latin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cs typeface="Calibri"/>
              </a:rPr>
              <a:t>zincirde</a:t>
            </a:r>
            <a:r>
              <a:rPr lang="en-US" sz="2400" dirty="0">
                <a:latin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cs typeface="Calibri"/>
              </a:rPr>
              <a:t>birbirlerine</a:t>
            </a:r>
            <a:r>
              <a:rPr lang="en-US" sz="2400" dirty="0">
                <a:latin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cs typeface="Calibri"/>
              </a:rPr>
              <a:t>kovalent</a:t>
            </a:r>
            <a:r>
              <a:rPr lang="en-US" sz="2400" dirty="0">
                <a:latin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cs typeface="Calibri"/>
              </a:rPr>
              <a:t>olarak</a:t>
            </a:r>
            <a:r>
              <a:rPr lang="en-US" sz="2400" dirty="0">
                <a:latin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cs typeface="Calibri"/>
              </a:rPr>
              <a:t>bağlanarak</a:t>
            </a:r>
            <a:r>
              <a:rPr lang="en-US" sz="2400" dirty="0">
                <a:latin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cs typeface="Calibri"/>
              </a:rPr>
              <a:t>proteinleri</a:t>
            </a:r>
            <a:r>
              <a:rPr lang="en-US" sz="2400" dirty="0">
                <a:latin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cs typeface="Calibri"/>
              </a:rPr>
              <a:t>oluştururlar</a:t>
            </a:r>
            <a:r>
              <a:rPr lang="en-US" sz="2400" dirty="0">
                <a:latin typeface="Calibri"/>
                <a:cs typeface="Calibri"/>
              </a:rPr>
              <a:t>. </a:t>
            </a:r>
          </a:p>
          <a:p>
            <a:pPr marL="0" indent="0">
              <a:buNone/>
            </a:pPr>
            <a:endParaRPr lang="en-US" sz="2400" dirty="0">
              <a:latin typeface="Calibri"/>
              <a:cs typeface="Calibri"/>
            </a:endParaRPr>
          </a:p>
          <a:p>
            <a:pPr marL="0" indent="0">
              <a:buNone/>
            </a:pPr>
            <a:r>
              <a:rPr lang="en-US" sz="2400" b="1" i="1" dirty="0" err="1">
                <a:solidFill>
                  <a:schemeClr val="accent2">
                    <a:lumMod val="75000"/>
                  </a:schemeClr>
                </a:solidFill>
                <a:latin typeface="Calibri"/>
                <a:cs typeface="Calibri"/>
              </a:rPr>
              <a:t>Standart</a:t>
            </a:r>
            <a:r>
              <a:rPr lang="en-US" sz="2400" b="1" i="1" dirty="0">
                <a:solidFill>
                  <a:schemeClr val="accent2">
                    <a:lumMod val="75000"/>
                  </a:schemeClr>
                </a:solidFill>
                <a:latin typeface="Calibri"/>
                <a:cs typeface="Calibri"/>
              </a:rPr>
              <a:t> amino </a:t>
            </a:r>
            <a:r>
              <a:rPr lang="en-US" sz="2400" b="1" i="1" dirty="0" err="1">
                <a:solidFill>
                  <a:schemeClr val="accent2">
                    <a:lumMod val="75000"/>
                  </a:schemeClr>
                </a:solidFill>
                <a:latin typeface="Calibri"/>
                <a:cs typeface="Calibri"/>
              </a:rPr>
              <a:t>asitler</a:t>
            </a:r>
            <a:r>
              <a:rPr lang="en-US" sz="2400" dirty="0">
                <a:latin typeface="Calibri"/>
                <a:cs typeface="Calibri"/>
              </a:rPr>
              <a:t>, DNA </a:t>
            </a:r>
            <a:r>
              <a:rPr lang="en-US" sz="2400" dirty="0" err="1">
                <a:latin typeface="Calibri"/>
                <a:cs typeface="Calibri"/>
              </a:rPr>
              <a:t>tarafından</a:t>
            </a:r>
            <a:r>
              <a:rPr lang="en-US" sz="2400" dirty="0">
                <a:latin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cs typeface="Calibri"/>
              </a:rPr>
              <a:t>kodlanan</a:t>
            </a:r>
            <a:r>
              <a:rPr lang="en-US" sz="2400" dirty="0">
                <a:latin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cs typeface="Calibri"/>
              </a:rPr>
              <a:t>ve</a:t>
            </a:r>
            <a:r>
              <a:rPr lang="en-US" sz="2400" dirty="0">
                <a:latin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cs typeface="Calibri"/>
              </a:rPr>
              <a:t>proteinleri</a:t>
            </a:r>
            <a:r>
              <a:rPr lang="en-US" sz="2400" dirty="0">
                <a:latin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cs typeface="Calibri"/>
              </a:rPr>
              <a:t>oluşturan</a:t>
            </a:r>
            <a:r>
              <a:rPr lang="en-US" sz="2400" dirty="0">
                <a:latin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cs typeface="Calibri"/>
              </a:rPr>
              <a:t>birimlerdir</a:t>
            </a:r>
            <a:r>
              <a:rPr lang="en-US" sz="2400" dirty="0">
                <a:latin typeface="Calibri"/>
                <a:cs typeface="Calibri"/>
              </a:rPr>
              <a:t>. </a:t>
            </a:r>
            <a:endParaRPr lang="en-US" sz="2400" dirty="0" smtClean="0">
              <a:latin typeface="Calibri"/>
              <a:cs typeface="Calibri"/>
            </a:endParaRPr>
          </a:p>
          <a:p>
            <a:pPr marL="0" indent="0">
              <a:buNone/>
            </a:pPr>
            <a:endParaRPr lang="en-US" sz="2400" dirty="0" smtClean="0">
              <a:latin typeface="Calibri"/>
              <a:cs typeface="Calibri"/>
            </a:endParaRPr>
          </a:p>
          <a:p>
            <a:pPr marL="0" indent="0">
              <a:buNone/>
            </a:pPr>
            <a:r>
              <a:rPr lang="tr-TR" sz="2400" dirty="0">
                <a:latin typeface="Calibri"/>
                <a:cs typeface="Calibri"/>
              </a:rPr>
              <a:t>Bir standart amino asit </a:t>
            </a:r>
            <a:r>
              <a:rPr lang="tr-TR" sz="2400" dirty="0" err="1">
                <a:latin typeface="Calibri"/>
                <a:cs typeface="Calibri"/>
              </a:rPr>
              <a:t>polipeptit</a:t>
            </a:r>
            <a:r>
              <a:rPr lang="tr-TR" sz="2400" dirty="0">
                <a:latin typeface="Calibri"/>
                <a:cs typeface="Calibri"/>
              </a:rPr>
              <a:t> zinciri yapısına girdikten sonra bir modifikasyona uğrarsa  </a:t>
            </a:r>
            <a:r>
              <a:rPr lang="tr-TR" sz="2400" b="1" i="1" dirty="0">
                <a:solidFill>
                  <a:srgbClr val="953735"/>
                </a:solidFill>
                <a:latin typeface="Calibri"/>
                <a:cs typeface="Calibri"/>
              </a:rPr>
              <a:t>standart olmayan amino asitler</a:t>
            </a:r>
            <a:r>
              <a:rPr lang="tr-TR" sz="2400" dirty="0">
                <a:solidFill>
                  <a:srgbClr val="953735"/>
                </a:solidFill>
                <a:latin typeface="Calibri"/>
                <a:cs typeface="Calibri"/>
              </a:rPr>
              <a:t> </a:t>
            </a:r>
            <a:r>
              <a:rPr lang="tr-TR" sz="2400" dirty="0">
                <a:latin typeface="Calibri"/>
                <a:cs typeface="Calibri"/>
              </a:rPr>
              <a:t>diye bilinen bazı amino asitler oluşabilir.  </a:t>
            </a:r>
          </a:p>
          <a:p>
            <a:pPr marL="0" indent="0">
              <a:buNone/>
            </a:pPr>
            <a:endParaRPr lang="en-US" sz="2400" dirty="0">
              <a:latin typeface="Calibri"/>
              <a:cs typeface="Calibri"/>
            </a:endParaRPr>
          </a:p>
          <a:p>
            <a:pPr marL="0" indent="0">
              <a:buNone/>
            </a:pPr>
            <a:endParaRPr lang="en-US" sz="24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772320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Amino </a:t>
            </a:r>
            <a:r>
              <a:rPr lang="en-US" dirty="0" err="1" smtClean="0"/>
              <a:t>Asit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err="1"/>
              <a:t>Vücutta</a:t>
            </a:r>
            <a:r>
              <a:rPr lang="en-US" dirty="0"/>
              <a:t> </a:t>
            </a:r>
            <a:r>
              <a:rPr lang="en-US" dirty="0" err="1"/>
              <a:t>metabolik</a:t>
            </a:r>
            <a:r>
              <a:rPr lang="en-US" dirty="0"/>
              <a:t> </a:t>
            </a:r>
            <a:r>
              <a:rPr lang="en-US" dirty="0" err="1"/>
              <a:t>ara</a:t>
            </a:r>
            <a:r>
              <a:rPr lang="en-US" dirty="0"/>
              <a:t> </a:t>
            </a:r>
            <a:r>
              <a:rPr lang="en-US" dirty="0" err="1"/>
              <a:t>ürünlerden</a:t>
            </a:r>
            <a:r>
              <a:rPr lang="en-US" dirty="0"/>
              <a:t> </a:t>
            </a:r>
            <a:r>
              <a:rPr lang="en-US" dirty="0" err="1"/>
              <a:t>sentez</a:t>
            </a:r>
            <a:r>
              <a:rPr lang="en-US" dirty="0"/>
              <a:t> </a:t>
            </a:r>
            <a:r>
              <a:rPr lang="en-US" dirty="0" err="1"/>
              <a:t>edilebilen</a:t>
            </a:r>
            <a:r>
              <a:rPr lang="en-US" dirty="0"/>
              <a:t> amino </a:t>
            </a:r>
            <a:r>
              <a:rPr lang="en-US" dirty="0" err="1"/>
              <a:t>asitler</a:t>
            </a:r>
            <a:r>
              <a:rPr lang="en-US" dirty="0"/>
              <a:t>, </a:t>
            </a:r>
            <a:r>
              <a:rPr lang="en-US" dirty="0" err="1"/>
              <a:t>esansiyel</a:t>
            </a:r>
            <a:r>
              <a:rPr lang="en-US" dirty="0"/>
              <a:t> </a:t>
            </a:r>
            <a:r>
              <a:rPr lang="en-US" dirty="0" err="1"/>
              <a:t>olmayan</a:t>
            </a:r>
            <a:r>
              <a:rPr lang="en-US" dirty="0"/>
              <a:t> amino </a:t>
            </a:r>
            <a:r>
              <a:rPr lang="en-US" dirty="0" err="1"/>
              <a:t>asitler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bilinirler</a:t>
            </a:r>
            <a:r>
              <a:rPr lang="en-US" dirty="0"/>
              <a:t>. 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Aminoasitlerin</a:t>
            </a:r>
            <a:r>
              <a:rPr lang="en-US" dirty="0" smtClean="0"/>
              <a:t> </a:t>
            </a:r>
            <a:r>
              <a:rPr lang="en-US" dirty="0" err="1"/>
              <a:t>hepsi</a:t>
            </a:r>
            <a:r>
              <a:rPr lang="en-US" dirty="0"/>
              <a:t> </a:t>
            </a:r>
            <a:r>
              <a:rPr lang="en-US" dirty="0" err="1"/>
              <a:t>vücutta</a:t>
            </a:r>
            <a:r>
              <a:rPr lang="en-US" dirty="0"/>
              <a:t> </a:t>
            </a:r>
            <a:r>
              <a:rPr lang="en-US" dirty="0" err="1"/>
              <a:t>metabolik</a:t>
            </a:r>
            <a:r>
              <a:rPr lang="en-US" dirty="0"/>
              <a:t> </a:t>
            </a:r>
            <a:r>
              <a:rPr lang="en-US" dirty="0" err="1"/>
              <a:t>ara</a:t>
            </a:r>
            <a:r>
              <a:rPr lang="en-US" dirty="0"/>
              <a:t> </a:t>
            </a:r>
            <a:r>
              <a:rPr lang="en-US" dirty="0" err="1"/>
              <a:t>ürünlerden</a:t>
            </a:r>
            <a:r>
              <a:rPr lang="en-US" dirty="0"/>
              <a:t> </a:t>
            </a:r>
            <a:r>
              <a:rPr lang="en-US" dirty="0" err="1"/>
              <a:t>sentez</a:t>
            </a:r>
            <a:r>
              <a:rPr lang="en-US" dirty="0"/>
              <a:t> </a:t>
            </a:r>
            <a:r>
              <a:rPr lang="en-US" dirty="0" err="1"/>
              <a:t>edilememektedir</a:t>
            </a:r>
            <a:r>
              <a:rPr lang="en-US" dirty="0"/>
              <a:t>. </a:t>
            </a:r>
            <a:r>
              <a:rPr lang="en-US" dirty="0" err="1"/>
              <a:t>Vücutta</a:t>
            </a:r>
            <a:r>
              <a:rPr lang="en-US" dirty="0"/>
              <a:t> </a:t>
            </a:r>
            <a:r>
              <a:rPr lang="en-US" dirty="0" err="1"/>
              <a:t>sentezlenemeyen</a:t>
            </a:r>
            <a:r>
              <a:rPr lang="en-US" dirty="0"/>
              <a:t>, protein </a:t>
            </a:r>
            <a:r>
              <a:rPr lang="en-US" dirty="0" err="1"/>
              <a:t>yapısı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besinlerle</a:t>
            </a:r>
            <a:r>
              <a:rPr lang="en-US" dirty="0"/>
              <a:t> </a:t>
            </a:r>
            <a:r>
              <a:rPr lang="en-US" dirty="0" err="1"/>
              <a:t>alınması</a:t>
            </a:r>
            <a:r>
              <a:rPr lang="en-US" dirty="0"/>
              <a:t> </a:t>
            </a:r>
            <a:r>
              <a:rPr lang="en-US" dirty="0" err="1"/>
              <a:t>zorunlu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amino </a:t>
            </a:r>
            <a:r>
              <a:rPr lang="en-US" dirty="0" err="1"/>
              <a:t>asitlere</a:t>
            </a:r>
            <a:r>
              <a:rPr lang="en-US" dirty="0"/>
              <a:t> </a:t>
            </a:r>
            <a:r>
              <a:rPr lang="en-US" dirty="0" err="1"/>
              <a:t>esansiyel</a:t>
            </a:r>
            <a:r>
              <a:rPr lang="en-US" dirty="0"/>
              <a:t> amino </a:t>
            </a:r>
            <a:r>
              <a:rPr lang="en-US" dirty="0" err="1"/>
              <a:t>asitler</a:t>
            </a:r>
            <a:r>
              <a:rPr lang="en-US" dirty="0"/>
              <a:t> </a:t>
            </a:r>
            <a:r>
              <a:rPr lang="en-US" dirty="0" err="1"/>
              <a:t>denir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22303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Amino </a:t>
            </a:r>
            <a:r>
              <a:rPr lang="en-US" dirty="0" err="1" smtClean="0"/>
              <a:t>Asitlerin</a:t>
            </a:r>
            <a:r>
              <a:rPr lang="en-US" dirty="0" smtClean="0"/>
              <a:t> </a:t>
            </a:r>
            <a:r>
              <a:rPr lang="en-US" dirty="0" err="1" smtClean="0"/>
              <a:t>Fiziksel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Kimyasal</a:t>
            </a:r>
            <a:r>
              <a:rPr lang="en-US" dirty="0" smtClean="0"/>
              <a:t> </a:t>
            </a:r>
            <a:r>
              <a:rPr lang="en-US" dirty="0" err="1" smtClean="0"/>
              <a:t>Özellikleri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 err="1" smtClean="0"/>
              <a:t>Aminoasitler</a:t>
            </a:r>
            <a:r>
              <a:rPr lang="en-US" dirty="0" smtClean="0"/>
              <a:t> </a:t>
            </a:r>
            <a:r>
              <a:rPr lang="en-US" dirty="0" err="1"/>
              <a:t>yüksek</a:t>
            </a:r>
            <a:r>
              <a:rPr lang="en-US" dirty="0"/>
              <a:t> </a:t>
            </a:r>
            <a:r>
              <a:rPr lang="en-US" dirty="0" err="1"/>
              <a:t>erime</a:t>
            </a:r>
            <a:r>
              <a:rPr lang="en-US" dirty="0"/>
              <a:t> </a:t>
            </a:r>
            <a:r>
              <a:rPr lang="en-US" dirty="0" err="1"/>
              <a:t>noktasına</a:t>
            </a:r>
            <a:r>
              <a:rPr lang="en-US" dirty="0"/>
              <a:t> (300 </a:t>
            </a:r>
            <a:r>
              <a:rPr lang="en-US" dirty="0" err="1"/>
              <a:t>oC</a:t>
            </a:r>
            <a:r>
              <a:rPr lang="en-US" dirty="0"/>
              <a:t>) </a:t>
            </a:r>
            <a:r>
              <a:rPr lang="en-US" dirty="0" err="1"/>
              <a:t>sahip</a:t>
            </a:r>
            <a:r>
              <a:rPr lang="en-US" dirty="0"/>
              <a:t> </a:t>
            </a:r>
            <a:r>
              <a:rPr lang="en-US" dirty="0" err="1"/>
              <a:t>suda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polar </a:t>
            </a:r>
            <a:r>
              <a:rPr lang="en-US" dirty="0" err="1"/>
              <a:t>çözücülerde</a:t>
            </a:r>
            <a:r>
              <a:rPr lang="en-US" dirty="0"/>
              <a:t> </a:t>
            </a:r>
            <a:r>
              <a:rPr lang="en-US" dirty="0" err="1"/>
              <a:t>kolay</a:t>
            </a:r>
            <a:r>
              <a:rPr lang="en-US" dirty="0"/>
              <a:t> </a:t>
            </a:r>
            <a:r>
              <a:rPr lang="en-US" dirty="0" err="1"/>
              <a:t>çözünen</a:t>
            </a:r>
            <a:r>
              <a:rPr lang="en-US" dirty="0"/>
              <a:t> </a:t>
            </a:r>
            <a:r>
              <a:rPr lang="en-US" dirty="0" err="1"/>
              <a:t>beyaz</a:t>
            </a:r>
            <a:r>
              <a:rPr lang="en-US" dirty="0"/>
              <a:t> </a:t>
            </a:r>
            <a:r>
              <a:rPr lang="en-US" dirty="0" err="1"/>
              <a:t>katı</a:t>
            </a:r>
            <a:r>
              <a:rPr lang="en-US" dirty="0"/>
              <a:t> </a:t>
            </a:r>
            <a:r>
              <a:rPr lang="en-US" dirty="0" err="1"/>
              <a:t>maddelerdir</a:t>
            </a:r>
            <a:r>
              <a:rPr lang="en-US" dirty="0"/>
              <a:t>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57058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Amino </a:t>
            </a:r>
            <a:r>
              <a:rPr lang="en-US" dirty="0" err="1" smtClean="0"/>
              <a:t>Asitlerin</a:t>
            </a:r>
            <a:r>
              <a:rPr lang="en-US" dirty="0" smtClean="0"/>
              <a:t> </a:t>
            </a:r>
            <a:r>
              <a:rPr lang="en-US" dirty="0" err="1" smtClean="0"/>
              <a:t>Kimyasal</a:t>
            </a:r>
            <a:r>
              <a:rPr lang="en-US" dirty="0" smtClean="0"/>
              <a:t> </a:t>
            </a:r>
            <a:r>
              <a:rPr lang="en-US" dirty="0" err="1" smtClean="0"/>
              <a:t>Reaksiyonları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Amino </a:t>
            </a:r>
            <a:r>
              <a:rPr lang="en-US" dirty="0" err="1"/>
              <a:t>asitlerin</a:t>
            </a:r>
            <a:r>
              <a:rPr lang="en-US" dirty="0"/>
              <a:t> amino </a:t>
            </a:r>
            <a:r>
              <a:rPr lang="en-US" dirty="0" err="1"/>
              <a:t>grupları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verdikleri</a:t>
            </a:r>
            <a:r>
              <a:rPr lang="en-US" dirty="0"/>
              <a:t> </a:t>
            </a:r>
            <a:r>
              <a:rPr lang="en-US" dirty="0" err="1"/>
              <a:t>tepkimeler</a:t>
            </a:r>
            <a:endParaRPr lang="en-US" dirty="0"/>
          </a:p>
          <a:p>
            <a:r>
              <a:rPr lang="en-US" dirty="0"/>
              <a:t>Amino </a:t>
            </a:r>
            <a:r>
              <a:rPr lang="en-US" dirty="0" err="1"/>
              <a:t>asitlerin</a:t>
            </a:r>
            <a:r>
              <a:rPr lang="en-US" dirty="0"/>
              <a:t> </a:t>
            </a:r>
            <a:r>
              <a:rPr lang="en-US" dirty="0" err="1"/>
              <a:t>karboksil</a:t>
            </a:r>
            <a:r>
              <a:rPr lang="en-US" dirty="0"/>
              <a:t> </a:t>
            </a:r>
            <a:r>
              <a:rPr lang="en-US" dirty="0" err="1"/>
              <a:t>grupları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verdikleri</a:t>
            </a:r>
            <a:r>
              <a:rPr lang="en-US" dirty="0"/>
              <a:t> </a:t>
            </a:r>
            <a:r>
              <a:rPr lang="en-US" dirty="0" err="1"/>
              <a:t>tepkimeler</a:t>
            </a:r>
            <a:endParaRPr lang="en-US" dirty="0"/>
          </a:p>
          <a:p>
            <a:r>
              <a:rPr lang="en-US" dirty="0"/>
              <a:t>Amino </a:t>
            </a:r>
            <a:r>
              <a:rPr lang="en-US" dirty="0" err="1"/>
              <a:t>asitlerin</a:t>
            </a:r>
            <a:r>
              <a:rPr lang="en-US" dirty="0"/>
              <a:t> amino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karboksil</a:t>
            </a:r>
            <a:r>
              <a:rPr lang="en-US" dirty="0"/>
              <a:t> </a:t>
            </a:r>
            <a:r>
              <a:rPr lang="en-US" dirty="0" err="1"/>
              <a:t>gruplarının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smtClean="0"/>
              <a:t>	birlikte</a:t>
            </a:r>
            <a:r>
              <a:rPr lang="en-US" dirty="0" smtClean="0"/>
              <a:t> </a:t>
            </a:r>
            <a:r>
              <a:rPr lang="en-US" dirty="0" err="1"/>
              <a:t>verdikleri</a:t>
            </a:r>
            <a:r>
              <a:rPr lang="en-US" dirty="0"/>
              <a:t> </a:t>
            </a:r>
            <a:r>
              <a:rPr lang="en-US" dirty="0" err="1" smtClean="0"/>
              <a:t>tepkimeler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05597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</TotalTime>
  <Words>199</Words>
  <Application>Microsoft Macintosh PowerPoint</Application>
  <PresentationFormat>On-screen Show (4:3)</PresentationFormat>
  <Paragraphs>29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AMİNO ASİTLER ve PEPTİTLER</vt:lpstr>
      <vt:lpstr>Amino Asit</vt:lpstr>
      <vt:lpstr>Amino Asit</vt:lpstr>
      <vt:lpstr>Amino Asit</vt:lpstr>
      <vt:lpstr>Amino Asitlerin Fiziksel ve Kimyasal Özellikleri</vt:lpstr>
      <vt:lpstr>Amino Asitlerin Kimyasal Reaksiyonları</vt:lpstr>
    </vt:vector>
  </TitlesOfParts>
  <Company>AU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BİYOKİMYAYA GİRİŞ ve YAŞAMIN MOLEKÜLER ANLAMI ve SU</dc:title>
  <dc:creator>hatice ercan</dc:creator>
  <cp:lastModifiedBy>hatice ercan</cp:lastModifiedBy>
  <cp:revision>12</cp:revision>
  <dcterms:created xsi:type="dcterms:W3CDTF">2018-05-08T12:08:33Z</dcterms:created>
  <dcterms:modified xsi:type="dcterms:W3CDTF">2018-05-09T12:04:16Z</dcterms:modified>
</cp:coreProperties>
</file>