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AMİNO ASİTLER ve PEPTİTLER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Amino </a:t>
            </a:r>
            <a:r>
              <a:rPr lang="en-US" dirty="0" err="1" smtClean="0"/>
              <a:t>Asit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/>
                <a:cs typeface="Calibri"/>
                <a:sym typeface="Symbol" charset="0"/>
              </a:rPr>
              <a:t>Amino asitlerde, </a:t>
            </a:r>
            <a:r>
              <a:rPr lang="tr-TR" dirty="0">
                <a:latin typeface="Calibri"/>
                <a:cs typeface="Calibri"/>
              </a:rPr>
              <a:t>-karbon atomuna bir amino grubu (</a:t>
            </a:r>
            <a:r>
              <a:rPr lang="tr-TR" dirty="0">
                <a:latin typeface="Calibri"/>
                <a:cs typeface="Calibri"/>
                <a:sym typeface="Symbol" charset="0"/>
              </a:rPr>
              <a:t></a:t>
            </a:r>
            <a:r>
              <a:rPr lang="tr-TR" dirty="0">
                <a:latin typeface="Calibri"/>
                <a:cs typeface="Calibri"/>
              </a:rPr>
              <a:t>NH2), bir karboksil grubu (</a:t>
            </a:r>
            <a:r>
              <a:rPr lang="tr-TR" dirty="0">
                <a:latin typeface="Calibri"/>
                <a:cs typeface="Calibri"/>
                <a:sym typeface="Symbol" charset="0"/>
              </a:rPr>
              <a:t></a:t>
            </a:r>
            <a:r>
              <a:rPr lang="tr-TR" dirty="0">
                <a:latin typeface="Calibri"/>
                <a:cs typeface="Calibri"/>
              </a:rPr>
              <a:t>COOH), bir R grubu ve bir H atomu olmak üzere dört farklı grup bağlanmıştır;</a:t>
            </a:r>
          </a:p>
          <a:p>
            <a:r>
              <a:rPr lang="tr-TR" dirty="0">
                <a:latin typeface="Calibri"/>
                <a:cs typeface="Calibri"/>
              </a:rPr>
              <a:t>Proteinlerin yapı taşlarıdır.</a:t>
            </a:r>
          </a:p>
          <a:p>
            <a:r>
              <a:rPr lang="tr-TR" dirty="0">
                <a:latin typeface="Calibri"/>
                <a:cs typeface="Calibri"/>
              </a:rPr>
              <a:t>Doğada 300 kadar farklı amino asit bulunmaktadır. </a:t>
            </a:r>
          </a:p>
          <a:p>
            <a:pPr marL="0" indent="0">
              <a:buNone/>
            </a:pPr>
            <a:endParaRPr lang="en-US" dirty="0" smtClea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4329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Amino </a:t>
            </a:r>
            <a:r>
              <a:rPr lang="en-US" dirty="0" err="1"/>
              <a:t>Asit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alibri"/>
                <a:cs typeface="Calibri"/>
              </a:rPr>
              <a:t>Amino </a:t>
            </a:r>
            <a:r>
              <a:rPr lang="en-US" sz="2400" dirty="0" err="1">
                <a:latin typeface="Calibri"/>
                <a:cs typeface="Calibri"/>
              </a:rPr>
              <a:t>asitlerin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standart</a:t>
            </a:r>
            <a:r>
              <a:rPr lang="en-US" sz="2400" dirty="0">
                <a:latin typeface="Calibri"/>
                <a:cs typeface="Calibri"/>
              </a:rPr>
              <a:t> amino </a:t>
            </a:r>
            <a:r>
              <a:rPr lang="en-US" sz="2400" dirty="0" err="1">
                <a:latin typeface="Calibri"/>
                <a:cs typeface="Calibri"/>
              </a:rPr>
              <a:t>asitler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diye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bilinen</a:t>
            </a:r>
            <a:r>
              <a:rPr lang="en-US" sz="2400" dirty="0">
                <a:latin typeface="Calibri"/>
                <a:cs typeface="Calibri"/>
              </a:rPr>
              <a:t> 20 </a:t>
            </a:r>
            <a:r>
              <a:rPr lang="en-US" sz="2400" dirty="0" err="1">
                <a:latin typeface="Calibri"/>
                <a:cs typeface="Calibri"/>
              </a:rPr>
              <a:t>tanesi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cs typeface="Calibri"/>
              </a:rPr>
              <a:t>karakteristik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sayı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diziliş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sırasında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bir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düz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zincirde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birbirlerine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kovalent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olarak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bağlanarak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proteinleri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oluştururlar</a:t>
            </a:r>
            <a:r>
              <a:rPr lang="en-US" sz="2400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sz="2400" b="1" i="1" dirty="0" err="1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Standart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 amino </a:t>
            </a:r>
            <a:r>
              <a:rPr lang="en-US" sz="2400" b="1" i="1" dirty="0" err="1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asitler</a:t>
            </a:r>
            <a:r>
              <a:rPr lang="en-US" sz="2400" dirty="0">
                <a:latin typeface="Calibri"/>
                <a:cs typeface="Calibri"/>
              </a:rPr>
              <a:t>, DNA </a:t>
            </a:r>
            <a:r>
              <a:rPr lang="en-US" sz="2400" dirty="0" err="1">
                <a:latin typeface="Calibri"/>
                <a:cs typeface="Calibri"/>
              </a:rPr>
              <a:t>tarafından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kodlanan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proteinleri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oluşturan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birimlerdir</a:t>
            </a:r>
            <a:r>
              <a:rPr lang="en-US" sz="2400" dirty="0">
                <a:latin typeface="Calibri"/>
                <a:cs typeface="Calibri"/>
              </a:rPr>
              <a:t>. </a:t>
            </a:r>
            <a:endParaRPr lang="en-US" sz="24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 smtClean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tr-TR" sz="2400" dirty="0">
                <a:latin typeface="Calibri"/>
                <a:cs typeface="Calibri"/>
              </a:rPr>
              <a:t>Bir standart amino asit </a:t>
            </a:r>
            <a:r>
              <a:rPr lang="tr-TR" sz="2400" dirty="0" err="1">
                <a:latin typeface="Calibri"/>
                <a:cs typeface="Calibri"/>
              </a:rPr>
              <a:t>polipeptit</a:t>
            </a:r>
            <a:r>
              <a:rPr lang="tr-TR" sz="2400" dirty="0">
                <a:latin typeface="Calibri"/>
                <a:cs typeface="Calibri"/>
              </a:rPr>
              <a:t> zinciri yapısına girdikten sonra bir modifikasyona uğrarsa  </a:t>
            </a:r>
            <a:r>
              <a:rPr lang="tr-TR" sz="2400" b="1" i="1" dirty="0">
                <a:solidFill>
                  <a:srgbClr val="953735"/>
                </a:solidFill>
                <a:latin typeface="Calibri"/>
                <a:cs typeface="Calibri"/>
              </a:rPr>
              <a:t>standart olmayan amino asitler</a:t>
            </a:r>
            <a:r>
              <a:rPr lang="tr-TR" sz="2400" dirty="0">
                <a:solidFill>
                  <a:srgbClr val="953735"/>
                </a:solidFill>
                <a:latin typeface="Calibri"/>
                <a:cs typeface="Calibri"/>
              </a:rPr>
              <a:t> </a:t>
            </a:r>
            <a:r>
              <a:rPr lang="tr-TR" sz="2400" dirty="0">
                <a:latin typeface="Calibri"/>
                <a:cs typeface="Calibri"/>
              </a:rPr>
              <a:t>diye bilinen bazı amino asitler oluşabilir.  </a:t>
            </a: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7232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Amino </a:t>
            </a:r>
            <a:r>
              <a:rPr lang="en-US" dirty="0" err="1" smtClean="0"/>
              <a:t>Asit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Vücutta</a:t>
            </a:r>
            <a:r>
              <a:rPr lang="en-US" dirty="0"/>
              <a:t> </a:t>
            </a:r>
            <a:r>
              <a:rPr lang="en-US" dirty="0" err="1"/>
              <a:t>metabolik</a:t>
            </a:r>
            <a:r>
              <a:rPr lang="en-US" dirty="0"/>
              <a:t>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ürünlerden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edilebilen</a:t>
            </a:r>
            <a:r>
              <a:rPr lang="en-US" dirty="0"/>
              <a:t> amino </a:t>
            </a:r>
            <a:r>
              <a:rPr lang="en-US" dirty="0" err="1"/>
              <a:t>asitler</a:t>
            </a:r>
            <a:r>
              <a:rPr lang="en-US" dirty="0"/>
              <a:t>, </a:t>
            </a:r>
            <a:r>
              <a:rPr lang="en-US" dirty="0" err="1"/>
              <a:t>esansiyel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amino </a:t>
            </a:r>
            <a:r>
              <a:rPr lang="en-US" dirty="0" err="1"/>
              <a:t>asitler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bilinirler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Aminoasitlerin</a:t>
            </a:r>
            <a:r>
              <a:rPr lang="en-US" dirty="0" smtClean="0"/>
              <a:t> </a:t>
            </a:r>
            <a:r>
              <a:rPr lang="en-US" dirty="0" err="1"/>
              <a:t>hepsi</a:t>
            </a:r>
            <a:r>
              <a:rPr lang="en-US" dirty="0"/>
              <a:t> </a:t>
            </a:r>
            <a:r>
              <a:rPr lang="en-US" dirty="0" err="1"/>
              <a:t>vücutta</a:t>
            </a:r>
            <a:r>
              <a:rPr lang="en-US" dirty="0"/>
              <a:t> </a:t>
            </a:r>
            <a:r>
              <a:rPr lang="en-US" dirty="0" err="1"/>
              <a:t>metabolik</a:t>
            </a:r>
            <a:r>
              <a:rPr lang="en-US" dirty="0"/>
              <a:t>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ürünlerden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edilememektedir</a:t>
            </a:r>
            <a:r>
              <a:rPr lang="en-US" dirty="0"/>
              <a:t>. </a:t>
            </a:r>
            <a:r>
              <a:rPr lang="en-US" dirty="0" err="1"/>
              <a:t>Vücutta</a:t>
            </a:r>
            <a:r>
              <a:rPr lang="en-US" dirty="0"/>
              <a:t> </a:t>
            </a:r>
            <a:r>
              <a:rPr lang="en-US" dirty="0" err="1"/>
              <a:t>sentezlenemeyen</a:t>
            </a:r>
            <a:r>
              <a:rPr lang="en-US" dirty="0"/>
              <a:t>, protein </a:t>
            </a:r>
            <a:r>
              <a:rPr lang="en-US" dirty="0" err="1"/>
              <a:t>yapısı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besinlerle</a:t>
            </a:r>
            <a:r>
              <a:rPr lang="en-US" dirty="0"/>
              <a:t> </a:t>
            </a:r>
            <a:r>
              <a:rPr lang="en-US" dirty="0" err="1"/>
              <a:t>alınması</a:t>
            </a:r>
            <a:r>
              <a:rPr lang="en-US" dirty="0"/>
              <a:t> </a:t>
            </a:r>
            <a:r>
              <a:rPr lang="en-US" dirty="0" err="1"/>
              <a:t>zorunlu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amino </a:t>
            </a:r>
            <a:r>
              <a:rPr lang="en-US" dirty="0" err="1"/>
              <a:t>asitlere</a:t>
            </a:r>
            <a:r>
              <a:rPr lang="en-US" dirty="0"/>
              <a:t> </a:t>
            </a:r>
            <a:r>
              <a:rPr lang="en-US" dirty="0" err="1"/>
              <a:t>esansiyel</a:t>
            </a:r>
            <a:r>
              <a:rPr lang="en-US" dirty="0"/>
              <a:t> amino </a:t>
            </a:r>
            <a:r>
              <a:rPr lang="en-US" dirty="0" err="1"/>
              <a:t>asitler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230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Amino </a:t>
            </a:r>
            <a:r>
              <a:rPr lang="en-US" dirty="0" err="1" smtClean="0"/>
              <a:t>Asitlerin</a:t>
            </a:r>
            <a:r>
              <a:rPr lang="en-US" dirty="0" smtClean="0"/>
              <a:t> </a:t>
            </a:r>
            <a:r>
              <a:rPr lang="en-US" dirty="0" err="1" smtClean="0"/>
              <a:t>Fiziksel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Kimyasal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 smtClean="0"/>
              <a:t>Aminoasitler</a:t>
            </a:r>
            <a:r>
              <a:rPr lang="en-US" dirty="0" smtClean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erime</a:t>
            </a:r>
            <a:r>
              <a:rPr lang="en-US" dirty="0"/>
              <a:t> </a:t>
            </a:r>
            <a:r>
              <a:rPr lang="en-US" dirty="0" err="1"/>
              <a:t>noktasına</a:t>
            </a:r>
            <a:r>
              <a:rPr lang="en-US" dirty="0"/>
              <a:t> (300 </a:t>
            </a:r>
            <a:r>
              <a:rPr lang="en-US" dirty="0" err="1"/>
              <a:t>oC</a:t>
            </a:r>
            <a:r>
              <a:rPr lang="en-US" dirty="0"/>
              <a:t>)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polar </a:t>
            </a:r>
            <a:r>
              <a:rPr lang="en-US" dirty="0" err="1"/>
              <a:t>çözücülerde</a:t>
            </a:r>
            <a:r>
              <a:rPr lang="en-US" dirty="0"/>
              <a:t> </a:t>
            </a:r>
            <a:r>
              <a:rPr lang="en-US" dirty="0" err="1"/>
              <a:t>kolay</a:t>
            </a:r>
            <a:r>
              <a:rPr lang="en-US" dirty="0"/>
              <a:t> </a:t>
            </a:r>
            <a:r>
              <a:rPr lang="en-US" dirty="0" err="1"/>
              <a:t>çözünen</a:t>
            </a:r>
            <a:r>
              <a:rPr lang="en-US" dirty="0"/>
              <a:t> </a:t>
            </a:r>
            <a:r>
              <a:rPr lang="en-US" dirty="0" err="1"/>
              <a:t>beyaz</a:t>
            </a:r>
            <a:r>
              <a:rPr lang="en-US" dirty="0"/>
              <a:t> </a:t>
            </a:r>
            <a:r>
              <a:rPr lang="en-US" dirty="0" err="1"/>
              <a:t>katı</a:t>
            </a:r>
            <a:r>
              <a:rPr lang="en-US" dirty="0"/>
              <a:t> </a:t>
            </a:r>
            <a:r>
              <a:rPr lang="en-US" dirty="0" err="1"/>
              <a:t>maddelerdir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705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Amino </a:t>
            </a:r>
            <a:r>
              <a:rPr lang="en-US" dirty="0" err="1" smtClean="0"/>
              <a:t>Asitlerin</a:t>
            </a:r>
            <a:r>
              <a:rPr lang="en-US" dirty="0" smtClean="0"/>
              <a:t> </a:t>
            </a:r>
            <a:r>
              <a:rPr lang="en-US" dirty="0" err="1" smtClean="0"/>
              <a:t>Kimyasal</a:t>
            </a:r>
            <a:r>
              <a:rPr lang="en-US" dirty="0" smtClean="0"/>
              <a:t> </a:t>
            </a:r>
            <a:r>
              <a:rPr lang="en-US" dirty="0" err="1" smtClean="0"/>
              <a:t>Reaksiyonları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Amino </a:t>
            </a:r>
            <a:r>
              <a:rPr lang="en-US" dirty="0" err="1"/>
              <a:t>asitlerin</a:t>
            </a:r>
            <a:r>
              <a:rPr lang="en-US" dirty="0"/>
              <a:t> amino </a:t>
            </a:r>
            <a:r>
              <a:rPr lang="en-US" dirty="0" err="1"/>
              <a:t>grupları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verdikleri</a:t>
            </a:r>
            <a:r>
              <a:rPr lang="en-US" dirty="0"/>
              <a:t> </a:t>
            </a:r>
            <a:r>
              <a:rPr lang="en-US" dirty="0" err="1"/>
              <a:t>tepkimeler</a:t>
            </a:r>
            <a:endParaRPr lang="en-US" dirty="0"/>
          </a:p>
          <a:p>
            <a:r>
              <a:rPr lang="en-US" dirty="0"/>
              <a:t>Amino </a:t>
            </a:r>
            <a:r>
              <a:rPr lang="en-US" dirty="0" err="1"/>
              <a:t>asitlerin</a:t>
            </a:r>
            <a:r>
              <a:rPr lang="en-US" dirty="0"/>
              <a:t> </a:t>
            </a:r>
            <a:r>
              <a:rPr lang="en-US" dirty="0" err="1"/>
              <a:t>karboksil</a:t>
            </a:r>
            <a:r>
              <a:rPr lang="en-US" dirty="0"/>
              <a:t> </a:t>
            </a:r>
            <a:r>
              <a:rPr lang="en-US" dirty="0" err="1"/>
              <a:t>grupları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verdikleri</a:t>
            </a:r>
            <a:r>
              <a:rPr lang="en-US" dirty="0"/>
              <a:t> </a:t>
            </a:r>
            <a:r>
              <a:rPr lang="en-US" dirty="0" err="1"/>
              <a:t>tepkimeler</a:t>
            </a:r>
            <a:endParaRPr lang="en-US" dirty="0"/>
          </a:p>
          <a:p>
            <a:r>
              <a:rPr lang="en-US" dirty="0"/>
              <a:t>Amino </a:t>
            </a:r>
            <a:r>
              <a:rPr lang="en-US" dirty="0" err="1"/>
              <a:t>asitlerin</a:t>
            </a:r>
            <a:r>
              <a:rPr lang="en-US" dirty="0"/>
              <a:t> amino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karboksil</a:t>
            </a:r>
            <a:r>
              <a:rPr lang="en-US" dirty="0"/>
              <a:t> </a:t>
            </a:r>
            <a:r>
              <a:rPr lang="en-US" dirty="0" err="1"/>
              <a:t>gruplarının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mtClean="0"/>
              <a:t>	birlikte</a:t>
            </a:r>
            <a:r>
              <a:rPr lang="en-US" dirty="0" smtClean="0"/>
              <a:t> </a:t>
            </a:r>
            <a:r>
              <a:rPr lang="en-US" dirty="0" err="1"/>
              <a:t>verdikleri</a:t>
            </a:r>
            <a:r>
              <a:rPr lang="en-US" dirty="0"/>
              <a:t> </a:t>
            </a:r>
            <a:r>
              <a:rPr lang="en-US" dirty="0" err="1" smtClean="0"/>
              <a:t>tepkimeler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559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199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AMİNO ASİTLER ve PEPTİTLER</vt:lpstr>
      <vt:lpstr>Amino Asit</vt:lpstr>
      <vt:lpstr>Amino Asit</vt:lpstr>
      <vt:lpstr>Amino Asit</vt:lpstr>
      <vt:lpstr>Amino Asitlerin Fiziksel ve Kimyasal Özellikleri</vt:lpstr>
      <vt:lpstr>Amino Asitlerin Kimyasal Reaksiyonları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12</cp:revision>
  <dcterms:created xsi:type="dcterms:W3CDTF">2018-05-08T12:08:33Z</dcterms:created>
  <dcterms:modified xsi:type="dcterms:W3CDTF">2018-05-09T12:04:16Z</dcterms:modified>
</cp:coreProperties>
</file>