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 id="263" r:id="rId7"/>
    <p:sldId id="264" r:id="rId8"/>
    <p:sldId id="261"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20.05.2020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20.05.2020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b="1" dirty="0" err="1"/>
              <a:t>Gombrowicz’in</a:t>
            </a:r>
            <a:r>
              <a:rPr lang="tr-TR" b="1" dirty="0"/>
              <a:t> Romanında Başkahraman</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0061313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i="1" dirty="0" err="1" smtClean="0"/>
              <a:t>Ferdydurke</a:t>
            </a:r>
            <a:r>
              <a:rPr lang="tr-TR" b="1" i="1" dirty="0" smtClean="0"/>
              <a:t> ve Grotesk</a:t>
            </a:r>
            <a:endParaRPr lang="tr-TR" dirty="0"/>
          </a:p>
        </p:txBody>
      </p:sp>
      <p:sp>
        <p:nvSpPr>
          <p:cNvPr id="3" name="İçerik Yer Tutucusu 2"/>
          <p:cNvSpPr>
            <a:spLocks noGrp="1"/>
          </p:cNvSpPr>
          <p:nvPr>
            <p:ph idx="1"/>
          </p:nvPr>
        </p:nvSpPr>
        <p:spPr/>
        <p:txBody>
          <a:bodyPr>
            <a:normAutofit fontScale="92500" lnSpcReduction="10000"/>
          </a:bodyPr>
          <a:lstStyle/>
          <a:p>
            <a:r>
              <a:rPr lang="tr-TR" dirty="0" err="1"/>
              <a:t>Gombrowicz’in</a:t>
            </a:r>
            <a:r>
              <a:rPr lang="tr-TR" dirty="0"/>
              <a:t> eserlerindeki en önemli amacı var olan düzeni ve yapıyı bozmak, değerleri krize sokmaktır. Bunu yapabilmek içinde genellikle grotesk sanatının işlevlerinden faydalanır</a:t>
            </a:r>
            <a:r>
              <a:rPr lang="tr-TR" dirty="0" smtClean="0"/>
              <a:t>. </a:t>
            </a:r>
          </a:p>
          <a:p>
            <a:r>
              <a:rPr lang="tr-TR" dirty="0"/>
              <a:t>Grotesk dünyayı yabancılaştıran ve onu eğlenceli, hayali bir alana götüren, içinde esrarengiz, tekin olmayan güçlerin egemenliğinin yansıdığı, aslında bir araya gelmez gibi görünen şeylerin, mesela trajikle komiğin, adilikle yüceliğin bir oyun havasında </a:t>
            </a:r>
            <a:r>
              <a:rPr lang="tr-TR" dirty="0" smtClean="0"/>
              <a:t>birleştirilmesi gibidir.</a:t>
            </a:r>
            <a:endParaRPr lang="tr-TR" dirty="0"/>
          </a:p>
          <a:p>
            <a:endParaRPr lang="tr-TR" dirty="0"/>
          </a:p>
          <a:p>
            <a:endParaRPr lang="tr-TR" dirty="0" smtClean="0"/>
          </a:p>
        </p:txBody>
      </p:sp>
    </p:spTree>
    <p:extLst>
      <p:ext uri="{BB962C8B-B14F-4D97-AF65-F5344CB8AC3E}">
        <p14:creationId xmlns:p14="http://schemas.microsoft.com/office/powerpoint/2010/main" val="452189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Grotesk sanatı kullanılarak, gösterilmek istenen gerçekler, farklı bir şekilde gösterilip, altı çizilip, daha etkili şekilde okuyucunun karşısına sunulur.  </a:t>
            </a:r>
          </a:p>
          <a:p>
            <a:r>
              <a:rPr lang="tr-TR" dirty="0"/>
              <a:t>Edebiyatta groteskin unsurlarını şöyle sıralamak mümkündür: </a:t>
            </a:r>
            <a:r>
              <a:rPr lang="tr-TR" i="1" dirty="0"/>
              <a:t>“</a:t>
            </a:r>
            <a:r>
              <a:rPr lang="tr-TR" i="1" dirty="0" err="1"/>
              <a:t>Absürd</a:t>
            </a:r>
            <a:r>
              <a:rPr lang="tr-TR" i="1" dirty="0"/>
              <a:t>, Deformasyon, Tersine dönmüş dünya, Geleneksel yapının Kırılışı, Neden sonuç ilişkisizliği, Eklektik olması, Gülmece, İroni ve Parodi”</a:t>
            </a:r>
            <a:endParaRPr lang="tr-TR" dirty="0"/>
          </a:p>
          <a:p>
            <a:endParaRPr lang="tr-TR" dirty="0" smtClean="0"/>
          </a:p>
        </p:txBody>
      </p:sp>
    </p:spTree>
    <p:extLst>
      <p:ext uri="{BB962C8B-B14F-4D97-AF65-F5344CB8AC3E}">
        <p14:creationId xmlns:p14="http://schemas.microsoft.com/office/powerpoint/2010/main" val="36293016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Eser boyunca bir </a:t>
            </a:r>
            <a:r>
              <a:rPr lang="tr-TR" dirty="0" err="1"/>
              <a:t>Gombrowicz</a:t>
            </a:r>
            <a:r>
              <a:rPr lang="tr-TR" dirty="0"/>
              <a:t> insanı olan </a:t>
            </a:r>
            <a:r>
              <a:rPr lang="tr-TR" dirty="0" err="1"/>
              <a:t>Jojo’nun</a:t>
            </a:r>
            <a:r>
              <a:rPr lang="tr-TR" dirty="0"/>
              <a:t> üç temel tavrı vardır. Bu tavır biçime boyun eğme, biçimi parçalama ve yeni bir biçim yaratma. Bu bağlamda bakıldığında </a:t>
            </a:r>
            <a:r>
              <a:rPr lang="tr-TR" dirty="0" err="1"/>
              <a:t>Jojo</a:t>
            </a:r>
            <a:r>
              <a:rPr lang="tr-TR" dirty="0"/>
              <a:t> ilk önce eğitim kurumunun değerlerini krize sokacak ve öğrencilik biçimini yıkacaktır. Bunu yapmak için groteskin ironi işlevinden </a:t>
            </a:r>
            <a:r>
              <a:rPr lang="tr-TR" dirty="0" smtClean="0"/>
              <a:t>faydalanır.</a:t>
            </a:r>
          </a:p>
          <a:p>
            <a:r>
              <a:rPr lang="tr-TR" dirty="0"/>
              <a:t>Ötekinin bakışıyla kendini biçimlendiren insanı göstermesi bakımından eserdeki tenis maçı sahnesi önemlidir. Dünyanın bir parodisi olarak kabul edebileceğimiz tenis maçında toplar birbirimizi değerlendirdiğimiz değerler sistemidir. </a:t>
            </a:r>
          </a:p>
          <a:p>
            <a:endParaRPr lang="tr-TR" dirty="0"/>
          </a:p>
        </p:txBody>
      </p:sp>
    </p:spTree>
    <p:extLst>
      <p:ext uri="{BB962C8B-B14F-4D97-AF65-F5344CB8AC3E}">
        <p14:creationId xmlns:p14="http://schemas.microsoft.com/office/powerpoint/2010/main" val="2094204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İlk grotesk yaklaşımların örneğini okulda geçen sahnelerde bulmak mümkündür. </a:t>
            </a:r>
            <a:r>
              <a:rPr lang="tr-TR" dirty="0" err="1" smtClean="0"/>
              <a:t>Gombrowicz</a:t>
            </a:r>
            <a:r>
              <a:rPr lang="tr-TR" dirty="0" smtClean="0"/>
              <a:t> </a:t>
            </a:r>
            <a:r>
              <a:rPr lang="tr-TR" dirty="0"/>
              <a:t>eğitim sisteminin değerini groteskin ironi işlevinden faydalanarak krize </a:t>
            </a:r>
            <a:r>
              <a:rPr lang="tr-TR" dirty="0" smtClean="0"/>
              <a:t>sokar.</a:t>
            </a:r>
          </a:p>
          <a:p>
            <a:r>
              <a:rPr lang="tr-TR" dirty="0" err="1" smtClean="0"/>
              <a:t>Modernist</a:t>
            </a:r>
            <a:r>
              <a:rPr lang="tr-TR" dirty="0" smtClean="0"/>
              <a:t> </a:t>
            </a:r>
            <a:r>
              <a:rPr lang="tr-TR" dirty="0"/>
              <a:t>ailenin yanında yaşadığı süreçte ise aile değerleri krize sokulmuştur. </a:t>
            </a:r>
            <a:r>
              <a:rPr lang="tr-TR" dirty="0" err="1"/>
              <a:t>Jojo</a:t>
            </a:r>
            <a:r>
              <a:rPr lang="tr-TR" dirty="0"/>
              <a:t> buradaki yapıyı çeşitli grotesk figürler kullanarak sağlamıştır. </a:t>
            </a:r>
            <a:endParaRPr lang="tr-TR" dirty="0" smtClean="0"/>
          </a:p>
        </p:txBody>
      </p:sp>
    </p:spTree>
    <p:extLst>
      <p:ext uri="{BB962C8B-B14F-4D97-AF65-F5344CB8AC3E}">
        <p14:creationId xmlns:p14="http://schemas.microsoft.com/office/powerpoint/2010/main" val="2956669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Modern ailenin yanında nötr haline gelen </a:t>
            </a:r>
            <a:r>
              <a:rPr lang="tr-TR" dirty="0" err="1"/>
              <a:t>Jojo</a:t>
            </a:r>
            <a:r>
              <a:rPr lang="tr-TR" dirty="0"/>
              <a:t> yeni bir biçim arayışına girerek, yanındaki arkadaşı </a:t>
            </a:r>
            <a:r>
              <a:rPr lang="tr-TR" dirty="0" err="1"/>
              <a:t>Mientus</a:t>
            </a:r>
            <a:r>
              <a:rPr lang="tr-TR" dirty="0"/>
              <a:t> ile yollara düşer. </a:t>
            </a:r>
            <a:r>
              <a:rPr lang="tr-TR" dirty="0" err="1"/>
              <a:t>Mientus</a:t>
            </a:r>
            <a:r>
              <a:rPr lang="tr-TR" dirty="0"/>
              <a:t> </a:t>
            </a:r>
            <a:r>
              <a:rPr lang="tr-TR" dirty="0" err="1"/>
              <a:t>Gombrowicz</a:t>
            </a:r>
            <a:r>
              <a:rPr lang="tr-TR" dirty="0"/>
              <a:t>’ in hemen hemen tüm eserlerinde görülen ikinci karakterlerden biridir. (Yazar </a:t>
            </a:r>
            <a:r>
              <a:rPr lang="tr-TR" dirty="0" err="1"/>
              <a:t>stereotiplere</a:t>
            </a:r>
            <a:r>
              <a:rPr lang="tr-TR" dirty="0"/>
              <a:t> her ne kadar karşı gelse de, eserlerinde böyle tiplerin oluştuğu gözlemlenmektedir.) Edebiyat eleştirmenleri bu ikinci karakterlerin </a:t>
            </a:r>
            <a:r>
              <a:rPr lang="tr-TR" dirty="0" err="1"/>
              <a:t>Gombrowicz</a:t>
            </a:r>
            <a:r>
              <a:rPr lang="tr-TR" dirty="0"/>
              <a:t>’ in bilinçaltı olduklarını düşünmektedirler. </a:t>
            </a:r>
            <a:r>
              <a:rPr lang="tr-TR" dirty="0" err="1"/>
              <a:t>Gombrowicz</a:t>
            </a:r>
            <a:r>
              <a:rPr lang="tr-TR" dirty="0"/>
              <a:t> bu karakterlerin yanında pasif gözükse de asıl kontrol hep ondadır. </a:t>
            </a:r>
            <a:endParaRPr lang="tr-TR" dirty="0" smtClean="0"/>
          </a:p>
          <a:p>
            <a:r>
              <a:rPr lang="tr-TR" dirty="0"/>
              <a:t>Yanaşmalara gitme özlemiyle yola çıkan ikilinin yaşadıklarını ise groteskin tersine dönmüş dünya ve </a:t>
            </a:r>
            <a:r>
              <a:rPr lang="tr-TR" dirty="0" err="1"/>
              <a:t>absürd</a:t>
            </a:r>
            <a:r>
              <a:rPr lang="tr-TR" dirty="0"/>
              <a:t> işlevleriyle değerlendirmek mümkündür. </a:t>
            </a:r>
          </a:p>
          <a:p>
            <a:endParaRPr lang="tr-TR" dirty="0"/>
          </a:p>
        </p:txBody>
      </p:sp>
    </p:spTree>
    <p:extLst>
      <p:ext uri="{BB962C8B-B14F-4D97-AF65-F5344CB8AC3E}">
        <p14:creationId xmlns:p14="http://schemas.microsoft.com/office/powerpoint/2010/main" val="2166750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Yazar biçimin bozuluşunu güçlendirmek için dilsel, görsel ve durumsal groteskin işlevlerinden faydalanmıştır. Örneğin kendi yarattığı </a:t>
            </a:r>
            <a:r>
              <a:rPr lang="tr-TR" i="1" dirty="0" err="1"/>
              <a:t>popolamak</a:t>
            </a:r>
            <a:r>
              <a:rPr lang="tr-TR" i="1" dirty="0"/>
              <a:t>, bacak kudurganlığı, çocuksu ve yüce popo güneş</a:t>
            </a:r>
            <a:r>
              <a:rPr lang="tr-TR" dirty="0"/>
              <a:t> gibi kelimeleri dilsel grotesk kategorisine almak da olasıyken,  </a:t>
            </a:r>
            <a:r>
              <a:rPr lang="tr-TR" dirty="0" err="1"/>
              <a:t>modernist</a:t>
            </a:r>
            <a:r>
              <a:rPr lang="tr-TR" dirty="0"/>
              <a:t> ailenin evinin önünde ağzında bir dal parçasıyla kıpırdamadan bekleyen dilenci ve köpekleşen köylüler görsel grotesk olarak kabul edilebilir. Durumsal groteskin içinde ise yüz buruşturma savaşı ve büyük sentezci </a:t>
            </a:r>
            <a:r>
              <a:rPr lang="tr-TR" dirty="0" err="1"/>
              <a:t>Philidor</a:t>
            </a:r>
            <a:r>
              <a:rPr lang="tr-TR" dirty="0"/>
              <a:t> ve can düşmanı, analizci Anti-</a:t>
            </a:r>
            <a:r>
              <a:rPr lang="tr-TR" dirty="0" err="1"/>
              <a:t>Philidor</a:t>
            </a:r>
            <a:r>
              <a:rPr lang="tr-TR" dirty="0"/>
              <a:t>’ un düellosu gibi örnekler yer </a:t>
            </a:r>
            <a:r>
              <a:rPr lang="tr-TR" dirty="0" smtClean="0"/>
              <a:t>almaktadır.</a:t>
            </a:r>
            <a:endParaRPr lang="tr-TR" dirty="0"/>
          </a:p>
          <a:p>
            <a:endParaRPr lang="tr-TR" dirty="0"/>
          </a:p>
        </p:txBody>
      </p:sp>
    </p:spTree>
    <p:extLst>
      <p:ext uri="{BB962C8B-B14F-4D97-AF65-F5344CB8AC3E}">
        <p14:creationId xmlns:p14="http://schemas.microsoft.com/office/powerpoint/2010/main" val="3137104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a:t>Gombrowicz</a:t>
            </a:r>
            <a:r>
              <a:rPr lang="tr-TR" dirty="0"/>
              <a:t>, </a:t>
            </a:r>
            <a:r>
              <a:rPr lang="tr-TR" dirty="0" err="1"/>
              <a:t>Witold</a:t>
            </a:r>
            <a:r>
              <a:rPr lang="tr-TR" dirty="0"/>
              <a:t>. </a:t>
            </a:r>
            <a:r>
              <a:rPr lang="tr-TR" i="1" dirty="0"/>
              <a:t>Günlük 1953-1958. </a:t>
            </a:r>
            <a:r>
              <a:rPr lang="tr-TR" i="1" dirty="0" err="1"/>
              <a:t>I.Cilt</a:t>
            </a:r>
            <a:r>
              <a:rPr lang="tr-TR" i="1" dirty="0"/>
              <a:t>.</a:t>
            </a:r>
            <a:r>
              <a:rPr lang="tr-TR" dirty="0"/>
              <a:t> </a:t>
            </a:r>
            <a:r>
              <a:rPr lang="tr-TR" dirty="0" err="1"/>
              <a:t>Çev</a:t>
            </a:r>
            <a:r>
              <a:rPr lang="tr-TR" dirty="0"/>
              <a:t>: Neşe </a:t>
            </a:r>
            <a:r>
              <a:rPr lang="tr-TR" dirty="0" err="1"/>
              <a:t>Taluy</a:t>
            </a:r>
            <a:r>
              <a:rPr lang="tr-TR" dirty="0"/>
              <a:t> Yüce. İstanbul: YKY, 2015.</a:t>
            </a:r>
          </a:p>
          <a:p>
            <a:r>
              <a:rPr lang="tr-TR" dirty="0" err="1"/>
              <a:t>Gombrowicz</a:t>
            </a:r>
            <a:r>
              <a:rPr lang="tr-TR" dirty="0"/>
              <a:t>, </a:t>
            </a:r>
            <a:r>
              <a:rPr lang="tr-TR" dirty="0" err="1"/>
              <a:t>Witold</a:t>
            </a:r>
            <a:r>
              <a:rPr lang="tr-TR" dirty="0"/>
              <a:t>. </a:t>
            </a:r>
            <a:r>
              <a:rPr lang="tr-TR" dirty="0" err="1"/>
              <a:t>Ferdydurke</a:t>
            </a:r>
            <a:r>
              <a:rPr lang="tr-TR" dirty="0"/>
              <a:t>. </a:t>
            </a:r>
            <a:r>
              <a:rPr lang="tr-TR" dirty="0" err="1"/>
              <a:t>Çev</a:t>
            </a:r>
            <a:r>
              <a:rPr lang="tr-TR" dirty="0"/>
              <a:t>: Osman Fırat Baş. </a:t>
            </a:r>
            <a:r>
              <a:rPr lang="tr-TR"/>
              <a:t>Jaguar Kitap, 2015.</a:t>
            </a:r>
          </a:p>
        </p:txBody>
      </p:sp>
    </p:spTree>
    <p:extLst>
      <p:ext uri="{BB962C8B-B14F-4D97-AF65-F5344CB8AC3E}">
        <p14:creationId xmlns:p14="http://schemas.microsoft.com/office/powerpoint/2010/main" val="65823484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TotalTime>
  <Words>457</Words>
  <Application>Microsoft Office PowerPoint</Application>
  <PresentationFormat>Ekran Gösterisi (4:3)</PresentationFormat>
  <Paragraphs>16</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Gombrowicz’in Romanında Başkahraman</vt:lpstr>
      <vt:lpstr>Ferdydurke ve Grotesk</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Gombrowicz’in Romanında Başkahraman</dc:title>
  <dc:creator>nevra vardal</dc:creator>
  <cp:lastModifiedBy>nevra vardal</cp:lastModifiedBy>
  <cp:revision>10</cp:revision>
  <dcterms:created xsi:type="dcterms:W3CDTF">2020-05-11T13:40:06Z</dcterms:created>
  <dcterms:modified xsi:type="dcterms:W3CDTF">2020-05-20T08:45:55Z</dcterms:modified>
</cp:coreProperties>
</file>