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6" r:id="rId16"/>
    <p:sldId id="270" r:id="rId17"/>
    <p:sldId id="271" r:id="rId18"/>
    <p:sldId id="272" r:id="rId19"/>
    <p:sldId id="273" r:id="rId20"/>
    <p:sldId id="274" r:id="rId21"/>
    <p:sldId id="275" r:id="rId22"/>
    <p:sldId id="277" r:id="rId23"/>
  </p:sldIdLst>
  <p:sldSz cx="12192000" cy="6858000"/>
  <p:notesSz cx="6669088"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889938" cy="49813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777607" y="0"/>
            <a:ext cx="2889938" cy="498135"/>
          </a:xfrm>
          <a:prstGeom prst="rect">
            <a:avLst/>
          </a:prstGeom>
        </p:spPr>
        <p:txBody>
          <a:bodyPr vert="horz" lIns="91440" tIns="45720" rIns="91440" bIns="45720" rtlCol="0"/>
          <a:lstStyle>
            <a:lvl1pPr algn="r">
              <a:defRPr sz="1200"/>
            </a:lvl1pPr>
          </a:lstStyle>
          <a:p>
            <a:fld id="{C637B059-55DF-424C-BF3F-7E5D92AA7631}" type="datetimeFigureOut">
              <a:rPr lang="tr-TR" smtClean="0"/>
              <a:t>5.03.2020</a:t>
            </a:fld>
            <a:endParaRPr lang="tr-TR"/>
          </a:p>
        </p:txBody>
      </p:sp>
      <p:sp>
        <p:nvSpPr>
          <p:cNvPr id="4" name="Altbilgi Yer Tutucusu 3"/>
          <p:cNvSpPr>
            <a:spLocks noGrp="1"/>
          </p:cNvSpPr>
          <p:nvPr>
            <p:ph type="ftr" sz="quarter" idx="2"/>
          </p:nvPr>
        </p:nvSpPr>
        <p:spPr>
          <a:xfrm>
            <a:off x="0" y="9430091"/>
            <a:ext cx="2889938" cy="498134"/>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777607" y="9430091"/>
            <a:ext cx="2889938" cy="498134"/>
          </a:xfrm>
          <a:prstGeom prst="rect">
            <a:avLst/>
          </a:prstGeom>
        </p:spPr>
        <p:txBody>
          <a:bodyPr vert="horz" lIns="91440" tIns="45720" rIns="91440" bIns="45720" rtlCol="0" anchor="b"/>
          <a:lstStyle>
            <a:lvl1pPr algn="r">
              <a:defRPr sz="1200"/>
            </a:lvl1pPr>
          </a:lstStyle>
          <a:p>
            <a:fld id="{9754328C-A212-4F69-9B01-69E8DDAAFDCC}" type="slidenum">
              <a:rPr lang="tr-TR" smtClean="0"/>
              <a:t>‹#›</a:t>
            </a:fld>
            <a:endParaRPr lang="tr-TR"/>
          </a:p>
        </p:txBody>
      </p:sp>
    </p:spTree>
    <p:extLst>
      <p:ext uri="{BB962C8B-B14F-4D97-AF65-F5344CB8AC3E}">
        <p14:creationId xmlns:p14="http://schemas.microsoft.com/office/powerpoint/2010/main" val="154701807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921308C1-E7DD-4505-846A-88106E1B80E0}" type="datetimeFigureOut">
              <a:rPr lang="tr-TR" smtClean="0"/>
              <a:t>5.03.2020</a:t>
            </a:fld>
            <a:endParaRPr lang="tr-TR"/>
          </a:p>
        </p:txBody>
      </p:sp>
      <p:sp>
        <p:nvSpPr>
          <p:cNvPr id="5" name="Footer Placeholder 4"/>
          <p:cNvSpPr>
            <a:spLocks noGrp="1"/>
          </p:cNvSpPr>
          <p:nvPr>
            <p:ph type="ftr" sz="quarter" idx="11"/>
          </p:nvPr>
        </p:nvSpPr>
        <p:spPr>
          <a:xfrm>
            <a:off x="1371600" y="4323845"/>
            <a:ext cx="6400800" cy="365125"/>
          </a:xfrm>
        </p:spPr>
        <p:txBody>
          <a:bodyPr/>
          <a:lstStyle/>
          <a:p>
            <a:endParaRPr lang="tr-TR"/>
          </a:p>
        </p:txBody>
      </p:sp>
      <p:sp>
        <p:nvSpPr>
          <p:cNvPr id="6" name="Slide Number Placeholder 5"/>
          <p:cNvSpPr>
            <a:spLocks noGrp="1"/>
          </p:cNvSpPr>
          <p:nvPr>
            <p:ph type="sldNum" sz="quarter" idx="12"/>
          </p:nvPr>
        </p:nvSpPr>
        <p:spPr>
          <a:xfrm>
            <a:off x="8077200" y="1430866"/>
            <a:ext cx="2743200" cy="365125"/>
          </a:xfrm>
        </p:spPr>
        <p:txBody>
          <a:bodyPr/>
          <a:lstStyle/>
          <a:p>
            <a:fld id="{58BA9387-70AA-45A9-890B-E94E9D63FB3E}" type="slidenum">
              <a:rPr lang="tr-TR" smtClean="0"/>
              <a:t>‹#›</a:t>
            </a:fld>
            <a:endParaRPr lang="tr-TR"/>
          </a:p>
        </p:txBody>
      </p:sp>
    </p:spTree>
    <p:extLst>
      <p:ext uri="{BB962C8B-B14F-4D97-AF65-F5344CB8AC3E}">
        <p14:creationId xmlns:p14="http://schemas.microsoft.com/office/powerpoint/2010/main" val="1957721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21308C1-E7DD-4505-846A-88106E1B80E0}" type="datetimeFigureOut">
              <a:rPr lang="tr-TR" smtClean="0"/>
              <a:t>5.03.2020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8BA9387-70AA-45A9-890B-E94E9D63FB3E}" type="slidenum">
              <a:rPr lang="tr-TR" smtClean="0"/>
              <a:t>‹#›</a:t>
            </a:fld>
            <a:endParaRPr lang="tr-TR"/>
          </a:p>
        </p:txBody>
      </p:sp>
    </p:spTree>
    <p:extLst>
      <p:ext uri="{BB962C8B-B14F-4D97-AF65-F5344CB8AC3E}">
        <p14:creationId xmlns:p14="http://schemas.microsoft.com/office/powerpoint/2010/main" val="2418560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921308C1-E7DD-4505-846A-88106E1B80E0}" type="datetimeFigureOut">
              <a:rPr lang="tr-TR" smtClean="0"/>
              <a:t>5.03.2020</a:t>
            </a:fld>
            <a:endParaRPr lang="tr-TR"/>
          </a:p>
        </p:txBody>
      </p:sp>
      <p:sp>
        <p:nvSpPr>
          <p:cNvPr id="6" name="Footer Placeholder 5"/>
          <p:cNvSpPr>
            <a:spLocks noGrp="1"/>
          </p:cNvSpPr>
          <p:nvPr>
            <p:ph type="ftr" sz="quarter" idx="11"/>
          </p:nvPr>
        </p:nvSpPr>
        <p:spPr>
          <a:xfrm>
            <a:off x="685800" y="379941"/>
            <a:ext cx="6991492" cy="365125"/>
          </a:xfrm>
        </p:spPr>
        <p:txBody>
          <a:bodyPr/>
          <a:lstStyle/>
          <a:p>
            <a:endParaRPr lang="tr-TR"/>
          </a:p>
        </p:txBody>
      </p:sp>
      <p:sp>
        <p:nvSpPr>
          <p:cNvPr id="7" name="Slide Number Placeholder 6"/>
          <p:cNvSpPr>
            <a:spLocks noGrp="1"/>
          </p:cNvSpPr>
          <p:nvPr>
            <p:ph type="sldNum" sz="quarter" idx="12"/>
          </p:nvPr>
        </p:nvSpPr>
        <p:spPr>
          <a:xfrm>
            <a:off x="10862452" y="381000"/>
            <a:ext cx="643748" cy="365125"/>
          </a:xfrm>
        </p:spPr>
        <p:txBody>
          <a:bodyPr/>
          <a:lstStyle/>
          <a:p>
            <a:fld id="{58BA9387-70AA-45A9-890B-E94E9D63FB3E}" type="slidenum">
              <a:rPr lang="tr-TR" smtClean="0"/>
              <a:t>‹#›</a:t>
            </a:fld>
            <a:endParaRPr lang="tr-TR"/>
          </a:p>
        </p:txBody>
      </p:sp>
    </p:spTree>
    <p:extLst>
      <p:ext uri="{BB962C8B-B14F-4D97-AF65-F5344CB8AC3E}">
        <p14:creationId xmlns:p14="http://schemas.microsoft.com/office/powerpoint/2010/main" val="16688721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921308C1-E7DD-4505-846A-88106E1B80E0}" type="datetimeFigureOut">
              <a:rPr lang="tr-TR" smtClean="0"/>
              <a:t>5.03.2020</a:t>
            </a:fld>
            <a:endParaRPr lang="tr-TR"/>
          </a:p>
        </p:txBody>
      </p:sp>
      <p:sp>
        <p:nvSpPr>
          <p:cNvPr id="6" name="Footer Placeholder 5"/>
          <p:cNvSpPr>
            <a:spLocks noGrp="1"/>
          </p:cNvSpPr>
          <p:nvPr>
            <p:ph type="ftr" sz="quarter" idx="11"/>
          </p:nvPr>
        </p:nvSpPr>
        <p:spPr>
          <a:xfrm>
            <a:off x="685800" y="379941"/>
            <a:ext cx="6991492" cy="365125"/>
          </a:xfrm>
        </p:spPr>
        <p:txBody>
          <a:bodyPr/>
          <a:lstStyle/>
          <a:p>
            <a:endParaRPr lang="tr-TR"/>
          </a:p>
        </p:txBody>
      </p:sp>
      <p:sp>
        <p:nvSpPr>
          <p:cNvPr id="7" name="Slide Number Placeholder 6"/>
          <p:cNvSpPr>
            <a:spLocks noGrp="1"/>
          </p:cNvSpPr>
          <p:nvPr>
            <p:ph type="sldNum" sz="quarter" idx="12"/>
          </p:nvPr>
        </p:nvSpPr>
        <p:spPr>
          <a:xfrm>
            <a:off x="10862452" y="381000"/>
            <a:ext cx="643748" cy="365125"/>
          </a:xfrm>
        </p:spPr>
        <p:txBody>
          <a:bodyPr/>
          <a:lstStyle/>
          <a:p>
            <a:fld id="{58BA9387-70AA-45A9-890B-E94E9D63FB3E}" type="slidenum">
              <a:rPr lang="tr-TR" smtClean="0"/>
              <a:t>‹#›</a:t>
            </a:fld>
            <a:endParaRPr lang="tr-TR"/>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6486077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921308C1-E7DD-4505-846A-88106E1B80E0}" type="datetimeFigureOut">
              <a:rPr lang="tr-TR" smtClean="0"/>
              <a:t>5.03.2020</a:t>
            </a:fld>
            <a:endParaRPr lang="tr-TR"/>
          </a:p>
        </p:txBody>
      </p:sp>
      <p:sp>
        <p:nvSpPr>
          <p:cNvPr id="6" name="Footer Placeholder 5"/>
          <p:cNvSpPr>
            <a:spLocks noGrp="1"/>
          </p:cNvSpPr>
          <p:nvPr>
            <p:ph type="ftr" sz="quarter" idx="11"/>
          </p:nvPr>
        </p:nvSpPr>
        <p:spPr>
          <a:xfrm>
            <a:off x="685800" y="378883"/>
            <a:ext cx="6991492" cy="365125"/>
          </a:xfrm>
        </p:spPr>
        <p:txBody>
          <a:bodyPr/>
          <a:lstStyle/>
          <a:p>
            <a:endParaRPr lang="tr-TR"/>
          </a:p>
        </p:txBody>
      </p:sp>
      <p:sp>
        <p:nvSpPr>
          <p:cNvPr id="7" name="Slide Number Placeholder 6"/>
          <p:cNvSpPr>
            <a:spLocks noGrp="1"/>
          </p:cNvSpPr>
          <p:nvPr>
            <p:ph type="sldNum" sz="quarter" idx="12"/>
          </p:nvPr>
        </p:nvSpPr>
        <p:spPr>
          <a:xfrm>
            <a:off x="10862452" y="381000"/>
            <a:ext cx="643748" cy="365125"/>
          </a:xfrm>
        </p:spPr>
        <p:txBody>
          <a:bodyPr/>
          <a:lstStyle/>
          <a:p>
            <a:fld id="{58BA9387-70AA-45A9-890B-E94E9D63FB3E}" type="slidenum">
              <a:rPr lang="tr-TR" smtClean="0"/>
              <a:t>‹#›</a:t>
            </a:fld>
            <a:endParaRPr lang="tr-TR"/>
          </a:p>
        </p:txBody>
      </p:sp>
    </p:spTree>
    <p:extLst>
      <p:ext uri="{BB962C8B-B14F-4D97-AF65-F5344CB8AC3E}">
        <p14:creationId xmlns:p14="http://schemas.microsoft.com/office/powerpoint/2010/main" val="3549874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921308C1-E7DD-4505-846A-88106E1B80E0}" type="datetimeFigureOut">
              <a:rPr lang="tr-TR" smtClean="0"/>
              <a:t>5.03.2020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8BA9387-70AA-45A9-890B-E94E9D63FB3E}" type="slidenum">
              <a:rPr lang="tr-TR" smtClean="0"/>
              <a:t>‹#›</a:t>
            </a:fld>
            <a:endParaRPr lang="tr-TR"/>
          </a:p>
        </p:txBody>
      </p:sp>
    </p:spTree>
    <p:extLst>
      <p:ext uri="{BB962C8B-B14F-4D97-AF65-F5344CB8AC3E}">
        <p14:creationId xmlns:p14="http://schemas.microsoft.com/office/powerpoint/2010/main" val="15726401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921308C1-E7DD-4505-846A-88106E1B80E0}" type="datetimeFigureOut">
              <a:rPr lang="tr-TR" smtClean="0"/>
              <a:t>5.03.2020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8BA9387-70AA-45A9-890B-E94E9D63FB3E}" type="slidenum">
              <a:rPr lang="tr-TR" smtClean="0"/>
              <a:t>‹#›</a:t>
            </a:fld>
            <a:endParaRPr lang="tr-TR"/>
          </a:p>
        </p:txBody>
      </p:sp>
    </p:spTree>
    <p:extLst>
      <p:ext uri="{BB962C8B-B14F-4D97-AF65-F5344CB8AC3E}">
        <p14:creationId xmlns:p14="http://schemas.microsoft.com/office/powerpoint/2010/main" val="1168268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21308C1-E7DD-4505-846A-88106E1B80E0}" type="datetimeFigureOut">
              <a:rPr lang="tr-TR" smtClean="0"/>
              <a:t>5.03.2020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BA9387-70AA-45A9-890B-E94E9D63FB3E}" type="slidenum">
              <a:rPr lang="tr-TR" smtClean="0"/>
              <a:t>‹#›</a:t>
            </a:fld>
            <a:endParaRPr lang="tr-TR"/>
          </a:p>
        </p:txBody>
      </p:sp>
    </p:spTree>
    <p:extLst>
      <p:ext uri="{BB962C8B-B14F-4D97-AF65-F5344CB8AC3E}">
        <p14:creationId xmlns:p14="http://schemas.microsoft.com/office/powerpoint/2010/main" val="3927268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921308C1-E7DD-4505-846A-88106E1B80E0}" type="datetimeFigureOut">
              <a:rPr lang="tr-TR" smtClean="0"/>
              <a:t>5.03.2020</a:t>
            </a:fld>
            <a:endParaRPr lang="tr-TR"/>
          </a:p>
        </p:txBody>
      </p:sp>
      <p:sp>
        <p:nvSpPr>
          <p:cNvPr id="5" name="Footer Placeholder 4"/>
          <p:cNvSpPr>
            <a:spLocks noGrp="1"/>
          </p:cNvSpPr>
          <p:nvPr>
            <p:ph type="ftr" sz="quarter" idx="11"/>
          </p:nvPr>
        </p:nvSpPr>
        <p:spPr>
          <a:xfrm>
            <a:off x="685800" y="381000"/>
            <a:ext cx="6991492" cy="365125"/>
          </a:xfrm>
        </p:spPr>
        <p:txBody>
          <a:bodyPr/>
          <a:lstStyle/>
          <a:p>
            <a:endParaRPr lang="tr-TR"/>
          </a:p>
        </p:txBody>
      </p:sp>
      <p:sp>
        <p:nvSpPr>
          <p:cNvPr id="6" name="Slide Number Placeholder 5"/>
          <p:cNvSpPr>
            <a:spLocks noGrp="1"/>
          </p:cNvSpPr>
          <p:nvPr>
            <p:ph type="sldNum" sz="quarter" idx="12"/>
          </p:nvPr>
        </p:nvSpPr>
        <p:spPr>
          <a:xfrm>
            <a:off x="10862452" y="381000"/>
            <a:ext cx="643748" cy="365125"/>
          </a:xfrm>
        </p:spPr>
        <p:txBody>
          <a:bodyPr/>
          <a:lstStyle/>
          <a:p>
            <a:fld id="{58BA9387-70AA-45A9-890B-E94E9D63FB3E}" type="slidenum">
              <a:rPr lang="tr-TR" smtClean="0"/>
              <a:t>‹#›</a:t>
            </a:fld>
            <a:endParaRPr lang="tr-TR"/>
          </a:p>
        </p:txBody>
      </p:sp>
    </p:spTree>
    <p:extLst>
      <p:ext uri="{BB962C8B-B14F-4D97-AF65-F5344CB8AC3E}">
        <p14:creationId xmlns:p14="http://schemas.microsoft.com/office/powerpoint/2010/main" val="3784586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21308C1-E7DD-4505-846A-88106E1B80E0}" type="datetimeFigureOut">
              <a:rPr lang="tr-TR" smtClean="0"/>
              <a:t>5.03.2020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8BA9387-70AA-45A9-890B-E94E9D63FB3E}" type="slidenum">
              <a:rPr lang="tr-TR" smtClean="0"/>
              <a:t>‹#›</a:t>
            </a:fld>
            <a:endParaRPr lang="tr-TR"/>
          </a:p>
        </p:txBody>
      </p:sp>
    </p:spTree>
    <p:extLst>
      <p:ext uri="{BB962C8B-B14F-4D97-AF65-F5344CB8AC3E}">
        <p14:creationId xmlns:p14="http://schemas.microsoft.com/office/powerpoint/2010/main" val="4289313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tr-TR" smtClean="0"/>
              <a:t>Asıl başlık stili için tıklatın</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921308C1-E7DD-4505-846A-88106E1B80E0}" type="datetimeFigureOut">
              <a:rPr lang="tr-TR" smtClean="0"/>
              <a:t>5.03.2020</a:t>
            </a:fld>
            <a:endParaRPr lang="tr-TR"/>
          </a:p>
        </p:txBody>
      </p:sp>
      <p:sp>
        <p:nvSpPr>
          <p:cNvPr id="5" name="Footer Placeholder 4"/>
          <p:cNvSpPr>
            <a:spLocks noGrp="1"/>
          </p:cNvSpPr>
          <p:nvPr>
            <p:ph type="ftr" sz="quarter" idx="11"/>
          </p:nvPr>
        </p:nvSpPr>
        <p:spPr>
          <a:xfrm>
            <a:off x="685800" y="381001"/>
            <a:ext cx="6991492" cy="364065"/>
          </a:xfrm>
        </p:spPr>
        <p:txBody>
          <a:bodyPr/>
          <a:lstStyle/>
          <a:p>
            <a:endParaRPr lang="tr-TR"/>
          </a:p>
        </p:txBody>
      </p:sp>
      <p:sp>
        <p:nvSpPr>
          <p:cNvPr id="6" name="Slide Number Placeholder 5"/>
          <p:cNvSpPr>
            <a:spLocks noGrp="1"/>
          </p:cNvSpPr>
          <p:nvPr>
            <p:ph type="sldNum" sz="quarter" idx="12"/>
          </p:nvPr>
        </p:nvSpPr>
        <p:spPr>
          <a:xfrm>
            <a:off x="10862452" y="381000"/>
            <a:ext cx="643748" cy="365125"/>
          </a:xfrm>
        </p:spPr>
        <p:txBody>
          <a:bodyPr/>
          <a:lstStyle/>
          <a:p>
            <a:fld id="{58BA9387-70AA-45A9-890B-E94E9D63FB3E}" type="slidenum">
              <a:rPr lang="tr-TR" smtClean="0"/>
              <a:t>‹#›</a:t>
            </a:fld>
            <a:endParaRPr lang="tr-TR"/>
          </a:p>
        </p:txBody>
      </p:sp>
    </p:spTree>
    <p:extLst>
      <p:ext uri="{BB962C8B-B14F-4D97-AF65-F5344CB8AC3E}">
        <p14:creationId xmlns:p14="http://schemas.microsoft.com/office/powerpoint/2010/main" val="2788156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21308C1-E7DD-4505-846A-88106E1B80E0}" type="datetimeFigureOut">
              <a:rPr lang="tr-TR" smtClean="0"/>
              <a:t>5.03.2020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8BA9387-70AA-45A9-890B-E94E9D63FB3E}" type="slidenum">
              <a:rPr lang="tr-TR" smtClean="0"/>
              <a:t>‹#›</a:t>
            </a:fld>
            <a:endParaRPr lang="tr-TR"/>
          </a:p>
        </p:txBody>
      </p:sp>
    </p:spTree>
    <p:extLst>
      <p:ext uri="{BB962C8B-B14F-4D97-AF65-F5344CB8AC3E}">
        <p14:creationId xmlns:p14="http://schemas.microsoft.com/office/powerpoint/2010/main" val="691107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5800" y="3132666"/>
            <a:ext cx="5311775" cy="308601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172200" y="3132666"/>
            <a:ext cx="5334000" cy="308601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21308C1-E7DD-4505-846A-88106E1B80E0}" type="datetimeFigureOut">
              <a:rPr lang="tr-TR" smtClean="0"/>
              <a:t>5.03.2020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8BA9387-70AA-45A9-890B-E94E9D63FB3E}" type="slidenum">
              <a:rPr lang="tr-TR" smtClean="0"/>
              <a:t>‹#›</a:t>
            </a:fld>
            <a:endParaRPr lang="tr-TR"/>
          </a:p>
        </p:txBody>
      </p:sp>
    </p:spTree>
    <p:extLst>
      <p:ext uri="{BB962C8B-B14F-4D97-AF65-F5344CB8AC3E}">
        <p14:creationId xmlns:p14="http://schemas.microsoft.com/office/powerpoint/2010/main" val="3345096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21308C1-E7DD-4505-846A-88106E1B80E0}" type="datetimeFigureOut">
              <a:rPr lang="tr-TR" smtClean="0"/>
              <a:t>5.03.2020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8BA9387-70AA-45A9-890B-E94E9D63FB3E}" type="slidenum">
              <a:rPr lang="tr-TR" smtClean="0"/>
              <a:t>‹#›</a:t>
            </a:fld>
            <a:endParaRPr lang="tr-TR"/>
          </a:p>
        </p:txBody>
      </p:sp>
    </p:spTree>
    <p:extLst>
      <p:ext uri="{BB962C8B-B14F-4D97-AF65-F5344CB8AC3E}">
        <p14:creationId xmlns:p14="http://schemas.microsoft.com/office/powerpoint/2010/main" val="4026677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308C1-E7DD-4505-846A-88106E1B80E0}" type="datetimeFigureOut">
              <a:rPr lang="tr-TR" smtClean="0"/>
              <a:t>5.03.2020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8BA9387-70AA-45A9-890B-E94E9D63FB3E}" type="slidenum">
              <a:rPr lang="tr-TR" smtClean="0"/>
              <a:t>‹#›</a:t>
            </a:fld>
            <a:endParaRPr lang="tr-TR"/>
          </a:p>
        </p:txBody>
      </p:sp>
    </p:spTree>
    <p:extLst>
      <p:ext uri="{BB962C8B-B14F-4D97-AF65-F5344CB8AC3E}">
        <p14:creationId xmlns:p14="http://schemas.microsoft.com/office/powerpoint/2010/main" val="2411144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21308C1-E7DD-4505-846A-88106E1B80E0}" type="datetimeFigureOut">
              <a:rPr lang="tr-TR" smtClean="0"/>
              <a:t>5.03.2020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8BA9387-70AA-45A9-890B-E94E9D63FB3E}" type="slidenum">
              <a:rPr lang="tr-TR" smtClean="0"/>
              <a:t>‹#›</a:t>
            </a:fld>
            <a:endParaRPr lang="tr-TR"/>
          </a:p>
        </p:txBody>
      </p:sp>
    </p:spTree>
    <p:extLst>
      <p:ext uri="{BB962C8B-B14F-4D97-AF65-F5344CB8AC3E}">
        <p14:creationId xmlns:p14="http://schemas.microsoft.com/office/powerpoint/2010/main" val="2806924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21308C1-E7DD-4505-846A-88106E1B80E0}" type="datetimeFigureOut">
              <a:rPr lang="tr-TR" smtClean="0"/>
              <a:t>5.03.2020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8BA9387-70AA-45A9-890B-E94E9D63FB3E}" type="slidenum">
              <a:rPr lang="tr-TR" smtClean="0"/>
              <a:t>‹#›</a:t>
            </a:fld>
            <a:endParaRPr lang="tr-TR"/>
          </a:p>
        </p:txBody>
      </p:sp>
    </p:spTree>
    <p:extLst>
      <p:ext uri="{BB962C8B-B14F-4D97-AF65-F5344CB8AC3E}">
        <p14:creationId xmlns:p14="http://schemas.microsoft.com/office/powerpoint/2010/main" val="2550101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21308C1-E7DD-4505-846A-88106E1B80E0}" type="datetimeFigureOut">
              <a:rPr lang="tr-TR" smtClean="0"/>
              <a:t>5.03.2020</a:t>
            </a:fld>
            <a:endParaRPr lang="tr-TR"/>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8BA9387-70AA-45A9-890B-E94E9D63FB3E}" type="slidenum">
              <a:rPr lang="tr-TR" smtClean="0"/>
              <a:t>‹#›</a:t>
            </a:fld>
            <a:endParaRPr lang="tr-TR"/>
          </a:p>
        </p:txBody>
      </p:sp>
    </p:spTree>
    <p:extLst>
      <p:ext uri="{BB962C8B-B14F-4D97-AF65-F5344CB8AC3E}">
        <p14:creationId xmlns:p14="http://schemas.microsoft.com/office/powerpoint/2010/main" val="291364298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pPr algn="ctr"/>
            <a:r>
              <a:rPr lang="tr-TR" dirty="0" smtClean="0"/>
              <a:t>Türkçe öğretiminde kullanılan öğretim yöntem ve teknikleri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1936509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8. Özetleme </a:t>
            </a:r>
            <a:r>
              <a:rPr lang="tr-TR" dirty="0"/>
              <a:t/>
            </a:r>
            <a:br>
              <a:rPr lang="tr-TR" dirty="0"/>
            </a:br>
            <a:endParaRPr lang="tr-TR" dirty="0"/>
          </a:p>
        </p:txBody>
      </p:sp>
      <p:sp>
        <p:nvSpPr>
          <p:cNvPr id="3" name="İçerik Yer Tutucusu 2"/>
          <p:cNvSpPr>
            <a:spLocks noGrp="1"/>
          </p:cNvSpPr>
          <p:nvPr>
            <p:ph idx="1"/>
          </p:nvPr>
        </p:nvSpPr>
        <p:spPr>
          <a:xfrm>
            <a:off x="685800" y="1584102"/>
            <a:ext cx="10820400" cy="4634584"/>
          </a:xfrm>
        </p:spPr>
        <p:txBody>
          <a:bodyPr>
            <a:normAutofit/>
          </a:bodyPr>
          <a:lstStyle/>
          <a:p>
            <a:pPr marL="0" indent="0">
              <a:buNone/>
            </a:pPr>
            <a:r>
              <a:rPr lang="tr-TR" sz="4000" dirty="0"/>
              <a:t>Bir eseri ya da konuşmayı, özünü, amacını ve yapısını bozmadan, ana hatlarıyla kısaltmak şeklinde tanımlanabilir</a:t>
            </a:r>
            <a:r>
              <a:rPr lang="tr-TR" sz="4000" dirty="0" smtClean="0"/>
              <a:t>. </a:t>
            </a:r>
            <a:r>
              <a:rPr lang="tr-TR" sz="4000" dirty="0"/>
              <a:t>Geniş zaman ifadeleri kullanılmalıdır. Yazım ve noktalama kurallarına </a:t>
            </a:r>
            <a:r>
              <a:rPr lang="tr-TR" sz="4000" dirty="0" smtClean="0"/>
              <a:t>uyulmalıdır.</a:t>
            </a:r>
            <a:endParaRPr lang="tr-TR" sz="4000" dirty="0"/>
          </a:p>
        </p:txBody>
      </p:sp>
    </p:spTree>
    <p:extLst>
      <p:ext uri="{BB962C8B-B14F-4D97-AF65-F5344CB8AC3E}">
        <p14:creationId xmlns:p14="http://schemas.microsoft.com/office/powerpoint/2010/main" val="4264870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ctr">
              <a:buNone/>
            </a:pPr>
            <a:r>
              <a:rPr lang="tr-TR" sz="4800" b="1" dirty="0" smtClean="0"/>
              <a:t>TÜRKÇE ÖĞRETİMİNDE KULLANILABİLECEK TEKNİKLER</a:t>
            </a:r>
            <a:endParaRPr lang="tr-TR" sz="4800" b="1" dirty="0"/>
          </a:p>
        </p:txBody>
      </p:sp>
    </p:spTree>
    <p:extLst>
      <p:ext uri="{BB962C8B-B14F-4D97-AF65-F5344CB8AC3E}">
        <p14:creationId xmlns:p14="http://schemas.microsoft.com/office/powerpoint/2010/main" val="2862157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Türkçe öğretiminde kullanılabilecek teknikler</a:t>
            </a:r>
            <a:endParaRPr lang="tr-TR" dirty="0"/>
          </a:p>
        </p:txBody>
      </p:sp>
      <p:sp>
        <p:nvSpPr>
          <p:cNvPr id="3" name="İçerik Yer Tutucusu 2"/>
          <p:cNvSpPr>
            <a:spLocks noGrp="1"/>
          </p:cNvSpPr>
          <p:nvPr>
            <p:ph idx="1"/>
          </p:nvPr>
        </p:nvSpPr>
        <p:spPr/>
        <p:txBody>
          <a:bodyPr/>
          <a:lstStyle/>
          <a:p>
            <a:pPr marL="457200" indent="-457200">
              <a:buAutoNum type="arabicPeriod"/>
            </a:pPr>
            <a:r>
              <a:rPr lang="tr-TR" dirty="0" smtClean="0"/>
              <a:t>Beyin Fırtınası</a:t>
            </a:r>
          </a:p>
          <a:p>
            <a:pPr marL="457200" indent="-457200">
              <a:buAutoNum type="arabicPeriod"/>
            </a:pPr>
            <a:r>
              <a:rPr lang="tr-TR" dirty="0" smtClean="0"/>
              <a:t>Soru-Cevap</a:t>
            </a:r>
          </a:p>
          <a:p>
            <a:pPr marL="457200" indent="-457200">
              <a:buAutoNum type="arabicPeriod"/>
            </a:pPr>
            <a:r>
              <a:rPr lang="tr-TR" dirty="0" smtClean="0"/>
              <a:t>Drama </a:t>
            </a:r>
          </a:p>
          <a:p>
            <a:pPr marL="457200" indent="-457200">
              <a:buAutoNum type="arabicPeriod"/>
            </a:pPr>
            <a:r>
              <a:rPr lang="tr-TR" dirty="0" smtClean="0"/>
              <a:t>Kavram Haritası</a:t>
            </a:r>
          </a:p>
          <a:p>
            <a:pPr marL="457200" indent="-457200">
              <a:buAutoNum type="arabicPeriod"/>
            </a:pPr>
            <a:r>
              <a:rPr lang="tr-TR" dirty="0" smtClean="0"/>
              <a:t>Balık Kılçığı</a:t>
            </a:r>
          </a:p>
          <a:p>
            <a:pPr marL="457200" indent="-457200">
              <a:buAutoNum type="arabicPeriod"/>
            </a:pPr>
            <a:r>
              <a:rPr lang="tr-TR" dirty="0" smtClean="0"/>
              <a:t>Zihin Haritası</a:t>
            </a:r>
          </a:p>
          <a:p>
            <a:pPr marL="457200" indent="-457200">
              <a:buAutoNum type="arabicPeriod"/>
            </a:pPr>
            <a:r>
              <a:rPr lang="tr-TR" dirty="0" smtClean="0"/>
              <a:t>Proje Çalışması</a:t>
            </a:r>
          </a:p>
          <a:p>
            <a:pPr marL="457200" indent="-457200">
              <a:buAutoNum type="arabicPeriod"/>
            </a:pPr>
            <a:r>
              <a:rPr lang="tr-TR" dirty="0" smtClean="0"/>
              <a:t>Altı Şapkalı </a:t>
            </a:r>
            <a:r>
              <a:rPr lang="tr-TR" smtClean="0"/>
              <a:t>Düşünme Tekniği</a:t>
            </a:r>
            <a:endParaRPr lang="tr-TR" dirty="0"/>
          </a:p>
        </p:txBody>
      </p:sp>
    </p:spTree>
    <p:extLst>
      <p:ext uri="{BB962C8B-B14F-4D97-AF65-F5344CB8AC3E}">
        <p14:creationId xmlns:p14="http://schemas.microsoft.com/office/powerpoint/2010/main" val="10162650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 Beyin </a:t>
            </a:r>
            <a:r>
              <a:rPr lang="tr-TR" dirty="0"/>
              <a:t>Fırtınası</a:t>
            </a:r>
          </a:p>
        </p:txBody>
      </p:sp>
      <p:sp>
        <p:nvSpPr>
          <p:cNvPr id="3" name="İçerik Yer Tutucusu 2"/>
          <p:cNvSpPr>
            <a:spLocks noGrp="1"/>
          </p:cNvSpPr>
          <p:nvPr>
            <p:ph idx="1"/>
          </p:nvPr>
        </p:nvSpPr>
        <p:spPr>
          <a:xfrm>
            <a:off x="515155" y="1661376"/>
            <a:ext cx="10991045" cy="4919728"/>
          </a:xfrm>
        </p:spPr>
        <p:txBody>
          <a:bodyPr>
            <a:normAutofit fontScale="92500" lnSpcReduction="20000"/>
          </a:bodyPr>
          <a:lstStyle/>
          <a:p>
            <a:pPr marL="0" indent="0">
              <a:buNone/>
            </a:pPr>
            <a:r>
              <a:rPr lang="tr-TR" dirty="0"/>
              <a:t>Temel amaç, öğrencilerin yaratıcı düşünme becerilerini </a:t>
            </a:r>
            <a:r>
              <a:rPr lang="tr-TR" dirty="0" smtClean="0"/>
              <a:t>geliştirmektir.</a:t>
            </a:r>
          </a:p>
          <a:p>
            <a:pPr marL="0" indent="0">
              <a:buNone/>
            </a:pPr>
            <a:endParaRPr lang="tr-TR" dirty="0"/>
          </a:p>
          <a:p>
            <a:pPr marL="0" indent="0">
              <a:buNone/>
            </a:pPr>
            <a:r>
              <a:rPr lang="tr-TR" sz="2400" b="1" dirty="0" smtClean="0"/>
              <a:t>Dikkat </a:t>
            </a:r>
            <a:r>
              <a:rPr lang="tr-TR" sz="2400" b="1" dirty="0"/>
              <a:t>edilmesi gereken hususlar:</a:t>
            </a:r>
          </a:p>
          <a:p>
            <a:pPr lvl="0"/>
            <a:r>
              <a:rPr lang="tr-TR" dirty="0"/>
              <a:t>Öğrencilerin fikirlerini çekinmeden söyleyebileceği, rahat bir sınıf ortamı oluşturulmalıdır.</a:t>
            </a:r>
          </a:p>
          <a:p>
            <a:pPr lvl="0"/>
            <a:r>
              <a:rPr lang="tr-TR" dirty="0"/>
              <a:t>Öğrenciler sınırsız düşünmeye özendirilmelidir.</a:t>
            </a:r>
          </a:p>
          <a:p>
            <a:pPr lvl="0"/>
            <a:r>
              <a:rPr lang="tr-TR" dirty="0"/>
              <a:t>Tek konuya odaklanılmalıdır.</a:t>
            </a:r>
          </a:p>
          <a:p>
            <a:pPr lvl="0"/>
            <a:r>
              <a:rPr lang="tr-TR" dirty="0"/>
              <a:t>En fazla 15 dakika süre ayrılmalıdır.</a:t>
            </a:r>
          </a:p>
          <a:p>
            <a:pPr lvl="0"/>
            <a:r>
              <a:rPr lang="tr-TR" dirty="0"/>
              <a:t>İleri sürülen fikirler herkes tarafından duyulmalıdır.</a:t>
            </a:r>
          </a:p>
          <a:p>
            <a:pPr lvl="0"/>
            <a:r>
              <a:rPr lang="tr-TR" dirty="0"/>
              <a:t>Öğrencilerin ileri sürdüğü fikirler </a:t>
            </a:r>
            <a:r>
              <a:rPr lang="tr-TR" dirty="0" smtClean="0"/>
              <a:t>eleştirilmemelidir.</a:t>
            </a:r>
            <a:endParaRPr lang="tr-TR" dirty="0"/>
          </a:p>
          <a:p>
            <a:pPr lvl="0"/>
            <a:r>
              <a:rPr lang="tr-TR" dirty="0"/>
              <a:t>İleri sürülen her fikir kaydedilmelidir. </a:t>
            </a:r>
          </a:p>
          <a:p>
            <a:pPr lvl="0"/>
            <a:r>
              <a:rPr lang="tr-TR" dirty="0"/>
              <a:t>Kaydedilen fikirler beyin fırtınasının amacına göre değerlendirilerek </a:t>
            </a:r>
            <a:r>
              <a:rPr lang="tr-TR" dirty="0" smtClean="0"/>
              <a:t>sıralanmalı </a:t>
            </a:r>
            <a:r>
              <a:rPr lang="tr-TR" dirty="0"/>
              <a:t>veya gruplandırılmalıdır.</a:t>
            </a:r>
          </a:p>
          <a:p>
            <a:pPr lvl="0"/>
            <a:r>
              <a:rPr lang="tr-TR" dirty="0"/>
              <a:t>Elde edilen sonuçlardan makul ve uygulanabilir olanlar belirlenmeli ve </a:t>
            </a:r>
            <a:r>
              <a:rPr lang="tr-TR" dirty="0" smtClean="0"/>
              <a:t>uygulanmalıdır.</a:t>
            </a:r>
            <a:endParaRPr lang="tr-TR" dirty="0"/>
          </a:p>
          <a:p>
            <a:endParaRPr lang="tr-TR" dirty="0"/>
          </a:p>
        </p:txBody>
      </p:sp>
    </p:spTree>
    <p:extLst>
      <p:ext uri="{BB962C8B-B14F-4D97-AF65-F5344CB8AC3E}">
        <p14:creationId xmlns:p14="http://schemas.microsoft.com/office/powerpoint/2010/main" val="869223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 Soru-Cevap</a:t>
            </a:r>
            <a:r>
              <a:rPr lang="tr-TR" dirty="0"/>
              <a:t/>
            </a:r>
            <a:br>
              <a:rPr lang="tr-TR" dirty="0"/>
            </a:br>
            <a:endParaRPr lang="tr-TR" dirty="0"/>
          </a:p>
        </p:txBody>
      </p:sp>
      <p:sp>
        <p:nvSpPr>
          <p:cNvPr id="3" name="İçerik Yer Tutucusu 2"/>
          <p:cNvSpPr>
            <a:spLocks noGrp="1"/>
          </p:cNvSpPr>
          <p:nvPr>
            <p:ph idx="1"/>
          </p:nvPr>
        </p:nvSpPr>
        <p:spPr>
          <a:xfrm>
            <a:off x="685800" y="1429556"/>
            <a:ext cx="10820400" cy="4789130"/>
          </a:xfrm>
        </p:spPr>
        <p:txBody>
          <a:bodyPr/>
          <a:lstStyle/>
          <a:p>
            <a:r>
              <a:rPr lang="tr-TR" sz="3200" dirty="0"/>
              <a:t>Öğrencilerin bir </a:t>
            </a:r>
            <a:r>
              <a:rPr lang="tr-TR" sz="3200" dirty="0" smtClean="0"/>
              <a:t>konuya </a:t>
            </a:r>
            <a:r>
              <a:rPr lang="tr-TR" sz="3200" dirty="0"/>
              <a:t>ilgilerini çekmek, onları bir konu üzerinde düşündürmek ve bir yazının ana fikrini bulmalarına yardımcı olmak için bu teknik kullanılabilir. </a:t>
            </a:r>
            <a:endParaRPr lang="tr-TR" sz="3200" dirty="0" smtClean="0"/>
          </a:p>
          <a:p>
            <a:r>
              <a:rPr lang="tr-TR" sz="3200" dirty="0" smtClean="0"/>
              <a:t>İyi </a:t>
            </a:r>
            <a:r>
              <a:rPr lang="tr-TR" sz="3200" dirty="0"/>
              <a:t>planlanmış sorular, öğrencilerin yaratıcılıklarını ortaya çıkarmak için gereklidir</a:t>
            </a:r>
            <a:r>
              <a:rPr lang="tr-TR" sz="3200" dirty="0" smtClean="0"/>
              <a:t>.</a:t>
            </a:r>
          </a:p>
          <a:p>
            <a:r>
              <a:rPr lang="tr-TR" sz="3200" dirty="0" smtClean="0"/>
              <a:t>Öğrencilerin </a:t>
            </a:r>
            <a:r>
              <a:rPr lang="tr-TR" sz="3200" dirty="0"/>
              <a:t>düşünme, dinleme ve konuşma alışkanlıkları kazanmalarında, iletişim becerilerini geliştirmelerinde aynı zamanda anlamayı kontrol etmede başvurulan önemli bir tekniktir.</a:t>
            </a:r>
          </a:p>
          <a:p>
            <a:pPr marL="0" indent="0">
              <a:buNone/>
            </a:pPr>
            <a:endParaRPr lang="tr-TR" dirty="0"/>
          </a:p>
        </p:txBody>
      </p:sp>
    </p:spTree>
    <p:extLst>
      <p:ext uri="{BB962C8B-B14F-4D97-AF65-F5344CB8AC3E}">
        <p14:creationId xmlns:p14="http://schemas.microsoft.com/office/powerpoint/2010/main" val="1872339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5800" y="746976"/>
            <a:ext cx="10820400" cy="5471710"/>
          </a:xfrm>
        </p:spPr>
        <p:txBody>
          <a:bodyPr/>
          <a:lstStyle/>
          <a:p>
            <a:pPr marL="0" indent="0">
              <a:buNone/>
            </a:pPr>
            <a:r>
              <a:rPr lang="tr-TR" sz="3600" b="1" dirty="0"/>
              <a:t>Dikkat edilmesi gerekenler:</a:t>
            </a:r>
          </a:p>
          <a:p>
            <a:pPr lvl="0"/>
            <a:r>
              <a:rPr lang="tr-TR" sz="2800" dirty="0"/>
              <a:t>Soru tüm sınıfa yönlendirilmelidir.</a:t>
            </a:r>
          </a:p>
          <a:p>
            <a:pPr lvl="0"/>
            <a:r>
              <a:rPr lang="tr-TR" sz="2800" dirty="0"/>
              <a:t>Sorunun cevabını düşünebilmeleri için öğrencilere yeterli süre verilmelidir.</a:t>
            </a:r>
          </a:p>
          <a:p>
            <a:pPr lvl="0"/>
            <a:r>
              <a:rPr lang="tr-TR" sz="2800" dirty="0"/>
              <a:t>Doğru cevap anında pekiştirilmelidir. </a:t>
            </a:r>
            <a:endParaRPr lang="tr-TR" sz="2800" dirty="0" smtClean="0"/>
          </a:p>
          <a:p>
            <a:pPr lvl="0"/>
            <a:r>
              <a:rPr lang="tr-TR" sz="2800" dirty="0" smtClean="0"/>
              <a:t>Yanlış </a:t>
            </a:r>
            <a:r>
              <a:rPr lang="tr-TR" sz="2800" dirty="0"/>
              <a:t>cevap veren öğrenciler küçük düşürülmemeli, doğru cevabı bulmak için yönlendirilmelidir.</a:t>
            </a:r>
          </a:p>
          <a:p>
            <a:pPr lvl="0"/>
            <a:r>
              <a:rPr lang="tr-TR" sz="2800" dirty="0"/>
              <a:t>Soruya cevap verecek öğrenci liste ya da oturma sırasına göre değil rastgele seçilmelidir.</a:t>
            </a:r>
          </a:p>
          <a:p>
            <a:pPr lvl="0"/>
            <a:r>
              <a:rPr lang="tr-TR" sz="2800" dirty="0"/>
              <a:t>Bilgiyi ölçmekten çok çocukları düşünmeye sevk edecek açık uçlu sorular sorulmalıdır</a:t>
            </a:r>
            <a:r>
              <a:rPr lang="tr-TR" sz="2800" dirty="0" smtClean="0"/>
              <a:t>.</a:t>
            </a:r>
            <a:endParaRPr lang="tr-TR" sz="2800" dirty="0"/>
          </a:p>
          <a:p>
            <a:pPr marL="0" indent="0">
              <a:buNone/>
            </a:pPr>
            <a:endParaRPr lang="tr-TR" dirty="0"/>
          </a:p>
        </p:txBody>
      </p:sp>
    </p:spTree>
    <p:extLst>
      <p:ext uri="{BB962C8B-B14F-4D97-AF65-F5344CB8AC3E}">
        <p14:creationId xmlns:p14="http://schemas.microsoft.com/office/powerpoint/2010/main" val="1252105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3. drama</a:t>
            </a:r>
            <a:endParaRPr lang="tr-TR" dirty="0"/>
          </a:p>
        </p:txBody>
      </p:sp>
      <p:sp>
        <p:nvSpPr>
          <p:cNvPr id="3" name="İçerik Yer Tutucusu 2"/>
          <p:cNvSpPr>
            <a:spLocks noGrp="1"/>
          </p:cNvSpPr>
          <p:nvPr>
            <p:ph idx="1"/>
          </p:nvPr>
        </p:nvSpPr>
        <p:spPr>
          <a:xfrm>
            <a:off x="685800" y="1751528"/>
            <a:ext cx="10820400" cy="4467158"/>
          </a:xfrm>
        </p:spPr>
        <p:txBody>
          <a:bodyPr>
            <a:normAutofit/>
          </a:bodyPr>
          <a:lstStyle/>
          <a:p>
            <a:r>
              <a:rPr lang="tr-TR" sz="3200" dirty="0"/>
              <a:t>H</a:t>
            </a:r>
            <a:r>
              <a:rPr lang="tr-TR" sz="3200" dirty="0" smtClean="0"/>
              <a:t>areket</a:t>
            </a:r>
            <a:r>
              <a:rPr lang="tr-TR" sz="3200" dirty="0"/>
              <a:t>, konuşma, taklit gibi ögelerden yararlanarak doğa ve toplum olaylarının hayali bir ortam içinde canlandırılmasına drama denir</a:t>
            </a:r>
            <a:r>
              <a:rPr lang="tr-TR" sz="3200" dirty="0" smtClean="0"/>
              <a:t>.</a:t>
            </a:r>
          </a:p>
          <a:p>
            <a:r>
              <a:rPr lang="tr-TR" sz="3200" dirty="0" smtClean="0"/>
              <a:t>Öğrencilere başkalarının </a:t>
            </a:r>
            <a:r>
              <a:rPr lang="tr-TR" sz="3200" dirty="0"/>
              <a:t>durum ve davranışlarını canlandırırken kendi duygu ve düşüncelerini de belirtme fırsatı verir</a:t>
            </a:r>
            <a:r>
              <a:rPr lang="tr-TR" sz="3200" dirty="0" smtClean="0"/>
              <a:t>.</a:t>
            </a:r>
          </a:p>
          <a:p>
            <a:r>
              <a:rPr lang="tr-TR" sz="3200" dirty="0" smtClean="0"/>
              <a:t>Kelime </a:t>
            </a:r>
            <a:r>
              <a:rPr lang="tr-TR" sz="3200" dirty="0"/>
              <a:t>hazinelerinin zenginleşmesinin yanında </a:t>
            </a:r>
            <a:r>
              <a:rPr lang="tr-TR" sz="3200" dirty="0" smtClean="0"/>
              <a:t>öğrenciler anlatım </a:t>
            </a:r>
            <a:r>
              <a:rPr lang="tr-TR" sz="3200" dirty="0"/>
              <a:t>bakımından da gelişme </a:t>
            </a:r>
            <a:r>
              <a:rPr lang="tr-TR" sz="3200" dirty="0" smtClean="0"/>
              <a:t>gösterirler.</a:t>
            </a:r>
            <a:endParaRPr lang="tr-TR" sz="3200" dirty="0"/>
          </a:p>
        </p:txBody>
      </p:sp>
    </p:spTree>
    <p:extLst>
      <p:ext uri="{BB962C8B-B14F-4D97-AF65-F5344CB8AC3E}">
        <p14:creationId xmlns:p14="http://schemas.microsoft.com/office/powerpoint/2010/main" val="12010630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4. Kavram haritası</a:t>
            </a:r>
            <a:endParaRPr lang="tr-TR" dirty="0"/>
          </a:p>
        </p:txBody>
      </p:sp>
      <p:sp>
        <p:nvSpPr>
          <p:cNvPr id="3" name="İçerik Yer Tutucusu 2"/>
          <p:cNvSpPr>
            <a:spLocks noGrp="1"/>
          </p:cNvSpPr>
          <p:nvPr>
            <p:ph idx="1"/>
          </p:nvPr>
        </p:nvSpPr>
        <p:spPr>
          <a:xfrm>
            <a:off x="685800" y="1661376"/>
            <a:ext cx="10820400" cy="4557310"/>
          </a:xfrm>
        </p:spPr>
        <p:txBody>
          <a:bodyPr>
            <a:normAutofit lnSpcReduction="10000"/>
          </a:bodyPr>
          <a:lstStyle/>
          <a:p>
            <a:r>
              <a:rPr lang="tr-TR" sz="2800" dirty="0"/>
              <a:t>Kavram haritası, olay, olgu ve fikirlerin grafiksel olarak ortaya konması, aralarındaki ilişkilerin açıklanmasıyla oluşan görsel tasarımdır. </a:t>
            </a:r>
            <a:endParaRPr lang="tr-TR" sz="2800" dirty="0" smtClean="0"/>
          </a:p>
          <a:p>
            <a:r>
              <a:rPr lang="tr-TR" sz="2800" dirty="0" smtClean="0"/>
              <a:t>Bilginin </a:t>
            </a:r>
            <a:r>
              <a:rPr lang="tr-TR" sz="2800" dirty="0"/>
              <a:t>zihinde somut ve görsel olarak düzenlenmesini sağlar. </a:t>
            </a:r>
            <a:endParaRPr lang="tr-TR" sz="2800" dirty="0" smtClean="0"/>
          </a:p>
          <a:p>
            <a:r>
              <a:rPr lang="tr-TR" sz="2800" dirty="0" smtClean="0"/>
              <a:t>Kavram </a:t>
            </a:r>
            <a:r>
              <a:rPr lang="tr-TR" sz="2800" dirty="0"/>
              <a:t>haritaları, kavramın onu oluşturan parçalarla birlikte bir bütün olarak görülmesini, kavram hakkında bilginin uzun süre akılda kalmasını, kolaylıkla anlaşılmasını, kavramla ilgili yeni bilgiler toplanmasını ve onların kavramla olan ilişkilerinin görülmesini sağlar. </a:t>
            </a:r>
            <a:endParaRPr lang="tr-TR" sz="2800" dirty="0" smtClean="0"/>
          </a:p>
          <a:p>
            <a:r>
              <a:rPr lang="tr-TR" sz="2800" dirty="0" smtClean="0"/>
              <a:t>Ayrıca</a:t>
            </a:r>
            <a:r>
              <a:rPr lang="tr-TR" sz="2800" dirty="0"/>
              <a:t>, öğrencilerin kavram ilgili ön bilgilerini öğrenmeye ve yazılı bir metni daha anlaşılır hale getirmeye yardımcı olur</a:t>
            </a:r>
            <a:r>
              <a:rPr lang="tr-TR" sz="2800" dirty="0" smtClean="0"/>
              <a:t>.</a:t>
            </a:r>
            <a:endParaRPr lang="tr-TR" sz="2800" dirty="0"/>
          </a:p>
          <a:p>
            <a:pPr marL="0" indent="0">
              <a:buNone/>
            </a:pPr>
            <a:endParaRPr lang="tr-TR" sz="2400" dirty="0"/>
          </a:p>
          <a:p>
            <a:endParaRPr lang="tr-TR" dirty="0"/>
          </a:p>
        </p:txBody>
      </p:sp>
    </p:spTree>
    <p:extLst>
      <p:ext uri="{BB962C8B-B14F-4D97-AF65-F5344CB8AC3E}">
        <p14:creationId xmlns:p14="http://schemas.microsoft.com/office/powerpoint/2010/main" val="22842371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5. Balık kılçığı</a:t>
            </a:r>
            <a:endParaRPr lang="tr-TR" dirty="0"/>
          </a:p>
        </p:txBody>
      </p:sp>
      <p:sp>
        <p:nvSpPr>
          <p:cNvPr id="3" name="İçerik Yer Tutucusu 2"/>
          <p:cNvSpPr>
            <a:spLocks noGrp="1"/>
          </p:cNvSpPr>
          <p:nvPr>
            <p:ph idx="1"/>
          </p:nvPr>
        </p:nvSpPr>
        <p:spPr>
          <a:xfrm>
            <a:off x="685800" y="1764406"/>
            <a:ext cx="10820400" cy="4778062"/>
          </a:xfrm>
        </p:spPr>
        <p:txBody>
          <a:bodyPr>
            <a:normAutofit/>
          </a:bodyPr>
          <a:lstStyle/>
          <a:p>
            <a:pPr marL="0" indent="0">
              <a:buNone/>
            </a:pPr>
            <a:r>
              <a:rPr lang="tr-TR" sz="2800" dirty="0"/>
              <a:t>Bir problemin nedenlerinin saptanmasına yardımcı </a:t>
            </a:r>
            <a:r>
              <a:rPr lang="tr-TR" sz="2800" dirty="0" smtClean="0"/>
              <a:t>olur.</a:t>
            </a:r>
          </a:p>
          <a:p>
            <a:pPr marL="0" indent="0">
              <a:buNone/>
            </a:pPr>
            <a:endParaRPr lang="tr-TR" sz="2800" dirty="0"/>
          </a:p>
        </p:txBody>
      </p:sp>
      <p:pic>
        <p:nvPicPr>
          <p:cNvPr id="4" name="Resim 3"/>
          <p:cNvPicPr>
            <a:picLocks noChangeAspect="1"/>
          </p:cNvPicPr>
          <p:nvPr/>
        </p:nvPicPr>
        <p:blipFill>
          <a:blip r:embed="rId2"/>
          <a:stretch>
            <a:fillRect/>
          </a:stretch>
        </p:blipFill>
        <p:spPr>
          <a:xfrm>
            <a:off x="2438400" y="2180009"/>
            <a:ext cx="7917674" cy="4677991"/>
          </a:xfrm>
          <a:prstGeom prst="rect">
            <a:avLst/>
          </a:prstGeom>
        </p:spPr>
      </p:pic>
    </p:spTree>
    <p:extLst>
      <p:ext uri="{BB962C8B-B14F-4D97-AF65-F5344CB8AC3E}">
        <p14:creationId xmlns:p14="http://schemas.microsoft.com/office/powerpoint/2010/main" val="35198019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6. Zihin haritası</a:t>
            </a:r>
            <a:endParaRPr lang="tr-TR" dirty="0"/>
          </a:p>
        </p:txBody>
      </p:sp>
      <p:sp>
        <p:nvSpPr>
          <p:cNvPr id="3" name="İçerik Yer Tutucusu 2"/>
          <p:cNvSpPr>
            <a:spLocks noGrp="1"/>
          </p:cNvSpPr>
          <p:nvPr>
            <p:ph idx="1"/>
          </p:nvPr>
        </p:nvSpPr>
        <p:spPr>
          <a:xfrm>
            <a:off x="685800" y="1841500"/>
            <a:ext cx="10820400" cy="4377185"/>
          </a:xfrm>
        </p:spPr>
        <p:txBody>
          <a:bodyPr>
            <a:normAutofit/>
          </a:bodyPr>
          <a:lstStyle/>
          <a:p>
            <a:r>
              <a:rPr lang="tr-TR" sz="3600" dirty="0"/>
              <a:t>Zihin </a:t>
            </a:r>
            <a:r>
              <a:rPr lang="tr-TR" sz="3600" dirty="0" smtClean="0"/>
              <a:t>haritası </a:t>
            </a:r>
            <a:r>
              <a:rPr lang="tr-TR" sz="3600" dirty="0"/>
              <a:t>not alma, hedef oluşturma, toplantı ya da sunum hazırlığı, rapor hazırlama vb. amaçlar için kullanılan bir öğretim tekniğidir</a:t>
            </a:r>
            <a:r>
              <a:rPr lang="tr-TR" sz="3600" dirty="0" smtClean="0"/>
              <a:t>.</a:t>
            </a:r>
          </a:p>
          <a:p>
            <a:r>
              <a:rPr lang="tr-TR" sz="3600" dirty="0" smtClean="0"/>
              <a:t>Var </a:t>
            </a:r>
            <a:r>
              <a:rPr lang="tr-TR" sz="3600" dirty="0"/>
              <a:t>olan bilgilerin görsel resminin oluşturulmasını sağlar</a:t>
            </a:r>
            <a:r>
              <a:rPr lang="tr-TR" sz="3600" dirty="0" smtClean="0"/>
              <a:t>.</a:t>
            </a:r>
          </a:p>
          <a:p>
            <a:r>
              <a:rPr lang="tr-TR" sz="3600" dirty="0" smtClean="0"/>
              <a:t>Zihin </a:t>
            </a:r>
            <a:r>
              <a:rPr lang="tr-TR" sz="3600" dirty="0"/>
              <a:t>haritaları kelimelerin yanı sıra renk, boyut ve görsel imge </a:t>
            </a:r>
            <a:r>
              <a:rPr lang="tr-TR" sz="3600" dirty="0" smtClean="0"/>
              <a:t>içerir.</a:t>
            </a:r>
            <a:endParaRPr lang="tr-TR" sz="3600" dirty="0"/>
          </a:p>
        </p:txBody>
      </p:sp>
    </p:spTree>
    <p:extLst>
      <p:ext uri="{BB962C8B-B14F-4D97-AF65-F5344CB8AC3E}">
        <p14:creationId xmlns:p14="http://schemas.microsoft.com/office/powerpoint/2010/main" val="216750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Öğrenme Yöntem ve teknikleri</a:t>
            </a:r>
            <a:endParaRPr lang="tr-TR" dirty="0"/>
          </a:p>
        </p:txBody>
      </p:sp>
      <p:sp>
        <p:nvSpPr>
          <p:cNvPr id="3" name="İçerik Yer Tutucusu 2"/>
          <p:cNvSpPr>
            <a:spLocks noGrp="1"/>
          </p:cNvSpPr>
          <p:nvPr>
            <p:ph idx="1"/>
          </p:nvPr>
        </p:nvSpPr>
        <p:spPr/>
        <p:txBody>
          <a:bodyPr/>
          <a:lstStyle/>
          <a:p>
            <a:pPr marL="457200" indent="-457200">
              <a:buFont typeface="+mj-lt"/>
              <a:buAutoNum type="arabicPeriod"/>
            </a:pPr>
            <a:r>
              <a:rPr lang="tr-TR" dirty="0" smtClean="0"/>
              <a:t>Gözlem ve İnceleme</a:t>
            </a:r>
          </a:p>
          <a:p>
            <a:pPr marL="457200" indent="-457200">
              <a:buFont typeface="+mj-lt"/>
              <a:buAutoNum type="arabicPeriod"/>
            </a:pPr>
            <a:r>
              <a:rPr lang="tr-TR" dirty="0" smtClean="0"/>
              <a:t>Tartışma</a:t>
            </a:r>
          </a:p>
          <a:p>
            <a:pPr marL="457200" indent="-457200">
              <a:buFont typeface="+mj-lt"/>
              <a:buAutoNum type="arabicPeriod"/>
            </a:pPr>
            <a:r>
              <a:rPr lang="tr-TR" dirty="0" smtClean="0"/>
              <a:t>Problem Çözme</a:t>
            </a:r>
          </a:p>
          <a:p>
            <a:pPr marL="457200" indent="-457200">
              <a:buFont typeface="+mj-lt"/>
              <a:buAutoNum type="arabicPeriod"/>
            </a:pPr>
            <a:r>
              <a:rPr lang="tr-TR" dirty="0" smtClean="0"/>
              <a:t>Rol Oynama</a:t>
            </a:r>
          </a:p>
          <a:p>
            <a:pPr marL="457200" indent="-457200">
              <a:buFont typeface="+mj-lt"/>
              <a:buAutoNum type="arabicPeriod"/>
            </a:pPr>
            <a:r>
              <a:rPr lang="tr-TR" dirty="0" smtClean="0"/>
              <a:t>Gösteri</a:t>
            </a:r>
          </a:p>
          <a:p>
            <a:pPr marL="457200" indent="-457200">
              <a:buFont typeface="+mj-lt"/>
              <a:buAutoNum type="arabicPeriod"/>
            </a:pPr>
            <a:r>
              <a:rPr lang="tr-TR" dirty="0" smtClean="0"/>
              <a:t>Oyunlar</a:t>
            </a:r>
          </a:p>
          <a:p>
            <a:pPr marL="457200" indent="-457200">
              <a:buFont typeface="+mj-lt"/>
              <a:buAutoNum type="arabicPeriod"/>
            </a:pPr>
            <a:r>
              <a:rPr lang="tr-TR" dirty="0" smtClean="0"/>
              <a:t>Doğrudan Anlatım</a:t>
            </a:r>
          </a:p>
          <a:p>
            <a:pPr marL="457200" indent="-457200">
              <a:buFont typeface="+mj-lt"/>
              <a:buAutoNum type="arabicPeriod"/>
            </a:pPr>
            <a:r>
              <a:rPr lang="tr-TR" dirty="0" smtClean="0"/>
              <a:t>Özetleme </a:t>
            </a:r>
            <a:endParaRPr lang="tr-TR" dirty="0"/>
          </a:p>
        </p:txBody>
      </p:sp>
    </p:spTree>
    <p:extLst>
      <p:ext uri="{BB962C8B-B14F-4D97-AF65-F5344CB8AC3E}">
        <p14:creationId xmlns:p14="http://schemas.microsoft.com/office/powerpoint/2010/main" val="37565738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7. Proje çalışması</a:t>
            </a:r>
            <a:endParaRPr lang="tr-TR" dirty="0"/>
          </a:p>
        </p:txBody>
      </p:sp>
      <p:sp>
        <p:nvSpPr>
          <p:cNvPr id="3" name="İçerik Yer Tutucusu 2"/>
          <p:cNvSpPr>
            <a:spLocks noGrp="1"/>
          </p:cNvSpPr>
          <p:nvPr>
            <p:ph idx="1"/>
          </p:nvPr>
        </p:nvSpPr>
        <p:spPr>
          <a:xfrm>
            <a:off x="685800" y="1930400"/>
            <a:ext cx="10820400" cy="4288285"/>
          </a:xfrm>
        </p:spPr>
        <p:txBody>
          <a:bodyPr>
            <a:normAutofit/>
          </a:bodyPr>
          <a:lstStyle/>
          <a:p>
            <a:pPr marL="0" indent="0">
              <a:buNone/>
            </a:pPr>
            <a:r>
              <a:rPr lang="tr-TR" sz="4400" dirty="0"/>
              <a:t>Ö</a:t>
            </a:r>
            <a:r>
              <a:rPr lang="tr-TR" sz="4400" dirty="0" smtClean="0"/>
              <a:t>ğrencilerin </a:t>
            </a:r>
            <a:r>
              <a:rPr lang="tr-TR" sz="4400" dirty="0"/>
              <a:t>belli bir konu üzerinde değişik uygulamalarda bulunarak sonuçlara vardıkları grupla çalışma </a:t>
            </a:r>
            <a:r>
              <a:rPr lang="tr-TR" sz="4400" dirty="0" smtClean="0"/>
              <a:t>yöntemidir.</a:t>
            </a:r>
            <a:endParaRPr lang="tr-TR" sz="4400" dirty="0"/>
          </a:p>
        </p:txBody>
      </p:sp>
    </p:spTree>
    <p:extLst>
      <p:ext uri="{BB962C8B-B14F-4D97-AF65-F5344CB8AC3E}">
        <p14:creationId xmlns:p14="http://schemas.microsoft.com/office/powerpoint/2010/main" val="38928606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95600" y="764373"/>
            <a:ext cx="8610600" cy="492927"/>
          </a:xfrm>
        </p:spPr>
        <p:txBody>
          <a:bodyPr>
            <a:normAutofit fontScale="90000"/>
          </a:bodyPr>
          <a:lstStyle/>
          <a:p>
            <a:r>
              <a:rPr lang="tr-TR" dirty="0" smtClean="0"/>
              <a:t>8. Altı şapkalı düşünme</a:t>
            </a:r>
            <a:endParaRPr lang="tr-TR" dirty="0"/>
          </a:p>
        </p:txBody>
      </p:sp>
      <p:sp>
        <p:nvSpPr>
          <p:cNvPr id="3" name="İçerik Yer Tutucusu 2"/>
          <p:cNvSpPr>
            <a:spLocks noGrp="1"/>
          </p:cNvSpPr>
          <p:nvPr>
            <p:ph idx="1"/>
          </p:nvPr>
        </p:nvSpPr>
        <p:spPr>
          <a:xfrm>
            <a:off x="685800" y="1257300"/>
            <a:ext cx="10820400" cy="5219700"/>
          </a:xfrm>
        </p:spPr>
        <p:txBody>
          <a:bodyPr>
            <a:normAutofit lnSpcReduction="10000"/>
          </a:bodyPr>
          <a:lstStyle/>
          <a:p>
            <a:pPr marL="0" indent="0">
              <a:buNone/>
            </a:pPr>
            <a:r>
              <a:rPr lang="tr-TR" dirty="0"/>
              <a:t>B</a:t>
            </a:r>
            <a:r>
              <a:rPr lang="tr-TR" dirty="0" smtClean="0"/>
              <a:t>u </a:t>
            </a:r>
            <a:r>
              <a:rPr lang="tr-TR" dirty="0"/>
              <a:t>yöntemin özelliği, öğrencilerin bir konudaki düşünce ve görüşlerini şapkaların rengine göre şekillendirmeleridir.</a:t>
            </a:r>
          </a:p>
          <a:p>
            <a:pPr marL="457200" indent="-457200">
              <a:buFont typeface="+mj-lt"/>
              <a:buAutoNum type="arabicPeriod"/>
            </a:pPr>
            <a:r>
              <a:rPr lang="tr-TR" b="1" dirty="0"/>
              <a:t>Beyaz şapka: saflığı anlatır. Objektif bilgiler ve sayılarla </a:t>
            </a:r>
            <a:r>
              <a:rPr lang="tr-TR" b="1" dirty="0" smtClean="0"/>
              <a:t>ilgili </a:t>
            </a:r>
            <a:r>
              <a:rPr lang="tr-TR" b="1" dirty="0"/>
              <a:t>düşünmek için takılır.</a:t>
            </a:r>
          </a:p>
          <a:p>
            <a:pPr marL="457200" indent="-457200">
              <a:buFont typeface="+mj-lt"/>
              <a:buAutoNum type="arabicPeriod"/>
            </a:pPr>
            <a:r>
              <a:rPr lang="tr-TR" b="1" dirty="0">
                <a:solidFill>
                  <a:srgbClr val="FF0000"/>
                </a:solidFill>
              </a:rPr>
              <a:t>Kırmızı şapka: öfke, tutku ve duyguyu çağrıştırır. Düşünceye duygusallık katmak için takılır.</a:t>
            </a:r>
          </a:p>
          <a:p>
            <a:pPr marL="457200" indent="-457200">
              <a:buFont typeface="+mj-lt"/>
              <a:buAutoNum type="arabicPeriod"/>
            </a:pPr>
            <a:r>
              <a:rPr lang="tr-TR" dirty="0"/>
              <a:t>Siyah şapka: karamsarlık ve olumsuzlukları çağrıştırır. Konuyu olumsuz yönde ele almak için siyah şapka takılır.</a:t>
            </a:r>
          </a:p>
          <a:p>
            <a:pPr marL="457200" indent="-457200">
              <a:buFont typeface="+mj-lt"/>
              <a:buAutoNum type="arabicPeriod"/>
            </a:pPr>
            <a:r>
              <a:rPr lang="tr-TR" b="1" dirty="0">
                <a:solidFill>
                  <a:srgbClr val="FFFF00"/>
                </a:solidFill>
              </a:rPr>
              <a:t>Sarı şapka: güneşi temsil eder, aydınlıktır. Konu hakkında olumlu ve iyimser düşünceler üretmek için sarı şapka takılır.</a:t>
            </a:r>
          </a:p>
          <a:p>
            <a:pPr marL="457200" indent="-457200">
              <a:buFont typeface="+mj-lt"/>
              <a:buAutoNum type="arabicPeriod"/>
            </a:pPr>
            <a:r>
              <a:rPr lang="tr-TR" b="1" dirty="0">
                <a:solidFill>
                  <a:schemeClr val="accent4"/>
                </a:solidFill>
              </a:rPr>
              <a:t>Yeşil şapka: yeşilliği, canlılığı ve bereketi temsil eder. Yeni fikirler ve yaratıcılık için yeşil şapka takılır. </a:t>
            </a:r>
          </a:p>
          <a:p>
            <a:pPr marL="457200" indent="-457200">
              <a:buFont typeface="+mj-lt"/>
              <a:buAutoNum type="arabicPeriod"/>
            </a:pPr>
            <a:r>
              <a:rPr lang="tr-TR" b="1" dirty="0">
                <a:solidFill>
                  <a:schemeClr val="accent6"/>
                </a:solidFill>
              </a:rPr>
              <a:t>Mavi şapka: </a:t>
            </a:r>
            <a:r>
              <a:rPr lang="tr-TR" b="1" dirty="0" smtClean="0">
                <a:solidFill>
                  <a:schemeClr val="accent6"/>
                </a:solidFill>
              </a:rPr>
              <a:t>her şeyin </a:t>
            </a:r>
            <a:r>
              <a:rPr lang="tr-TR" b="1" dirty="0">
                <a:solidFill>
                  <a:schemeClr val="accent6"/>
                </a:solidFill>
              </a:rPr>
              <a:t>üstündeki gökyüzünün rengidir. Tarafsızlığı, sakinliği ve hakim olmayı sağlar. Düşünme sürecinin kontrolü ve düzenlenmesi için mavi şapka </a:t>
            </a:r>
            <a:r>
              <a:rPr lang="tr-TR" b="1" dirty="0" smtClean="0">
                <a:solidFill>
                  <a:schemeClr val="accent6"/>
                </a:solidFill>
              </a:rPr>
              <a:t>takılır.</a:t>
            </a:r>
            <a:endParaRPr lang="tr-TR" b="1" dirty="0">
              <a:solidFill>
                <a:schemeClr val="accent6"/>
              </a:solidFill>
            </a:endParaRPr>
          </a:p>
          <a:p>
            <a:pPr marL="0" indent="0">
              <a:buNone/>
            </a:pPr>
            <a:endParaRPr lang="tr-TR" dirty="0"/>
          </a:p>
        </p:txBody>
      </p:sp>
    </p:spTree>
    <p:extLst>
      <p:ext uri="{BB962C8B-B14F-4D97-AF65-F5344CB8AC3E}">
        <p14:creationId xmlns:p14="http://schemas.microsoft.com/office/powerpoint/2010/main" val="21875114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600" dirty="0"/>
              <a:t>Türkçe dersi, öğrencilere sadece dil öğretme dersi değil, aynı zamanda düşünme ve yaratıcı düşünmede öğrencilerin becerilerini geliştirme dersidir</a:t>
            </a:r>
            <a:r>
              <a:rPr lang="tr-TR" sz="3600" dirty="0" smtClean="0"/>
              <a:t>. </a:t>
            </a:r>
            <a:r>
              <a:rPr lang="tr-TR" sz="3600" b="1" dirty="0"/>
              <a:t>Edward de Bono </a:t>
            </a:r>
            <a:r>
              <a:rPr lang="tr-TR" sz="3600" dirty="0"/>
              <a:t>tarafından geliştirilen bu yöntem Türkçe derslerinde </a:t>
            </a:r>
            <a:r>
              <a:rPr lang="tr-TR" sz="3600" dirty="0" smtClean="0"/>
              <a:t>sıklıkla </a:t>
            </a:r>
            <a:r>
              <a:rPr lang="tr-TR" sz="3600" dirty="0"/>
              <a:t>başvurulması gereken bir </a:t>
            </a:r>
            <a:r>
              <a:rPr lang="tr-TR" sz="3600" dirty="0" smtClean="0"/>
              <a:t>yöntemdir.</a:t>
            </a:r>
            <a:endParaRPr lang="tr-TR" sz="3600" dirty="0"/>
          </a:p>
        </p:txBody>
      </p:sp>
    </p:spTree>
    <p:extLst>
      <p:ext uri="{BB962C8B-B14F-4D97-AF65-F5344CB8AC3E}">
        <p14:creationId xmlns:p14="http://schemas.microsoft.com/office/powerpoint/2010/main" val="1411449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 Gözlem </a:t>
            </a:r>
            <a:r>
              <a:rPr lang="tr-TR" dirty="0"/>
              <a:t>ve İnceleme</a:t>
            </a:r>
            <a:br>
              <a:rPr lang="tr-TR" dirty="0"/>
            </a:br>
            <a:endParaRPr lang="tr-TR" dirty="0"/>
          </a:p>
        </p:txBody>
      </p:sp>
      <p:sp>
        <p:nvSpPr>
          <p:cNvPr id="3" name="İçerik Yer Tutucusu 2"/>
          <p:cNvSpPr>
            <a:spLocks noGrp="1"/>
          </p:cNvSpPr>
          <p:nvPr>
            <p:ph idx="1"/>
          </p:nvPr>
        </p:nvSpPr>
        <p:spPr>
          <a:xfrm>
            <a:off x="685799" y="1532586"/>
            <a:ext cx="11008217" cy="4984124"/>
          </a:xfrm>
        </p:spPr>
        <p:txBody>
          <a:bodyPr>
            <a:normAutofit/>
          </a:bodyPr>
          <a:lstStyle/>
          <a:p>
            <a:pPr marL="0" indent="0">
              <a:buNone/>
            </a:pPr>
            <a:r>
              <a:rPr lang="tr-TR" sz="2800" b="1" dirty="0"/>
              <a:t>Gözlem, </a:t>
            </a:r>
            <a:r>
              <a:rPr lang="tr-TR" sz="2400" dirty="0"/>
              <a:t>bir olayı, bir nesneyi ya da bir gerçeğin türlü belirti ve şartlarını izleme işidir. İnceleme ise, ele alınan bir konunun özelliklerini tam olarak anlamaya çalışmak için yapılan yöntemli çalışmadır</a:t>
            </a:r>
            <a:r>
              <a:rPr lang="tr-TR" sz="2400" dirty="0" smtClean="0"/>
              <a:t>. </a:t>
            </a:r>
          </a:p>
          <a:p>
            <a:pPr marL="0" indent="0">
              <a:buNone/>
            </a:pPr>
            <a:endParaRPr lang="tr-TR" sz="2800" b="1" dirty="0" smtClean="0"/>
          </a:p>
          <a:p>
            <a:pPr marL="0" indent="0">
              <a:buNone/>
            </a:pPr>
            <a:r>
              <a:rPr lang="tr-TR" sz="2800" b="1" dirty="0" smtClean="0"/>
              <a:t>Dikkat </a:t>
            </a:r>
            <a:r>
              <a:rPr lang="tr-TR" sz="2800" b="1" dirty="0"/>
              <a:t>edilmesi gereken hususlar:</a:t>
            </a:r>
          </a:p>
          <a:p>
            <a:pPr lvl="0"/>
            <a:r>
              <a:rPr lang="tr-TR" sz="2400" dirty="0"/>
              <a:t>Gözlem planlı yapılmalıdır.</a:t>
            </a:r>
          </a:p>
          <a:p>
            <a:pPr lvl="0"/>
            <a:r>
              <a:rPr lang="tr-TR" sz="2400" dirty="0"/>
              <a:t>Gözlemin bir gezi ile birlikte olmasının gerektiği durumlarda, disiplin problemleri olmaması için organizasyonun çok iyi yapılması gereklidir.</a:t>
            </a:r>
          </a:p>
          <a:p>
            <a:pPr lvl="0"/>
            <a:r>
              <a:rPr lang="tr-TR" sz="2400" dirty="0"/>
              <a:t>Öğrenciler, gittikleri yerlerde neye dikkat edeceklerini, neyi gözleyeceklerini bilmelidirler.</a:t>
            </a:r>
          </a:p>
          <a:p>
            <a:r>
              <a:rPr lang="tr-TR" sz="2400" dirty="0"/>
              <a:t>Gözlem sırasında öğrencilere not tutma alışkanlığı kazandırılmalıdır</a:t>
            </a:r>
          </a:p>
        </p:txBody>
      </p:sp>
    </p:spTree>
    <p:extLst>
      <p:ext uri="{BB962C8B-B14F-4D97-AF65-F5344CB8AC3E}">
        <p14:creationId xmlns:p14="http://schemas.microsoft.com/office/powerpoint/2010/main" val="14333117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 Tartışma</a:t>
            </a:r>
            <a:r>
              <a:rPr lang="tr-TR" dirty="0"/>
              <a:t/>
            </a:r>
            <a:br>
              <a:rPr lang="tr-TR" dirty="0"/>
            </a:br>
            <a:endParaRPr lang="tr-TR" dirty="0"/>
          </a:p>
        </p:txBody>
      </p:sp>
      <p:pic>
        <p:nvPicPr>
          <p:cNvPr id="4" name="İçerik Yer Tutucusu 3"/>
          <p:cNvPicPr>
            <a:picLocks noGrp="1" noChangeAspect="1"/>
          </p:cNvPicPr>
          <p:nvPr>
            <p:ph idx="1"/>
          </p:nvPr>
        </p:nvPicPr>
        <p:blipFill>
          <a:blip r:embed="rId2"/>
          <a:stretch>
            <a:fillRect/>
          </a:stretch>
        </p:blipFill>
        <p:spPr>
          <a:xfrm>
            <a:off x="2999678" y="1494263"/>
            <a:ext cx="6333007" cy="5306033"/>
          </a:xfrm>
          <a:prstGeom prst="rect">
            <a:avLst/>
          </a:prstGeom>
        </p:spPr>
      </p:pic>
    </p:spTree>
    <p:extLst>
      <p:ext uri="{BB962C8B-B14F-4D97-AF65-F5344CB8AC3E}">
        <p14:creationId xmlns:p14="http://schemas.microsoft.com/office/powerpoint/2010/main" val="26363706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3. Problem </a:t>
            </a:r>
            <a:r>
              <a:rPr lang="tr-TR" dirty="0"/>
              <a:t>Çözme</a:t>
            </a:r>
            <a:br>
              <a:rPr lang="tr-TR" dirty="0"/>
            </a:br>
            <a:endParaRPr lang="tr-TR" dirty="0"/>
          </a:p>
        </p:txBody>
      </p:sp>
      <p:pic>
        <p:nvPicPr>
          <p:cNvPr id="4" name="İçerik Yer Tutucusu 3"/>
          <p:cNvPicPr>
            <a:picLocks noGrp="1" noChangeAspect="1"/>
          </p:cNvPicPr>
          <p:nvPr>
            <p:ph idx="1"/>
          </p:nvPr>
        </p:nvPicPr>
        <p:blipFill>
          <a:blip r:embed="rId2"/>
          <a:stretch>
            <a:fillRect/>
          </a:stretch>
        </p:blipFill>
        <p:spPr>
          <a:xfrm>
            <a:off x="1973766" y="1672684"/>
            <a:ext cx="9049394" cy="4652928"/>
          </a:xfrm>
          <a:prstGeom prst="rect">
            <a:avLst/>
          </a:prstGeom>
        </p:spPr>
      </p:pic>
    </p:spTree>
    <p:extLst>
      <p:ext uri="{BB962C8B-B14F-4D97-AF65-F5344CB8AC3E}">
        <p14:creationId xmlns:p14="http://schemas.microsoft.com/office/powerpoint/2010/main" val="8272732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4. Rol </a:t>
            </a:r>
            <a:r>
              <a:rPr lang="tr-TR" dirty="0"/>
              <a:t>Oynama</a:t>
            </a:r>
            <a:br>
              <a:rPr lang="tr-TR" dirty="0"/>
            </a:br>
            <a:endParaRPr lang="tr-TR" dirty="0"/>
          </a:p>
        </p:txBody>
      </p:sp>
      <p:sp>
        <p:nvSpPr>
          <p:cNvPr id="3" name="İçerik Yer Tutucusu 2"/>
          <p:cNvSpPr>
            <a:spLocks noGrp="1"/>
          </p:cNvSpPr>
          <p:nvPr>
            <p:ph idx="1"/>
          </p:nvPr>
        </p:nvSpPr>
        <p:spPr>
          <a:xfrm>
            <a:off x="685800" y="1506828"/>
            <a:ext cx="10820400" cy="4997003"/>
          </a:xfrm>
        </p:spPr>
        <p:txBody>
          <a:bodyPr/>
          <a:lstStyle/>
          <a:p>
            <a:pPr marL="0" indent="0">
              <a:buNone/>
            </a:pPr>
            <a:r>
              <a:rPr lang="tr-TR" sz="2800" b="1" dirty="0"/>
              <a:t>Rol oynama, </a:t>
            </a:r>
            <a:r>
              <a:rPr lang="tr-TR" dirty="0"/>
              <a:t>öğrencilerin, başkalarının kimliğine bürünerek onların nasıl düşündüklerini, neler hissettiklerini ve nasıl davrandıklarını anlamasına fırsat </a:t>
            </a:r>
            <a:r>
              <a:rPr lang="tr-TR" dirty="0" smtClean="0"/>
              <a:t>verir.</a:t>
            </a:r>
          </a:p>
          <a:p>
            <a:pPr marL="0" indent="0">
              <a:buNone/>
            </a:pPr>
            <a:endParaRPr lang="tr-TR" sz="2800" b="1" dirty="0" smtClean="0"/>
          </a:p>
          <a:p>
            <a:pPr marL="0" indent="0">
              <a:buNone/>
            </a:pPr>
            <a:r>
              <a:rPr lang="tr-TR" sz="2800" b="1" dirty="0" smtClean="0"/>
              <a:t>Dikkat </a:t>
            </a:r>
            <a:r>
              <a:rPr lang="tr-TR" sz="2800" b="1" dirty="0"/>
              <a:t>edilmesi gereken bazı kurallar:</a:t>
            </a:r>
          </a:p>
          <a:p>
            <a:pPr lvl="0"/>
            <a:r>
              <a:rPr lang="tr-TR" dirty="0"/>
              <a:t>Canlandırılacak durum ya da olay öğrencilerle birlikte seçilmelidir.</a:t>
            </a:r>
          </a:p>
          <a:p>
            <a:pPr lvl="0"/>
            <a:r>
              <a:rPr lang="tr-TR" dirty="0"/>
              <a:t>Uygulamadan önce yapılacak etkinliklerin ayrıntıları iyi belirlenmelidir.</a:t>
            </a:r>
          </a:p>
          <a:p>
            <a:pPr lvl="0"/>
            <a:r>
              <a:rPr lang="tr-TR" dirty="0"/>
              <a:t>Sınıf, oynanacak rollere uygun olarak düzenlenmelidir.</a:t>
            </a:r>
          </a:p>
          <a:p>
            <a:pPr lvl="0"/>
            <a:r>
              <a:rPr lang="tr-TR" dirty="0"/>
              <a:t>Öğrenciler rol almada yüreklendirilmelidir.</a:t>
            </a:r>
          </a:p>
          <a:p>
            <a:pPr lvl="0"/>
            <a:r>
              <a:rPr lang="tr-TR" dirty="0"/>
              <a:t>Rolleri prova etmeleri için yeterli zaman verilmelidir.</a:t>
            </a:r>
          </a:p>
          <a:p>
            <a:pPr lvl="0"/>
            <a:r>
              <a:rPr lang="tr-TR" dirty="0"/>
              <a:t>Rol oynamanın sonunda, sınıfta oyuna ve oyunun amacına ilişkin tartışma ortamı oluşturulmalı, değerlendirme yapılmalıdır</a:t>
            </a:r>
            <a:r>
              <a:rPr lang="tr-TR" dirty="0" smtClean="0"/>
              <a:t>.</a:t>
            </a:r>
            <a:endParaRPr lang="tr-TR" dirty="0"/>
          </a:p>
          <a:p>
            <a:endParaRPr lang="tr-TR" dirty="0"/>
          </a:p>
        </p:txBody>
      </p:sp>
    </p:spTree>
    <p:extLst>
      <p:ext uri="{BB962C8B-B14F-4D97-AF65-F5344CB8AC3E}">
        <p14:creationId xmlns:p14="http://schemas.microsoft.com/office/powerpoint/2010/main" val="18028120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5. Gösteri</a:t>
            </a:r>
            <a:r>
              <a:rPr lang="tr-TR" dirty="0"/>
              <a:t/>
            </a:r>
            <a:br>
              <a:rPr lang="tr-TR" dirty="0"/>
            </a:br>
            <a:endParaRPr lang="tr-TR" dirty="0"/>
          </a:p>
        </p:txBody>
      </p:sp>
      <p:sp>
        <p:nvSpPr>
          <p:cNvPr id="3" name="İçerik Yer Tutucusu 2"/>
          <p:cNvSpPr>
            <a:spLocks noGrp="1"/>
          </p:cNvSpPr>
          <p:nvPr>
            <p:ph idx="1"/>
          </p:nvPr>
        </p:nvSpPr>
        <p:spPr>
          <a:xfrm>
            <a:off x="685800" y="1468192"/>
            <a:ext cx="10820400" cy="4750493"/>
          </a:xfrm>
        </p:spPr>
        <p:txBody>
          <a:bodyPr/>
          <a:lstStyle/>
          <a:p>
            <a:pPr marL="0" indent="0">
              <a:buNone/>
            </a:pPr>
            <a:r>
              <a:rPr lang="tr-TR" sz="3200" dirty="0" smtClean="0"/>
              <a:t>Bu </a:t>
            </a:r>
            <a:r>
              <a:rPr lang="tr-TR" sz="3200" dirty="0"/>
              <a:t>yöntemle ders işlerken kullanılacak araç ve gereçler arasında harita, küre, model gibi görsel olanların yanında plak, kaset, ses bandı gibi işitsel olanlarını, slayt, film ve video gibi hem görsel hem de işitsel özelliği olanları sayabiliriz. Türkçe derslerinde gösteri aracı olarak resim ve karikatürlerden de yararlanılabilir</a:t>
            </a:r>
            <a:r>
              <a:rPr lang="tr-TR" sz="3200" dirty="0" smtClean="0"/>
              <a:t>. </a:t>
            </a:r>
            <a:r>
              <a:rPr lang="tr-TR" sz="3200" dirty="0"/>
              <a:t>Türkçe derslerinde bu yöntem, örneğin; bir şiirin nasıl okunabileceğini, harflerin nasıl yazılacağını, verilen bilgilerin bir grafiğe nasıl dönüştürüleceğini gösterirken </a:t>
            </a:r>
            <a:r>
              <a:rPr lang="tr-TR" sz="3200" dirty="0" smtClean="0"/>
              <a:t>kullanılır.</a:t>
            </a:r>
            <a:endParaRPr lang="tr-TR" sz="3200" dirty="0"/>
          </a:p>
          <a:p>
            <a:pPr marL="0" indent="0">
              <a:buNone/>
            </a:pPr>
            <a:endParaRPr lang="tr-TR" dirty="0"/>
          </a:p>
        </p:txBody>
      </p:sp>
    </p:spTree>
    <p:extLst>
      <p:ext uri="{BB962C8B-B14F-4D97-AF65-F5344CB8AC3E}">
        <p14:creationId xmlns:p14="http://schemas.microsoft.com/office/powerpoint/2010/main" val="3088416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6. Oyunlar</a:t>
            </a:r>
            <a:r>
              <a:rPr lang="tr-TR" dirty="0"/>
              <a:t/>
            </a:r>
            <a:br>
              <a:rPr lang="tr-TR" dirty="0"/>
            </a:br>
            <a:endParaRPr lang="tr-TR" dirty="0"/>
          </a:p>
        </p:txBody>
      </p:sp>
      <p:sp>
        <p:nvSpPr>
          <p:cNvPr id="3" name="İçerik Yer Tutucusu 2"/>
          <p:cNvSpPr>
            <a:spLocks noGrp="1"/>
          </p:cNvSpPr>
          <p:nvPr>
            <p:ph idx="1"/>
          </p:nvPr>
        </p:nvSpPr>
        <p:spPr>
          <a:xfrm>
            <a:off x="685800" y="1584102"/>
            <a:ext cx="10820400" cy="4634584"/>
          </a:xfrm>
        </p:spPr>
        <p:txBody>
          <a:bodyPr>
            <a:normAutofit/>
          </a:bodyPr>
          <a:lstStyle/>
          <a:p>
            <a:pPr marL="0" indent="0">
              <a:buNone/>
            </a:pPr>
            <a:r>
              <a:rPr lang="tr-TR" sz="3600" b="1" dirty="0"/>
              <a:t>Dikkat edilmesi gereken bazı kurallar:</a:t>
            </a:r>
          </a:p>
          <a:p>
            <a:pPr marL="0" lvl="0" indent="0">
              <a:buNone/>
            </a:pPr>
            <a:endParaRPr lang="tr-TR" dirty="0" smtClean="0"/>
          </a:p>
          <a:p>
            <a:pPr marL="457200" lvl="0" indent="-457200">
              <a:buFont typeface="+mj-lt"/>
              <a:buAutoNum type="arabicPeriod"/>
            </a:pPr>
            <a:r>
              <a:rPr lang="tr-TR" sz="3200" dirty="0" smtClean="0"/>
              <a:t>Oyunun </a:t>
            </a:r>
            <a:r>
              <a:rPr lang="tr-TR" sz="3200" dirty="0"/>
              <a:t>bir amacı olmalı ve oyunun sonunda amaca ulaşıp ulaşılmadığı değerlendirilmelidir.</a:t>
            </a:r>
          </a:p>
          <a:p>
            <a:pPr marL="457200" lvl="0" indent="-457200">
              <a:buFont typeface="+mj-lt"/>
              <a:buAutoNum type="arabicPeriod"/>
            </a:pPr>
            <a:r>
              <a:rPr lang="tr-TR" sz="3200" dirty="0"/>
              <a:t>Öğretmen oyunu sürekli kontrol etmelidir.</a:t>
            </a:r>
          </a:p>
          <a:p>
            <a:pPr marL="457200" lvl="0" indent="-457200">
              <a:buFont typeface="+mj-lt"/>
              <a:buAutoNum type="arabicPeriod"/>
            </a:pPr>
            <a:r>
              <a:rPr lang="tr-TR" sz="3200" dirty="0"/>
              <a:t>Öğrencilerin düzey ve yeteneklerine uygun olmalıdır.</a:t>
            </a:r>
          </a:p>
          <a:p>
            <a:pPr marL="457200" indent="-457200">
              <a:buFont typeface="+mj-lt"/>
              <a:buAutoNum type="arabicPeriod"/>
            </a:pPr>
            <a:r>
              <a:rPr lang="tr-TR" sz="3200" dirty="0"/>
              <a:t>Oyun, sınıftaki tüm öğrencilerin katılmasına imkan vermelidir</a:t>
            </a:r>
            <a:r>
              <a:rPr lang="tr-TR" sz="3200" dirty="0" smtClean="0"/>
              <a:t>. </a:t>
            </a:r>
            <a:endParaRPr lang="tr-TR" sz="3200" dirty="0"/>
          </a:p>
        </p:txBody>
      </p:sp>
    </p:spTree>
    <p:extLst>
      <p:ext uri="{BB962C8B-B14F-4D97-AF65-F5344CB8AC3E}">
        <p14:creationId xmlns:p14="http://schemas.microsoft.com/office/powerpoint/2010/main" val="2460251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7. Doğrudan </a:t>
            </a:r>
            <a:r>
              <a:rPr lang="tr-TR" dirty="0"/>
              <a:t>Anlatım</a:t>
            </a:r>
            <a:br>
              <a:rPr lang="tr-TR" dirty="0"/>
            </a:br>
            <a:endParaRPr lang="tr-TR" dirty="0"/>
          </a:p>
        </p:txBody>
      </p:sp>
      <p:sp>
        <p:nvSpPr>
          <p:cNvPr id="3" name="İçerik Yer Tutucusu 2"/>
          <p:cNvSpPr>
            <a:spLocks noGrp="1"/>
          </p:cNvSpPr>
          <p:nvPr>
            <p:ph idx="1"/>
          </p:nvPr>
        </p:nvSpPr>
        <p:spPr>
          <a:xfrm>
            <a:off x="218941" y="1455313"/>
            <a:ext cx="11287259" cy="5048517"/>
          </a:xfrm>
        </p:spPr>
        <p:txBody>
          <a:bodyPr>
            <a:noAutofit/>
          </a:bodyPr>
          <a:lstStyle/>
          <a:p>
            <a:r>
              <a:rPr lang="tr-TR" sz="3200" dirty="0"/>
              <a:t>Bir konuya giriş yaparken, bilgi aktarırken ya da özetlerken başvurulmalıdır. </a:t>
            </a:r>
            <a:endParaRPr lang="tr-TR" sz="3200" dirty="0" smtClean="0"/>
          </a:p>
          <a:p>
            <a:r>
              <a:rPr lang="tr-TR" sz="3200" dirty="0" smtClean="0"/>
              <a:t>Bu </a:t>
            </a:r>
            <a:r>
              <a:rPr lang="tr-TR" sz="3200" dirty="0"/>
              <a:t>yöntemin uygulanmasında görsel ve işitsel araçlardan yararlanılmasına, öğrencilere söz hakkı verilmesine, soru sorulmasına ve öğrencilerin not tutmalarına imkan verilmesine dikkat edilmelidir. </a:t>
            </a:r>
            <a:endParaRPr lang="tr-TR" sz="3200" dirty="0" smtClean="0"/>
          </a:p>
          <a:p>
            <a:r>
              <a:rPr lang="tr-TR" sz="3200" dirty="0" smtClean="0"/>
              <a:t>İşlenen </a:t>
            </a:r>
            <a:r>
              <a:rPr lang="tr-TR" sz="3200" dirty="0"/>
              <a:t>konuların öğrencilerin yaşantılarıyla bağlantıları kurulmalıdır. </a:t>
            </a:r>
            <a:endParaRPr lang="tr-TR" sz="3200" dirty="0" smtClean="0"/>
          </a:p>
          <a:p>
            <a:r>
              <a:rPr lang="tr-TR" sz="3200" dirty="0" smtClean="0"/>
              <a:t>Basit</a:t>
            </a:r>
            <a:r>
              <a:rPr lang="tr-TR" sz="3200" dirty="0"/>
              <a:t>, kısa ve düzgün cümleler ile anlatım </a:t>
            </a:r>
            <a:r>
              <a:rPr lang="tr-TR" sz="3200" dirty="0" smtClean="0"/>
              <a:t>yapılmalıdır. </a:t>
            </a:r>
          </a:p>
          <a:p>
            <a:r>
              <a:rPr lang="tr-TR" sz="3200" dirty="0" smtClean="0"/>
              <a:t>Öğretmenlik </a:t>
            </a:r>
            <a:r>
              <a:rPr lang="tr-TR" sz="3200" dirty="0"/>
              <a:t>konuşmaktan çok konuşturma sanatıdır</a:t>
            </a:r>
          </a:p>
        </p:txBody>
      </p:sp>
    </p:spTree>
    <p:extLst>
      <p:ext uri="{BB962C8B-B14F-4D97-AF65-F5344CB8AC3E}">
        <p14:creationId xmlns:p14="http://schemas.microsoft.com/office/powerpoint/2010/main" val="3941310045"/>
      </p:ext>
    </p:extLst>
  </p:cSld>
  <p:clrMapOvr>
    <a:masterClrMapping/>
  </p:clrMapOvr>
</p:sld>
</file>

<file path=ppt/theme/theme1.xml><?xml version="1.0" encoding="utf-8"?>
<a:theme xmlns:a="http://schemas.openxmlformats.org/drawingml/2006/main" name="Uçak İzi">
  <a:themeElements>
    <a:clrScheme name="Uçak İzi">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Uçak İzi">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çak İzi">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TM04033937[[fn=Uçak İzi]]</Template>
  <TotalTime>54</TotalTime>
  <Words>1056</Words>
  <Application>Microsoft Office PowerPoint</Application>
  <PresentationFormat>Geniş ekran</PresentationFormat>
  <Paragraphs>107</Paragraphs>
  <Slides>22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Arial</vt:lpstr>
      <vt:lpstr>Calibri</vt:lpstr>
      <vt:lpstr>Century Gothic</vt:lpstr>
      <vt:lpstr>Uçak İzi</vt:lpstr>
      <vt:lpstr>Türkçe öğretiminde kullanılan öğretim yöntem ve teknikleri</vt:lpstr>
      <vt:lpstr>Öğrenme Yöntem ve teknikleri</vt:lpstr>
      <vt:lpstr>1. Gözlem ve İnceleme </vt:lpstr>
      <vt:lpstr>2. Tartışma </vt:lpstr>
      <vt:lpstr>3. Problem Çözme </vt:lpstr>
      <vt:lpstr>4. Rol Oynama </vt:lpstr>
      <vt:lpstr>5. Gösteri </vt:lpstr>
      <vt:lpstr>6. Oyunlar </vt:lpstr>
      <vt:lpstr>7. Doğrudan Anlatım </vt:lpstr>
      <vt:lpstr>8. Özetleme  </vt:lpstr>
      <vt:lpstr>PowerPoint Sunusu</vt:lpstr>
      <vt:lpstr>Türkçe öğretiminde kullanılabilecek teknikler</vt:lpstr>
      <vt:lpstr>1. Beyin Fırtınası</vt:lpstr>
      <vt:lpstr>2. Soru-Cevap </vt:lpstr>
      <vt:lpstr>PowerPoint Sunusu</vt:lpstr>
      <vt:lpstr>3. drama</vt:lpstr>
      <vt:lpstr>4. Kavram haritası</vt:lpstr>
      <vt:lpstr>5. Balık kılçığı</vt:lpstr>
      <vt:lpstr>6. Zihin haritası</vt:lpstr>
      <vt:lpstr>7. Proje çalışması</vt:lpstr>
      <vt:lpstr>8. Altı şapkalı düşünme</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Türkçe öğretiminde kullanılan öğretim yöntem ve teknikleri</dc:title>
  <dc:creator>AYSEGUL_BAYRAKTAR</dc:creator>
  <cp:lastModifiedBy>AYSEGUL_BAYRAKTAR</cp:lastModifiedBy>
  <cp:revision>8</cp:revision>
  <cp:lastPrinted>2020-03-05T13:15:27Z</cp:lastPrinted>
  <dcterms:created xsi:type="dcterms:W3CDTF">2020-02-28T09:56:54Z</dcterms:created>
  <dcterms:modified xsi:type="dcterms:W3CDTF">2020-03-05T13:16:23Z</dcterms:modified>
</cp:coreProperties>
</file>