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74" r:id="rId9"/>
    <p:sldId id="264" r:id="rId10"/>
    <p:sldId id="276" r:id="rId11"/>
    <p:sldId id="277" r:id="rId12"/>
    <p:sldId id="265" r:id="rId13"/>
    <p:sldId id="266" r:id="rId14"/>
    <p:sldId id="267" r:id="rId15"/>
    <p:sldId id="268" r:id="rId16"/>
    <p:sldId id="269" r:id="rId17"/>
    <p:sldId id="271" r:id="rId18"/>
    <p:sldId id="270" r:id="rId19"/>
    <p:sldId id="272" r:id="rId20"/>
    <p:sldId id="273" r:id="rId21"/>
    <p:sldId id="278" r:id="rId22"/>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69" autoAdjust="0"/>
  </p:normalViewPr>
  <p:slideViewPr>
    <p:cSldViewPr>
      <p:cViewPr varScale="1">
        <p:scale>
          <a:sx n="84" d="100"/>
          <a:sy n="84" d="100"/>
        </p:scale>
        <p:origin x="108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a:prstGeom prst="rect">
            <a:avLst/>
          </a:prstGeom>
        </p:spPr>
        <p:txBody>
          <a:bodyPr/>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pPr/>
              <a:t>2019-10-24</a:t>
            </a:fld>
            <a:endParaRPr lang="ko-KR"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pPr/>
              <a:t>‹#›</a:t>
            </a:fld>
            <a:endParaRPr lang="ko-KR" altLang="en-US"/>
          </a:p>
        </p:txBody>
      </p:sp>
    </p:spTree>
    <p:extLst>
      <p:ext uri="{BB962C8B-B14F-4D97-AF65-F5344CB8AC3E}">
        <p14:creationId xmlns:p14="http://schemas.microsoft.com/office/powerpoint/2010/main" val="282536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pPr/>
              <a:t>2019-10-24</a:t>
            </a:fld>
            <a:endParaRPr lang="ko-KR"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pPr/>
              <a:t>‹#›</a:t>
            </a:fld>
            <a:endParaRPr lang="ko-KR" altLang="en-US"/>
          </a:p>
        </p:txBody>
      </p:sp>
    </p:spTree>
    <p:extLst>
      <p:ext uri="{BB962C8B-B14F-4D97-AF65-F5344CB8AC3E}">
        <p14:creationId xmlns:p14="http://schemas.microsoft.com/office/powerpoint/2010/main" val="2221001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069514"/>
          </a:xfrm>
          <a:prstGeom prst="rect">
            <a:avLst/>
          </a:prstGeom>
        </p:spPr>
        <p:txBody>
          <a:bodyPr anchor="ctr"/>
          <a:lstStyle>
            <a:lvl1pPr>
              <a:defRPr b="1" baseline="0">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pPr/>
              <a:t>2019-10-24</a:t>
            </a:fld>
            <a:endParaRPr lang="ko-KR"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pPr/>
              <a:t>‹#›</a:t>
            </a:fld>
            <a:endParaRPr lang="ko-KR" altLang="en-US"/>
          </a:p>
        </p:txBody>
      </p:sp>
    </p:spTree>
    <p:extLst>
      <p:ext uri="{BB962C8B-B14F-4D97-AF65-F5344CB8AC3E}">
        <p14:creationId xmlns:p14="http://schemas.microsoft.com/office/powerpoint/2010/main" val="181979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a:prstGeom prst="rect">
            <a:avLst/>
          </a:prstGeom>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pPr/>
              <a:t>2019-10-24</a:t>
            </a:fld>
            <a:endParaRPr lang="ko-KR"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pPr/>
              <a:t>‹#›</a:t>
            </a:fld>
            <a:endParaRPr lang="ko-KR" altLang="en-US"/>
          </a:p>
        </p:txBody>
      </p:sp>
    </p:spTree>
    <p:extLst>
      <p:ext uri="{BB962C8B-B14F-4D97-AF65-F5344CB8AC3E}">
        <p14:creationId xmlns:p14="http://schemas.microsoft.com/office/powerpoint/2010/main" val="184590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a:prstGeom prst="rect">
            <a:avLst/>
          </a:prstGeom>
        </p:spPr>
        <p:txBody>
          <a:bodyPr/>
          <a:lstStyle>
            <a:lvl1pPr>
              <a:defRPr/>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pPr/>
              <a:t>2019-10-24</a:t>
            </a:fld>
            <a:endParaRPr lang="ko-KR" alt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pPr/>
              <a:t>‹#›</a:t>
            </a:fld>
            <a:endParaRPr lang="ko-KR" altLang="en-US"/>
          </a:p>
        </p:txBody>
      </p:sp>
    </p:spTree>
    <p:extLst>
      <p:ext uri="{BB962C8B-B14F-4D97-AF65-F5344CB8AC3E}">
        <p14:creationId xmlns:p14="http://schemas.microsoft.com/office/powerpoint/2010/main" val="1834140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a:prstGeom prst="rect">
            <a:avLst/>
          </a:prstGeom>
        </p:spPr>
        <p:txBody>
          <a:bodyPr/>
          <a:lstStyle/>
          <a:p>
            <a:r>
              <a:rPr lang="en-US" altLang="ko-KR" smtClean="0"/>
              <a:t>Click to edit Master title style</a:t>
            </a:r>
            <a:endParaRPr lang="ko-KR" alt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pPr/>
              <a:t>2019-10-24</a:t>
            </a:fld>
            <a:endParaRPr lang="ko-KR" alt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pPr/>
              <a:t>‹#›</a:t>
            </a:fld>
            <a:endParaRPr lang="ko-KR" altLang="en-US"/>
          </a:p>
        </p:txBody>
      </p:sp>
    </p:spTree>
    <p:extLst>
      <p:ext uri="{BB962C8B-B14F-4D97-AF65-F5344CB8AC3E}">
        <p14:creationId xmlns:p14="http://schemas.microsoft.com/office/powerpoint/2010/main" val="397873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pPr/>
              <a:t>2019-10-24</a:t>
            </a:fld>
            <a:endParaRPr lang="ko-KR"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pPr/>
              <a:t>‹#›</a:t>
            </a:fld>
            <a:endParaRPr lang="ko-KR" altLang="en-US"/>
          </a:p>
        </p:txBody>
      </p:sp>
    </p:spTree>
    <p:extLst>
      <p:ext uri="{BB962C8B-B14F-4D97-AF65-F5344CB8AC3E}">
        <p14:creationId xmlns:p14="http://schemas.microsoft.com/office/powerpoint/2010/main" val="376037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ko-KR" smtClean="0"/>
              <a:t>Click to edit Master title style</a:t>
            </a:r>
            <a:endParaRPr lang="ko-KR" alt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pPr/>
              <a:t>2019-10-24</a:t>
            </a:fld>
            <a:endParaRPr lang="ko-KR"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pPr/>
              <a:t>‹#›</a:t>
            </a:fld>
            <a:endParaRPr lang="ko-KR" altLang="en-US"/>
          </a:p>
        </p:txBody>
      </p:sp>
    </p:spTree>
    <p:extLst>
      <p:ext uri="{BB962C8B-B14F-4D97-AF65-F5344CB8AC3E}">
        <p14:creationId xmlns:p14="http://schemas.microsoft.com/office/powerpoint/2010/main" val="204678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ko-KR" smtClean="0"/>
              <a:t>Click to edit Master title style</a:t>
            </a:r>
            <a:endParaRPr lang="ko-KR" alt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pPr/>
              <a:t>2019-10-24</a:t>
            </a:fld>
            <a:endParaRPr lang="ko-KR"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pPr/>
              <a:t>‹#›</a:t>
            </a:fld>
            <a:endParaRPr lang="ko-KR" altLang="en-US"/>
          </a:p>
        </p:txBody>
      </p:sp>
    </p:spTree>
    <p:extLst>
      <p:ext uri="{BB962C8B-B14F-4D97-AF65-F5344CB8AC3E}">
        <p14:creationId xmlns:p14="http://schemas.microsoft.com/office/powerpoint/2010/main" val="202880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484784"/>
            <a:ext cx="6779096" cy="4525963"/>
          </a:xfrm>
        </p:spPr>
        <p:txBody>
          <a:bodyPr>
            <a:normAutofit fontScale="77500" lnSpcReduction="20000"/>
          </a:bodyPr>
          <a:lstStyle/>
          <a:p>
            <a:pPr algn="just">
              <a:lnSpc>
                <a:spcPct val="160000"/>
              </a:lnSpc>
              <a:spcBef>
                <a:spcPts val="0"/>
              </a:spcBef>
              <a:spcAft>
                <a:spcPts val="1200"/>
              </a:spcAft>
              <a:buFont typeface="Wingdings" pitchFamily="2" charset="2"/>
              <a:buChar char="ü"/>
            </a:pPr>
            <a:r>
              <a:rPr lang="tr-TR" altLang="ko-KR" sz="2200" dirty="0" smtClean="0">
                <a:latin typeface="Arial" pitchFamily="34" charset="0"/>
                <a:cs typeface="Arial" pitchFamily="34" charset="0"/>
              </a:rPr>
              <a:t>Canlı vücudunda cereyan eden kimyasal reaksiyonlar vücut sıcaklığına bağlıdır. Dolayısıyla vücut fonksiyonları da vücut sıcaklığına bağlıdır. Sıcaklığın artması reaksiyonları hızlandırır, düşmesi ise yavaşlatır. Sıcaklığın vücut fonksiyonlarında neden olduğu dalgalanmayı önlemek için memeli ve kanatlılarda vücut sıcaklığını sabit sınırlar içerisinde tutan bir takım mekanizmalar gelişmiştir. Bu nedenle </a:t>
            </a:r>
            <a:r>
              <a:rPr lang="tr-TR" altLang="ko-KR" sz="2200" b="1" i="1" dirty="0" smtClean="0">
                <a:latin typeface="Arial" pitchFamily="34" charset="0"/>
                <a:cs typeface="Arial" pitchFamily="34" charset="0"/>
              </a:rPr>
              <a:t>memeli ve kanatlılara </a:t>
            </a:r>
            <a:r>
              <a:rPr lang="tr-TR" altLang="ko-KR" sz="2200" b="1" i="1" dirty="0" err="1" smtClean="0">
                <a:latin typeface="Arial" pitchFamily="34" charset="0"/>
                <a:cs typeface="Arial" pitchFamily="34" charset="0"/>
              </a:rPr>
              <a:t>homeoterm</a:t>
            </a:r>
            <a:r>
              <a:rPr lang="tr-TR" altLang="ko-KR" sz="2200" b="1" i="1" dirty="0" smtClean="0">
                <a:latin typeface="Arial" pitchFamily="34" charset="0"/>
                <a:cs typeface="Arial" pitchFamily="34" charset="0"/>
              </a:rPr>
              <a:t> (sıcakkanlı) hayvanlar</a:t>
            </a:r>
            <a:r>
              <a:rPr lang="tr-TR" altLang="ko-KR" sz="2200" dirty="0" smtClean="0">
                <a:latin typeface="Arial" pitchFamily="34" charset="0"/>
                <a:cs typeface="Arial" pitchFamily="34" charset="0"/>
              </a:rPr>
              <a:t> denir.</a:t>
            </a:r>
          </a:p>
          <a:p>
            <a:pPr algn="just">
              <a:lnSpc>
                <a:spcPct val="160000"/>
              </a:lnSpc>
              <a:spcBef>
                <a:spcPts val="0"/>
              </a:spcBef>
              <a:spcAft>
                <a:spcPts val="1200"/>
              </a:spcAft>
              <a:buFont typeface="Wingdings" pitchFamily="2" charset="2"/>
              <a:buChar char="ü"/>
            </a:pPr>
            <a:r>
              <a:rPr lang="tr-TR" altLang="ko-KR" sz="2200" dirty="0" smtClean="0">
                <a:latin typeface="Arial" pitchFamily="34" charset="0"/>
                <a:cs typeface="Arial" pitchFamily="34" charset="0"/>
              </a:rPr>
              <a:t>Vücut sıcaklıkları çevre ısısına göre değişen canlılara ise </a:t>
            </a:r>
            <a:r>
              <a:rPr lang="tr-TR" altLang="ko-KR" sz="2200" dirty="0" err="1" smtClean="0">
                <a:latin typeface="Arial" pitchFamily="34" charset="0"/>
                <a:cs typeface="Arial" pitchFamily="34" charset="0"/>
              </a:rPr>
              <a:t>poikiloterm</a:t>
            </a:r>
            <a:r>
              <a:rPr lang="tr-TR" altLang="ko-KR" sz="2200" dirty="0" smtClean="0">
                <a:latin typeface="Arial" pitchFamily="34" charset="0"/>
                <a:cs typeface="Arial" pitchFamily="34" charset="0"/>
              </a:rPr>
              <a:t> (soğuk kanlı) hayvanlar denir. Bu grupta balık, amfibi ve </a:t>
            </a:r>
            <a:r>
              <a:rPr lang="tr-TR" altLang="ko-KR" sz="2200" dirty="0" err="1" smtClean="0">
                <a:latin typeface="Arial" pitchFamily="34" charset="0"/>
                <a:cs typeface="Arial" pitchFamily="34" charset="0"/>
              </a:rPr>
              <a:t>reptiller</a:t>
            </a:r>
            <a:r>
              <a:rPr lang="tr-TR" altLang="ko-KR" sz="2200" dirty="0" smtClean="0">
                <a:latin typeface="Arial" pitchFamily="34" charset="0"/>
                <a:cs typeface="Arial" pitchFamily="34" charset="0"/>
              </a:rPr>
              <a:t> bulunmaktadır.  </a:t>
            </a:r>
            <a:endParaRPr lang="tr-TR" altLang="ko-KR" sz="22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197"/>
            <a:ext cx="9144000" cy="5141605"/>
          </a:xfrm>
          <a:prstGeom prst="rect">
            <a:avLst/>
          </a:prstGeom>
        </p:spPr>
      </p:pic>
      <p:sp>
        <p:nvSpPr>
          <p:cNvPr id="4" name="Dikdörtgen 3"/>
          <p:cNvSpPr/>
          <p:nvPr/>
        </p:nvSpPr>
        <p:spPr>
          <a:xfrm>
            <a:off x="251520" y="1050925"/>
            <a:ext cx="8640960" cy="1369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tr-TR" sz="5400" dirty="0" smtClean="0">
                <a:solidFill>
                  <a:schemeClr val="tx1"/>
                </a:solidFill>
                <a:latin typeface="Harlow Solid Italic" panose="04030604020F02020D02" pitchFamily="82" charset="0"/>
              </a:rPr>
              <a:t>Kanatlılarda Solunum</a:t>
            </a:r>
          </a:p>
          <a:p>
            <a:pPr algn="r" eaLnBrk="1" hangingPunct="1">
              <a:defRPr/>
            </a:pPr>
            <a:r>
              <a:rPr lang="tr-TR" sz="3200" dirty="0" smtClean="0">
                <a:solidFill>
                  <a:schemeClr val="tx1"/>
                </a:solidFill>
                <a:latin typeface="Harlow Solid Italic" panose="04030604020F02020D02" pitchFamily="82" charset="0"/>
              </a:rPr>
              <a:t>Prof. Dr. Hakan Öztürk</a:t>
            </a:r>
            <a:endParaRPr lang="tr-TR" sz="3200" dirty="0">
              <a:solidFill>
                <a:schemeClr val="tx1"/>
              </a:solidFill>
              <a:latin typeface="Harlow Solid Italic" panose="04030604020F02020D02" pitchFamily="82" charset="0"/>
            </a:endParaRPr>
          </a:p>
        </p:txBody>
      </p:sp>
    </p:spTree>
    <p:extLst>
      <p:ext uri="{BB962C8B-B14F-4D97-AF65-F5344CB8AC3E}">
        <p14:creationId xmlns:p14="http://schemas.microsoft.com/office/powerpoint/2010/main" val="891763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331640" y="4769857"/>
            <a:ext cx="7704856" cy="1323439"/>
          </a:xfrm>
          <a:prstGeom prst="rect">
            <a:avLst/>
          </a:prstGeom>
        </p:spPr>
        <p:txBody>
          <a:bodyPr wrap="square">
            <a:spAutoFit/>
          </a:bodyPr>
          <a:lstStyle/>
          <a:p>
            <a:r>
              <a:rPr lang="tr-TR" sz="2000" dirty="0">
                <a:latin typeface="Arial" panose="020B0604020202020204" pitchFamily="34" charset="0"/>
                <a:cs typeface="Arial" panose="020B0604020202020204" pitchFamily="34" charset="0"/>
              </a:rPr>
              <a:t>Ön keselerinde CO</a:t>
            </a:r>
            <a:r>
              <a:rPr lang="tr-TR" sz="2000" baseline="-25000" dirty="0">
                <a:latin typeface="Arial" panose="020B0604020202020204" pitchFamily="34" charset="0"/>
                <a:cs typeface="Arial" panose="020B0604020202020204" pitchFamily="34" charset="0"/>
              </a:rPr>
              <a:t>2</a:t>
            </a:r>
            <a:r>
              <a:rPr lang="tr-TR" sz="2000" dirty="0">
                <a:latin typeface="Arial" panose="020B0604020202020204" pitchFamily="34" charset="0"/>
                <a:cs typeface="Arial" panose="020B0604020202020204" pitchFamily="34" charset="0"/>
              </a:rPr>
              <a:t>’den zengin hava bulunurken arka hava keselerin de O</a:t>
            </a:r>
            <a:r>
              <a:rPr lang="tr-TR" sz="2000" baseline="-25000" dirty="0">
                <a:latin typeface="Arial" panose="020B0604020202020204" pitchFamily="34" charset="0"/>
                <a:cs typeface="Arial" panose="020B0604020202020204" pitchFamily="34" charset="0"/>
              </a:rPr>
              <a:t>2</a:t>
            </a:r>
            <a:r>
              <a:rPr lang="tr-TR" sz="2000" dirty="0">
                <a:latin typeface="Arial" panose="020B0604020202020204" pitchFamily="34" charset="0"/>
                <a:cs typeface="Arial" panose="020B0604020202020204" pitchFamily="34" charset="0"/>
              </a:rPr>
              <a:t>’den zengin hava bulunur.</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HAVA KESELERİNDE HAVA DEĞİŞİMİ OLMAZ! </a:t>
            </a:r>
          </a:p>
        </p:txBody>
      </p:sp>
      <p:sp>
        <p:nvSpPr>
          <p:cNvPr id="4" name="Dikdörtgen 3"/>
          <p:cNvSpPr/>
          <p:nvPr/>
        </p:nvSpPr>
        <p:spPr>
          <a:xfrm rot="19793524">
            <a:off x="2277553" y="2453611"/>
            <a:ext cx="4544514" cy="400110"/>
          </a:xfrm>
          <a:prstGeom prst="rect">
            <a:avLst/>
          </a:prstGeom>
          <a:noFill/>
        </p:spPr>
        <p:txBody>
          <a:bodyPr wrap="none" lIns="91440" tIns="45720" rIns="91440" bIns="45720">
            <a:spAutoFit/>
          </a:bodyPr>
          <a:lstStyle/>
          <a:p>
            <a:pPr algn="ctr"/>
            <a:r>
              <a:rPr lang="tr-TR" sz="2000" b="1" cap="none" spc="0" dirty="0" smtClean="0">
                <a:ln w="22225">
                  <a:solidFill>
                    <a:schemeClr val="accent2"/>
                  </a:solidFill>
                  <a:prstDash val="solid"/>
                </a:ln>
                <a:solidFill>
                  <a:schemeClr val="accent2">
                    <a:lumMod val="40000"/>
                    <a:lumOff val="60000"/>
                  </a:schemeClr>
                </a:solidFill>
                <a:effectLst/>
              </a:rPr>
              <a:t>Burada Hava Keselerinin Resmi Var!</a:t>
            </a:r>
            <a:endParaRPr lang="tr-TR" sz="2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196463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475656" y="548680"/>
            <a:ext cx="7416824" cy="6186309"/>
          </a:xfrm>
          <a:prstGeom prst="rect">
            <a:avLst/>
          </a:prstGeom>
        </p:spPr>
        <p:txBody>
          <a:bodyPr wrap="square">
            <a:spAutoFit/>
          </a:bodyPr>
          <a:lstStyle/>
          <a:p>
            <a:pPr>
              <a:lnSpc>
                <a:spcPct val="150000"/>
              </a:lnSpc>
            </a:pPr>
            <a:r>
              <a:rPr lang="tr-TR" sz="2400" dirty="0">
                <a:latin typeface="Arial" panose="020B0604020202020204" pitchFamily="34" charset="0"/>
                <a:cs typeface="Arial" panose="020B0604020202020204" pitchFamily="34" charset="0"/>
              </a:rPr>
              <a:t>Kuşlarda göğüs kafesinin yapısı, akciğerlerin </a:t>
            </a:r>
            <a:r>
              <a:rPr lang="tr-TR" sz="2400" dirty="0" err="1" smtClean="0">
                <a:latin typeface="Arial" panose="020B0604020202020204" pitchFamily="34" charset="0"/>
                <a:cs typeface="Arial" panose="020B0604020202020204" pitchFamily="34" charset="0"/>
              </a:rPr>
              <a:t>yerleşi</a:t>
            </a:r>
            <a:r>
              <a:rPr lang="tr-TR" sz="2400" dirty="0" smtClean="0">
                <a:latin typeface="Arial" panose="020B0604020202020204" pitchFamily="34" charset="0"/>
                <a:cs typeface="Arial" panose="020B0604020202020204" pitchFamily="34" charset="0"/>
              </a:rPr>
              <a:t>-mi </a:t>
            </a:r>
            <a:r>
              <a:rPr lang="tr-TR" sz="2400" dirty="0">
                <a:latin typeface="Arial" panose="020B0604020202020204" pitchFamily="34" charset="0"/>
                <a:cs typeface="Arial" panose="020B0604020202020204" pitchFamily="34" charset="0"/>
              </a:rPr>
              <a:t>ve solunum işlemi memeli hayvanlardan farklıdır.</a:t>
            </a:r>
          </a:p>
          <a:p>
            <a:pPr>
              <a:lnSpc>
                <a:spcPct val="150000"/>
              </a:lnSpc>
            </a:pPr>
            <a:r>
              <a:rPr lang="tr-TR" sz="2400" dirty="0">
                <a:latin typeface="Arial" panose="020B0604020202020204" pitchFamily="34" charset="0"/>
                <a:cs typeface="Arial" panose="020B0604020202020204" pitchFamily="34" charset="0"/>
              </a:rPr>
              <a:t>Bir kuşun soluk alışı ve havanın akciğerden atılışı </a:t>
            </a:r>
            <a:endParaRPr lang="tr-TR" sz="2400" dirty="0" smtClean="0">
              <a:latin typeface="Arial" panose="020B0604020202020204" pitchFamily="34" charset="0"/>
              <a:cs typeface="Arial" panose="020B0604020202020204" pitchFamily="34" charset="0"/>
            </a:endParaRPr>
          </a:p>
          <a:p>
            <a:pPr>
              <a:lnSpc>
                <a:spcPct val="150000"/>
              </a:lnSpc>
            </a:pPr>
            <a:r>
              <a:rPr lang="tr-TR" sz="2400" dirty="0" smtClean="0">
                <a:latin typeface="Arial" panose="020B0604020202020204" pitchFamily="34" charset="0"/>
                <a:cs typeface="Arial" panose="020B0604020202020204" pitchFamily="34" charset="0"/>
              </a:rPr>
              <a:t>diyafram </a:t>
            </a:r>
            <a:r>
              <a:rPr lang="tr-TR" sz="2400" dirty="0">
                <a:latin typeface="Arial" panose="020B0604020202020204" pitchFamily="34" charset="0"/>
                <a:cs typeface="Arial" panose="020B0604020202020204" pitchFamily="34" charset="0"/>
              </a:rPr>
              <a:t>aracılığıyla olmaz. </a:t>
            </a:r>
          </a:p>
          <a:p>
            <a:pPr>
              <a:lnSpc>
                <a:spcPct val="150000"/>
              </a:lnSpc>
            </a:pPr>
            <a:r>
              <a:rPr lang="tr-TR" sz="2400" dirty="0">
                <a:latin typeface="Arial" panose="020B0604020202020204" pitchFamily="34" charset="0"/>
                <a:cs typeface="Arial" panose="020B0604020202020204" pitchFamily="34" charset="0"/>
              </a:rPr>
              <a:t>Kuşlarda solunum; vücut boşluğunun büyüklüğünü </a:t>
            </a:r>
            <a:endParaRPr lang="tr-TR" sz="2400" dirty="0" smtClean="0">
              <a:latin typeface="Arial" panose="020B0604020202020204" pitchFamily="34" charset="0"/>
              <a:cs typeface="Arial" panose="020B0604020202020204" pitchFamily="34" charset="0"/>
            </a:endParaRPr>
          </a:p>
          <a:p>
            <a:pPr>
              <a:lnSpc>
                <a:spcPct val="150000"/>
              </a:lnSpc>
            </a:pPr>
            <a:r>
              <a:rPr lang="tr-TR" sz="2400" dirty="0" smtClean="0">
                <a:latin typeface="Arial" panose="020B0604020202020204" pitchFamily="34" charset="0"/>
                <a:cs typeface="Arial" panose="020B0604020202020204" pitchFamily="34" charset="0"/>
              </a:rPr>
              <a:t>artıran </a:t>
            </a:r>
            <a:r>
              <a:rPr lang="tr-TR" sz="2400" dirty="0">
                <a:latin typeface="Arial" panose="020B0604020202020204" pitchFamily="34" charset="0"/>
                <a:cs typeface="Arial" panose="020B0604020202020204" pitchFamily="34" charset="0"/>
              </a:rPr>
              <a:t>yada azaltan göğüs kafesinin kas </a:t>
            </a:r>
            <a:r>
              <a:rPr lang="tr-TR" sz="2400" dirty="0" err="1" smtClean="0">
                <a:latin typeface="Arial" panose="020B0604020202020204" pitchFamily="34" charset="0"/>
                <a:cs typeface="Arial" panose="020B0604020202020204" pitchFamily="34" charset="0"/>
              </a:rPr>
              <a:t>kontraksi</a:t>
            </a:r>
            <a:r>
              <a:rPr lang="tr-TR" sz="2400" dirty="0" smtClean="0">
                <a:latin typeface="Arial" panose="020B0604020202020204" pitchFamily="34" charset="0"/>
                <a:cs typeface="Arial" panose="020B0604020202020204" pitchFamily="34" charset="0"/>
              </a:rPr>
              <a:t>-</a:t>
            </a:r>
          </a:p>
          <a:p>
            <a:pPr>
              <a:lnSpc>
                <a:spcPct val="150000"/>
              </a:lnSpc>
            </a:pPr>
            <a:r>
              <a:rPr lang="tr-TR" sz="2400" dirty="0" err="1" smtClean="0">
                <a:latin typeface="Arial" panose="020B0604020202020204" pitchFamily="34" charset="0"/>
                <a:cs typeface="Arial" panose="020B0604020202020204" pitchFamily="34" charset="0"/>
              </a:rPr>
              <a:t>yonları</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ile kontrol edilir.</a:t>
            </a:r>
          </a:p>
          <a:p>
            <a:pPr>
              <a:lnSpc>
                <a:spcPct val="150000"/>
              </a:lnSpc>
            </a:pPr>
            <a:r>
              <a:rPr lang="tr-TR" sz="2400" dirty="0">
                <a:latin typeface="Arial" panose="020B0604020202020204" pitchFamily="34" charset="0"/>
                <a:cs typeface="Arial" panose="020B0604020202020204" pitchFamily="34" charset="0"/>
              </a:rPr>
              <a:t>KUŞLARDA DİYAFRAM YOKTUR!</a:t>
            </a:r>
          </a:p>
          <a:p>
            <a:pPr>
              <a:lnSpc>
                <a:spcPct val="150000"/>
              </a:lnSpc>
            </a:pPr>
            <a:r>
              <a:rPr lang="tr-TR" sz="2400" dirty="0">
                <a:latin typeface="Arial" panose="020B0604020202020204" pitchFamily="34" charset="0"/>
                <a:cs typeface="Arial" panose="020B0604020202020204" pitchFamily="34" charset="0"/>
              </a:rPr>
              <a:t>Bunun yerine bazı kuşlarda bağ dokudan yapılmış ince bir </a:t>
            </a:r>
            <a:r>
              <a:rPr lang="tr-TR" sz="2400" dirty="0" err="1">
                <a:latin typeface="Arial" panose="020B0604020202020204" pitchFamily="34" charset="0"/>
                <a:cs typeface="Arial" panose="020B0604020202020204" pitchFamily="34" charset="0"/>
              </a:rPr>
              <a:t>membran</a:t>
            </a:r>
            <a:r>
              <a:rPr lang="tr-TR" sz="2400" dirty="0">
                <a:latin typeface="Arial" panose="020B0604020202020204" pitchFamily="34" charset="0"/>
                <a:cs typeface="Arial" panose="020B0604020202020204" pitchFamily="34" charset="0"/>
              </a:rPr>
              <a:t> bulunur ve bu da vücut duvarına </a:t>
            </a:r>
            <a:endParaRPr lang="tr-TR" sz="2400" dirty="0" smtClean="0">
              <a:latin typeface="Arial" panose="020B0604020202020204" pitchFamily="34" charset="0"/>
              <a:cs typeface="Arial" panose="020B0604020202020204" pitchFamily="34" charset="0"/>
            </a:endParaRPr>
          </a:p>
          <a:p>
            <a:pPr>
              <a:lnSpc>
                <a:spcPct val="150000"/>
              </a:lnSpc>
            </a:pPr>
            <a:r>
              <a:rPr lang="tr-TR" sz="2400" dirty="0" smtClean="0">
                <a:latin typeface="Arial" panose="020B0604020202020204" pitchFamily="34" charset="0"/>
                <a:cs typeface="Arial" panose="020B0604020202020204" pitchFamily="34" charset="0"/>
              </a:rPr>
              <a:t>bağlanmıştır</a:t>
            </a:r>
            <a:r>
              <a:rPr lang="tr-TR"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25967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043608" y="4941168"/>
            <a:ext cx="7776864" cy="1815882"/>
          </a:xfrm>
          <a:prstGeom prst="rect">
            <a:avLst/>
          </a:prstGeom>
        </p:spPr>
        <p:txBody>
          <a:bodyPr wrap="square">
            <a:spAutoFit/>
          </a:bodyPr>
          <a:lstStyle/>
          <a:p>
            <a:r>
              <a:rPr lang="tr-TR" sz="2800" dirty="0" err="1">
                <a:latin typeface="Arial" panose="020B0604020202020204" pitchFamily="34" charset="0"/>
                <a:cs typeface="Arial" panose="020B0604020202020204" pitchFamily="34" charset="0"/>
              </a:rPr>
              <a:t>Trakea</a:t>
            </a:r>
            <a:r>
              <a:rPr lang="tr-TR" sz="2800" dirty="0">
                <a:latin typeface="Arial" panose="020B0604020202020204" pitchFamily="34" charset="0"/>
                <a:cs typeface="Arial" panose="020B0604020202020204" pitchFamily="34" charset="0"/>
              </a:rPr>
              <a:t> iki ana bronşa ayrılır, bunlar da </a:t>
            </a:r>
            <a:r>
              <a:rPr lang="tr-TR" sz="2800" dirty="0" err="1" smtClean="0">
                <a:latin typeface="Arial" panose="020B0604020202020204" pitchFamily="34" charset="0"/>
                <a:cs typeface="Arial" panose="020B0604020202020204" pitchFamily="34" charset="0"/>
              </a:rPr>
              <a:t>sekon</a:t>
            </a:r>
            <a:r>
              <a:rPr lang="tr-TR" sz="2800" dirty="0" smtClean="0">
                <a:latin typeface="Arial" panose="020B0604020202020204" pitchFamily="34" charset="0"/>
                <a:cs typeface="Arial" panose="020B0604020202020204" pitchFamily="34" charset="0"/>
              </a:rPr>
              <a:t>-</a:t>
            </a:r>
          </a:p>
          <a:p>
            <a:r>
              <a:rPr lang="tr-TR" sz="2800" dirty="0" smtClean="0">
                <a:latin typeface="Arial" panose="020B0604020202020204" pitchFamily="34" charset="0"/>
                <a:cs typeface="Arial" panose="020B0604020202020204" pitchFamily="34" charset="0"/>
              </a:rPr>
              <a:t>der </a:t>
            </a:r>
            <a:r>
              <a:rPr lang="tr-TR" sz="2800" dirty="0">
                <a:latin typeface="Arial" panose="020B0604020202020204" pitchFamily="34" charset="0"/>
                <a:cs typeface="Arial" panose="020B0604020202020204" pitchFamily="34" charset="0"/>
              </a:rPr>
              <a:t>bronşlara </a:t>
            </a:r>
            <a:r>
              <a:rPr lang="tr-TR" sz="2800" dirty="0" smtClean="0">
                <a:latin typeface="Arial" panose="020B0604020202020204" pitchFamily="34" charset="0"/>
                <a:cs typeface="Arial" panose="020B0604020202020204" pitchFamily="34" charset="0"/>
              </a:rPr>
              <a:t>dallanır. </a:t>
            </a:r>
            <a:r>
              <a:rPr lang="tr-TR" sz="2800" dirty="0" err="1" smtClean="0">
                <a:latin typeface="Arial" panose="020B0604020202020204" pitchFamily="34" charset="0"/>
                <a:cs typeface="Arial" panose="020B0604020202020204" pitchFamily="34" charset="0"/>
              </a:rPr>
              <a:t>Sekonder</a:t>
            </a:r>
            <a:r>
              <a:rPr lang="tr-TR" sz="2800" dirty="0" smtClean="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bronşladra</a:t>
            </a:r>
            <a:r>
              <a:rPr lang="tr-TR" sz="2800" dirty="0">
                <a:latin typeface="Arial" panose="020B0604020202020204" pitchFamily="34" charset="0"/>
                <a:cs typeface="Arial" panose="020B0604020202020204" pitchFamily="34" charset="0"/>
              </a:rPr>
              <a:t> gaz alış-verişinin yapıldığı çok sayıda </a:t>
            </a:r>
            <a:r>
              <a:rPr lang="tr-TR" sz="2800" dirty="0" err="1" smtClean="0">
                <a:latin typeface="Arial" panose="020B0604020202020204" pitchFamily="34" charset="0"/>
                <a:cs typeface="Arial" panose="020B0604020202020204" pitchFamily="34" charset="0"/>
              </a:rPr>
              <a:t>parabronşlar</a:t>
            </a:r>
            <a:endParaRPr lang="tr-TR" sz="2800" dirty="0">
              <a:latin typeface="Arial" panose="020B0604020202020204" pitchFamily="34" charset="0"/>
              <a:cs typeface="Arial" panose="020B0604020202020204" pitchFamily="34" charset="0"/>
            </a:endParaRPr>
          </a:p>
          <a:p>
            <a:r>
              <a:rPr lang="tr-TR" sz="2800" dirty="0">
                <a:latin typeface="Arial" panose="020B0604020202020204" pitchFamily="34" charset="0"/>
                <a:cs typeface="Arial" panose="020B0604020202020204" pitchFamily="34" charset="0"/>
              </a:rPr>
              <a:t>ile bağlantı kurarlar.</a:t>
            </a:r>
          </a:p>
        </p:txBody>
      </p:sp>
      <p:pic>
        <p:nvPicPr>
          <p:cNvPr id="3" name="Resim 2"/>
          <p:cNvPicPr>
            <a:picLocks noChangeAspect="1"/>
          </p:cNvPicPr>
          <p:nvPr/>
        </p:nvPicPr>
        <p:blipFill>
          <a:blip r:embed="rId2"/>
          <a:stretch>
            <a:fillRect/>
          </a:stretch>
        </p:blipFill>
        <p:spPr>
          <a:xfrm>
            <a:off x="1764415" y="908720"/>
            <a:ext cx="6335249" cy="3816575"/>
          </a:xfrm>
          <a:prstGeom prst="rect">
            <a:avLst/>
          </a:prstGeom>
        </p:spPr>
      </p:pic>
    </p:spTree>
    <p:extLst>
      <p:ext uri="{BB962C8B-B14F-4D97-AF65-F5344CB8AC3E}">
        <p14:creationId xmlns:p14="http://schemas.microsoft.com/office/powerpoint/2010/main" val="4017054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043608" y="4797152"/>
            <a:ext cx="7776864" cy="1938992"/>
          </a:xfrm>
          <a:prstGeom prst="rect">
            <a:avLst/>
          </a:prstGeom>
        </p:spPr>
        <p:txBody>
          <a:bodyPr wrap="square">
            <a:spAutoFit/>
          </a:bodyPr>
          <a:lstStyle/>
          <a:p>
            <a:r>
              <a:rPr lang="tr-TR" sz="2000" dirty="0">
                <a:latin typeface="Arial" panose="020B0604020202020204" pitchFamily="34" charset="0"/>
                <a:cs typeface="Arial" panose="020B0604020202020204" pitchFamily="34" charset="0"/>
              </a:rPr>
              <a:t>(</a:t>
            </a:r>
            <a:r>
              <a:rPr lang="tr-TR" sz="2000" dirty="0" err="1">
                <a:latin typeface="Arial" panose="020B0604020202020204" pitchFamily="34" charset="0"/>
                <a:cs typeface="Arial" panose="020B0604020202020204" pitchFamily="34" charset="0"/>
              </a:rPr>
              <a:t>Dorsal</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sekonder</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bronştan </a:t>
            </a:r>
            <a:r>
              <a:rPr lang="tr-TR" sz="2000" dirty="0">
                <a:latin typeface="Arial" panose="020B0604020202020204" pitchFamily="34" charset="0"/>
                <a:cs typeface="Arial" panose="020B0604020202020204" pitchFamily="34" charset="0"/>
              </a:rPr>
              <a:t>hava tek yönlü olarak </a:t>
            </a:r>
            <a:r>
              <a:rPr lang="tr-TR" sz="2000" dirty="0" err="1" smtClean="0">
                <a:latin typeface="Arial" panose="020B0604020202020204" pitchFamily="34" charset="0"/>
                <a:cs typeface="Arial" panose="020B0604020202020204" pitchFamily="34" charset="0"/>
              </a:rPr>
              <a:t>parabronşlar</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bo-yunca</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a:t>
            </a:r>
            <a:r>
              <a:rPr lang="tr-TR" sz="2000" dirty="0" err="1">
                <a:latin typeface="Arial" panose="020B0604020202020204" pitchFamily="34" charset="0"/>
                <a:cs typeface="Arial" panose="020B0604020202020204" pitchFamily="34" charset="0"/>
              </a:rPr>
              <a:t>ventral</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sekonder</a:t>
            </a:r>
            <a:r>
              <a:rPr lang="tr-TR" sz="2000" dirty="0">
                <a:latin typeface="Arial" panose="020B0604020202020204" pitchFamily="34" charset="0"/>
                <a:cs typeface="Arial" panose="020B0604020202020204" pitchFamily="34" charset="0"/>
              </a:rPr>
              <a:t> bronşlara akar. </a:t>
            </a:r>
            <a:r>
              <a:rPr lang="tr-TR" sz="2000" dirty="0" err="1">
                <a:latin typeface="Arial" panose="020B0604020202020204" pitchFamily="34" charset="0"/>
                <a:cs typeface="Arial" panose="020B0604020202020204" pitchFamily="34" charset="0"/>
              </a:rPr>
              <a:t>Parabronşların</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lümenin-</a:t>
            </a:r>
          </a:p>
          <a:p>
            <a:r>
              <a:rPr lang="tr-TR" sz="2000" dirty="0" smtClean="0">
                <a:latin typeface="Arial" panose="020B0604020202020204" pitchFamily="34" charset="0"/>
                <a:cs typeface="Arial" panose="020B0604020202020204" pitchFamily="34" charset="0"/>
              </a:rPr>
              <a:t>den birçok </a:t>
            </a:r>
            <a:r>
              <a:rPr lang="tr-TR" sz="2000" dirty="0">
                <a:latin typeface="Arial" panose="020B0604020202020204" pitchFamily="34" charset="0"/>
                <a:cs typeface="Arial" panose="020B0604020202020204" pitchFamily="34" charset="0"/>
              </a:rPr>
              <a:t>hava kılcalı uzanır ve bunlar kan kılcal damarlarıyla </a:t>
            </a:r>
            <a:r>
              <a:rPr lang="tr-TR" sz="2000" dirty="0" smtClean="0">
                <a:latin typeface="Arial" panose="020B0604020202020204" pitchFamily="34" charset="0"/>
                <a:cs typeface="Arial" panose="020B0604020202020204" pitchFamily="34" charset="0"/>
              </a:rPr>
              <a:t>ya-</a:t>
            </a:r>
          </a:p>
          <a:p>
            <a:r>
              <a:rPr lang="tr-TR" sz="2000" dirty="0" smtClean="0">
                <a:latin typeface="Arial" panose="020B0604020202020204" pitchFamily="34" charset="0"/>
                <a:cs typeface="Arial" panose="020B0604020202020204" pitchFamily="34" charset="0"/>
              </a:rPr>
              <a:t>kın temas halindedir</a:t>
            </a:r>
            <a:r>
              <a:rPr lang="tr-TR" sz="2000" dirty="0">
                <a:latin typeface="Arial" panose="020B0604020202020204" pitchFamily="34" charset="0"/>
                <a:cs typeface="Arial" panose="020B0604020202020204" pitchFamily="34" charset="0"/>
              </a:rPr>
              <a:t>. Kan ve hava </a:t>
            </a:r>
            <a:r>
              <a:rPr lang="tr-TR" sz="2000" dirty="0" err="1">
                <a:latin typeface="Arial" panose="020B0604020202020204" pitchFamily="34" charset="0"/>
                <a:cs typeface="Arial" panose="020B0604020202020204" pitchFamily="34" charset="0"/>
              </a:rPr>
              <a:t>kapillerleri</a:t>
            </a:r>
            <a:r>
              <a:rPr lang="tr-TR" sz="2000" dirty="0">
                <a:latin typeface="Arial" panose="020B0604020202020204" pitchFamily="34" charset="0"/>
                <a:cs typeface="Arial" panose="020B0604020202020204" pitchFamily="34" charset="0"/>
              </a:rPr>
              <a:t> arasındaki ince </a:t>
            </a:r>
            <a:r>
              <a:rPr lang="tr-TR" sz="2000" dirty="0" smtClean="0">
                <a:latin typeface="Arial" panose="020B0604020202020204" pitchFamily="34" charset="0"/>
                <a:cs typeface="Arial" panose="020B0604020202020204" pitchFamily="34" charset="0"/>
              </a:rPr>
              <a:t>bari-</a:t>
            </a:r>
          </a:p>
          <a:p>
            <a:r>
              <a:rPr lang="tr-TR" sz="2000" dirty="0" smtClean="0">
                <a:latin typeface="Arial" panose="020B0604020202020204" pitchFamily="34" charset="0"/>
                <a:cs typeface="Arial" panose="020B0604020202020204" pitchFamily="34" charset="0"/>
              </a:rPr>
              <a:t>yer üzerinden difüzyonla </a:t>
            </a:r>
            <a:r>
              <a:rPr lang="tr-TR" sz="2000" dirty="0">
                <a:latin typeface="Arial" panose="020B0604020202020204" pitchFamily="34" charset="0"/>
                <a:cs typeface="Arial" panose="020B0604020202020204" pitchFamily="34" charset="0"/>
              </a:rPr>
              <a:t>gaz değişimi gerçekleşir. Gaz akımı ve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kan </a:t>
            </a:r>
            <a:r>
              <a:rPr lang="tr-TR" sz="2000" dirty="0">
                <a:latin typeface="Arial" panose="020B0604020202020204" pitchFamily="34" charset="0"/>
                <a:cs typeface="Arial" panose="020B0604020202020204" pitchFamily="34" charset="0"/>
              </a:rPr>
              <a:t>akımının </a:t>
            </a:r>
            <a:r>
              <a:rPr lang="tr-TR" sz="2000" dirty="0" smtClean="0">
                <a:latin typeface="Arial" panose="020B0604020202020204" pitchFamily="34" charset="0"/>
                <a:cs typeface="Arial" panose="020B0604020202020204" pitchFamily="34" charset="0"/>
              </a:rPr>
              <a:t>yönleri birbirine çaprazdır.</a:t>
            </a:r>
            <a:endParaRPr lang="tr-TR" sz="2000" dirty="0">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1559278" y="1124744"/>
            <a:ext cx="6745523" cy="3340224"/>
          </a:xfrm>
          <a:prstGeom prst="rect">
            <a:avLst/>
          </a:prstGeom>
        </p:spPr>
      </p:pic>
    </p:spTree>
    <p:extLst>
      <p:ext uri="{BB962C8B-B14F-4D97-AF65-F5344CB8AC3E}">
        <p14:creationId xmlns:p14="http://schemas.microsoft.com/office/powerpoint/2010/main" val="3905226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259632" y="4005064"/>
            <a:ext cx="7776864" cy="2554545"/>
          </a:xfrm>
          <a:prstGeom prst="rect">
            <a:avLst/>
          </a:prstGeom>
        </p:spPr>
        <p:txBody>
          <a:bodyPr wrap="square">
            <a:spAutoFit/>
          </a:bodyPr>
          <a:lstStyle/>
          <a:p>
            <a:r>
              <a:rPr lang="tr-TR" sz="2000" dirty="0" err="1">
                <a:latin typeface="Arial" panose="020B0604020202020204" pitchFamily="34" charset="0"/>
                <a:cs typeface="Arial" panose="020B0604020202020204" pitchFamily="34" charset="0"/>
              </a:rPr>
              <a:t>Parabronştaki</a:t>
            </a:r>
            <a:r>
              <a:rPr lang="tr-TR" sz="2000" dirty="0">
                <a:latin typeface="Arial" panose="020B0604020202020204" pitchFamily="34" charset="0"/>
                <a:cs typeface="Arial" panose="020B0604020202020204" pitchFamily="34" charset="0"/>
              </a:rPr>
              <a:t> gazda (üst siyah eğri) </a:t>
            </a:r>
            <a:r>
              <a:rPr lang="tr-TR" sz="2000" dirty="0" smtClean="0">
                <a:latin typeface="Arial" panose="020B0604020202020204" pitchFamily="34" charset="0"/>
                <a:cs typeface="Arial" panose="020B0604020202020204" pitchFamily="34" charset="0"/>
              </a:rPr>
              <a:t>bireysel kan kılcal damarların-</a:t>
            </a:r>
            <a:r>
              <a:rPr lang="tr-TR" sz="2000" dirty="0" err="1" smtClean="0">
                <a:latin typeface="Arial" panose="020B0604020202020204" pitchFamily="34" charset="0"/>
                <a:cs typeface="Arial" panose="020B0604020202020204" pitchFamily="34" charset="0"/>
              </a:rPr>
              <a:t>daki</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kanda (kırmızı çizgiler) O</a:t>
            </a:r>
            <a:r>
              <a:rPr lang="tr-TR" sz="2000" baseline="-25000" dirty="0">
                <a:latin typeface="Arial" panose="020B0604020202020204" pitchFamily="34" charset="0"/>
                <a:cs typeface="Arial" panose="020B0604020202020204" pitchFamily="34" charset="0"/>
              </a:rPr>
              <a:t>2</a:t>
            </a:r>
            <a:r>
              <a:rPr lang="tr-TR" sz="2000" dirty="0">
                <a:latin typeface="Arial" panose="020B0604020202020204" pitchFamily="34" charset="0"/>
                <a:cs typeface="Arial" panose="020B0604020202020204" pitchFamily="34" charset="0"/>
              </a:rPr>
              <a:t> kısmi basınç eğrilerinin </a:t>
            </a:r>
            <a:r>
              <a:rPr lang="tr-TR" sz="2000" dirty="0" smtClean="0">
                <a:latin typeface="Arial" panose="020B0604020202020204" pitchFamily="34" charset="0"/>
                <a:cs typeface="Arial" panose="020B0604020202020204" pitchFamily="34" charset="0"/>
              </a:rPr>
              <a:t>seyri görül-</a:t>
            </a:r>
            <a:r>
              <a:rPr lang="tr-TR" sz="2000" dirty="0" err="1" smtClean="0">
                <a:latin typeface="Arial" panose="020B0604020202020204" pitchFamily="34" charset="0"/>
                <a:cs typeface="Arial" panose="020B0604020202020204" pitchFamily="34" charset="0"/>
              </a:rPr>
              <a:t>mektedir</a:t>
            </a:r>
            <a:r>
              <a:rPr lang="tr-TR" sz="2000" dirty="0">
                <a:latin typeface="Arial" panose="020B0604020202020204" pitchFamily="34" charset="0"/>
                <a:cs typeface="Arial" panose="020B0604020202020204" pitchFamily="34" charset="0"/>
              </a:rPr>
              <a:t>. En sağdaki kılcal damarlar en yüksek O</a:t>
            </a:r>
            <a:r>
              <a:rPr lang="tr-TR" sz="2000" baseline="-25000" dirty="0">
                <a:latin typeface="Arial" panose="020B0604020202020204" pitchFamily="34" charset="0"/>
                <a:cs typeface="Arial" panose="020B0604020202020204" pitchFamily="34" charset="0"/>
              </a:rPr>
              <a:t>2</a:t>
            </a:r>
            <a:r>
              <a:rPr lang="tr-TR" sz="2000" dirty="0">
                <a:latin typeface="Arial" panose="020B0604020202020204" pitchFamily="34" charset="0"/>
                <a:cs typeface="Arial" panose="020B0604020202020204" pitchFamily="34" charset="0"/>
              </a:rPr>
              <a:t> kısmi basıncına</a:t>
            </a:r>
          </a:p>
          <a:p>
            <a:r>
              <a:rPr lang="tr-TR" sz="2000" dirty="0">
                <a:latin typeface="Arial" panose="020B0604020202020204" pitchFamily="34" charset="0"/>
                <a:cs typeface="Arial" panose="020B0604020202020204" pitchFamily="34" charset="0"/>
              </a:rPr>
              <a:t>ulaşırlar, çünkü bunlar </a:t>
            </a:r>
            <a:r>
              <a:rPr lang="tr-TR" sz="2000" dirty="0" err="1">
                <a:latin typeface="Arial" panose="020B0604020202020204" pitchFamily="34" charset="0"/>
                <a:cs typeface="Arial" panose="020B0604020202020204" pitchFamily="34" charset="0"/>
              </a:rPr>
              <a:t>parabronşların</a:t>
            </a:r>
            <a:r>
              <a:rPr lang="tr-TR" sz="2000" dirty="0">
                <a:latin typeface="Arial" panose="020B0604020202020204" pitchFamily="34" charset="0"/>
                <a:cs typeface="Arial" panose="020B0604020202020204" pitchFamily="34" charset="0"/>
              </a:rPr>
              <a:t> başlangıcındaki </a:t>
            </a:r>
            <a:r>
              <a:rPr lang="tr-TR" sz="2000" dirty="0" smtClean="0">
                <a:latin typeface="Arial" panose="020B0604020202020204" pitchFamily="34" charset="0"/>
                <a:cs typeface="Arial" panose="020B0604020202020204" pitchFamily="34" charset="0"/>
              </a:rPr>
              <a:t>henüz kulla-</a:t>
            </a:r>
          </a:p>
          <a:p>
            <a:r>
              <a:rPr lang="tr-TR" sz="2000" dirty="0" err="1" smtClean="0">
                <a:latin typeface="Arial" panose="020B0604020202020204" pitchFamily="34" charset="0"/>
                <a:cs typeface="Arial" panose="020B0604020202020204" pitchFamily="34" charset="0"/>
              </a:rPr>
              <a:t>nılmamış</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taze hava ile temas ederler. Sonuç olarak, </a:t>
            </a:r>
            <a:r>
              <a:rPr lang="tr-TR" sz="2000" dirty="0" err="1">
                <a:latin typeface="Arial" panose="020B0604020202020204" pitchFamily="34" charset="0"/>
                <a:cs typeface="Arial" panose="020B0604020202020204" pitchFamily="34" charset="0"/>
              </a:rPr>
              <a:t>kapillar</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kanın </a:t>
            </a:r>
          </a:p>
          <a:p>
            <a:r>
              <a:rPr lang="tr-TR" sz="2000" dirty="0" smtClean="0">
                <a:latin typeface="Arial" panose="020B0604020202020204" pitchFamily="34" charset="0"/>
                <a:cs typeface="Arial" panose="020B0604020202020204" pitchFamily="34" charset="0"/>
              </a:rPr>
              <a:t>karışmasından </a:t>
            </a:r>
            <a:r>
              <a:rPr lang="tr-TR" sz="2000" dirty="0">
                <a:latin typeface="Arial" panose="020B0604020202020204" pitchFamily="34" charset="0"/>
                <a:cs typeface="Arial" panose="020B0604020202020204" pitchFamily="34" charset="0"/>
              </a:rPr>
              <a:t>sonra oluşan </a:t>
            </a:r>
            <a:r>
              <a:rPr lang="tr-TR" sz="2000" dirty="0" err="1">
                <a:latin typeface="Arial" panose="020B0604020202020204" pitchFamily="34" charset="0"/>
                <a:cs typeface="Arial" panose="020B0604020202020204" pitchFamily="34" charset="0"/>
              </a:rPr>
              <a:t>arteriyel</a:t>
            </a:r>
            <a:r>
              <a:rPr lang="tr-TR" sz="2000" dirty="0">
                <a:latin typeface="Arial" panose="020B0604020202020204" pitchFamily="34" charset="0"/>
                <a:cs typeface="Arial" panose="020B0604020202020204" pitchFamily="34" charset="0"/>
              </a:rPr>
              <a:t> P</a:t>
            </a:r>
            <a:r>
              <a:rPr lang="tr-TR" sz="2000" baseline="-25000" dirty="0">
                <a:latin typeface="Arial" panose="020B0604020202020204" pitchFamily="34" charset="0"/>
                <a:cs typeface="Arial" panose="020B0604020202020204" pitchFamily="34" charset="0"/>
              </a:rPr>
              <a:t>O2</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ekspiratorik</a:t>
            </a:r>
            <a:r>
              <a:rPr lang="tr-TR" sz="2000" dirty="0">
                <a:latin typeface="Arial" panose="020B0604020202020204" pitchFamily="34" charset="0"/>
                <a:cs typeface="Arial" panose="020B0604020202020204" pitchFamily="34" charset="0"/>
              </a:rPr>
              <a:t> P</a:t>
            </a:r>
            <a:r>
              <a:rPr lang="tr-TR" sz="2000" baseline="-25000" dirty="0">
                <a:latin typeface="Arial" panose="020B0604020202020204" pitchFamily="34" charset="0"/>
                <a:cs typeface="Arial" panose="020B0604020202020204" pitchFamily="34" charset="0"/>
              </a:rPr>
              <a:t>O2</a:t>
            </a:r>
            <a:r>
              <a:rPr lang="tr-TR" sz="2000" dirty="0">
                <a:latin typeface="Arial" panose="020B0604020202020204" pitchFamily="34" charset="0"/>
                <a:cs typeface="Arial" panose="020B0604020202020204" pitchFamily="34" charset="0"/>
              </a:rPr>
              <a:t>'den daha</a:t>
            </a:r>
          </a:p>
          <a:p>
            <a:r>
              <a:rPr lang="tr-TR" sz="2000" dirty="0">
                <a:latin typeface="Arial" panose="020B0604020202020204" pitchFamily="34" charset="0"/>
                <a:cs typeface="Arial" panose="020B0604020202020204" pitchFamily="34" charset="0"/>
              </a:rPr>
              <a:t>yüksektir, bu nedenle çapraz akım sistemi memeli akciğerindeki </a:t>
            </a:r>
            <a:r>
              <a:rPr lang="tr-TR" sz="2000" dirty="0" smtClean="0">
                <a:latin typeface="Arial" panose="020B0604020202020204" pitchFamily="34" charset="0"/>
                <a:cs typeface="Arial" panose="020B0604020202020204" pitchFamily="34" charset="0"/>
              </a:rPr>
              <a:t>ha-</a:t>
            </a:r>
            <a:r>
              <a:rPr lang="tr-TR" sz="2000" dirty="0" err="1" smtClean="0">
                <a:latin typeface="Arial" panose="020B0604020202020204" pitchFamily="34" charset="0"/>
                <a:cs typeface="Arial" panose="020B0604020202020204" pitchFamily="34" charset="0"/>
              </a:rPr>
              <a:t>vuz</a:t>
            </a:r>
            <a:r>
              <a:rPr lang="tr-TR" sz="2000" dirty="0" smtClean="0">
                <a:latin typeface="Arial" panose="020B0604020202020204" pitchFamily="34" charset="0"/>
                <a:cs typeface="Arial" panose="020B0604020202020204" pitchFamily="34" charset="0"/>
              </a:rPr>
              <a:t> sisteminden </a:t>
            </a:r>
            <a:r>
              <a:rPr lang="tr-TR" sz="2000" dirty="0">
                <a:latin typeface="Arial" panose="020B0604020202020204" pitchFamily="34" charset="0"/>
                <a:cs typeface="Arial" panose="020B0604020202020204" pitchFamily="34" charset="0"/>
              </a:rPr>
              <a:t>daha verimli bir gaz değişim </a:t>
            </a:r>
            <a:r>
              <a:rPr lang="tr-TR" sz="2000" dirty="0" smtClean="0">
                <a:latin typeface="Arial" panose="020B0604020202020204" pitchFamily="34" charset="0"/>
                <a:cs typeface="Arial" panose="020B0604020202020204" pitchFamily="34" charset="0"/>
              </a:rPr>
              <a:t>sistemidir.</a:t>
            </a:r>
            <a:endParaRPr lang="tr-TR" sz="2000"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1403648" y="1052736"/>
            <a:ext cx="7304692" cy="2922360"/>
          </a:xfrm>
          <a:prstGeom prst="rect">
            <a:avLst/>
          </a:prstGeom>
        </p:spPr>
      </p:pic>
    </p:spTree>
    <p:extLst>
      <p:ext uri="{BB962C8B-B14F-4D97-AF65-F5344CB8AC3E}">
        <p14:creationId xmlns:p14="http://schemas.microsoft.com/office/powerpoint/2010/main" val="1067240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475656" y="4005064"/>
            <a:ext cx="7232684" cy="1938992"/>
          </a:xfrm>
          <a:prstGeom prst="rect">
            <a:avLst/>
          </a:prstGeom>
        </p:spPr>
        <p:txBody>
          <a:bodyPr wrap="square">
            <a:spAutoFit/>
          </a:bodyPr>
          <a:lstStyle/>
          <a:p>
            <a:r>
              <a:rPr lang="tr-TR" sz="2400" dirty="0">
                <a:latin typeface="Arial" panose="020B0604020202020204" pitchFamily="34" charset="0"/>
                <a:cs typeface="Arial" panose="020B0604020202020204" pitchFamily="34" charset="0"/>
              </a:rPr>
              <a:t>Kuşlardaki </a:t>
            </a:r>
            <a:r>
              <a:rPr lang="tr-TR" sz="2400" dirty="0" err="1">
                <a:latin typeface="Arial" panose="020B0604020202020204" pitchFamily="34" charset="0"/>
                <a:cs typeface="Arial" panose="020B0604020202020204" pitchFamily="34" charset="0"/>
              </a:rPr>
              <a:t>pulmoner</a:t>
            </a:r>
            <a:r>
              <a:rPr lang="tr-TR" sz="2400" dirty="0">
                <a:latin typeface="Arial" panose="020B0604020202020204" pitchFamily="34" charset="0"/>
                <a:cs typeface="Arial" panose="020B0604020202020204" pitchFamily="34" charset="0"/>
              </a:rPr>
              <a:t> gaz değişimi, memeli </a:t>
            </a:r>
            <a:r>
              <a:rPr lang="tr-TR" sz="2400" dirty="0" err="1" smtClean="0">
                <a:latin typeface="Arial" panose="020B0604020202020204" pitchFamily="34" charset="0"/>
                <a:cs typeface="Arial" panose="020B0604020202020204" pitchFamily="34" charset="0"/>
              </a:rPr>
              <a:t>akciğe</a:t>
            </a:r>
            <a:r>
              <a:rPr lang="tr-TR" sz="2400" dirty="0" smtClean="0">
                <a:latin typeface="Arial" panose="020B0604020202020204" pitchFamily="34" charset="0"/>
                <a:cs typeface="Arial" panose="020B0604020202020204" pitchFamily="34" charset="0"/>
              </a:rPr>
              <a:t>-</a:t>
            </a:r>
          </a:p>
          <a:p>
            <a:r>
              <a:rPr lang="tr-TR" sz="2400" dirty="0" err="1" smtClean="0">
                <a:latin typeface="Arial" panose="020B0604020202020204" pitchFamily="34" charset="0"/>
                <a:cs typeface="Arial" panose="020B0604020202020204" pitchFamily="34" charset="0"/>
              </a:rPr>
              <a:t>rinin</a:t>
            </a:r>
            <a:r>
              <a:rPr lang="tr-TR" sz="2400" dirty="0" smtClean="0">
                <a:latin typeface="Arial" panose="020B0604020202020204" pitchFamily="34" charset="0"/>
                <a:cs typeface="Arial" panose="020B0604020202020204" pitchFamily="34" charset="0"/>
              </a:rPr>
              <a:t> "havuz </a:t>
            </a:r>
            <a:r>
              <a:rPr lang="tr-TR" sz="2400" dirty="0">
                <a:latin typeface="Arial" panose="020B0604020202020204" pitchFamily="34" charset="0"/>
                <a:cs typeface="Arial" panose="020B0604020202020204" pitchFamily="34" charset="0"/>
              </a:rPr>
              <a:t>sisteminin" aksine, </a:t>
            </a:r>
            <a:r>
              <a:rPr lang="tr-TR" sz="2400" dirty="0" err="1">
                <a:latin typeface="Arial" panose="020B0604020202020204" pitchFamily="34" charset="0"/>
                <a:cs typeface="Arial" panose="020B0604020202020204" pitchFamily="34" charset="0"/>
              </a:rPr>
              <a:t>arteriyel</a:t>
            </a:r>
            <a:r>
              <a:rPr lang="tr-TR" sz="2400" dirty="0">
                <a:latin typeface="Arial" panose="020B0604020202020204" pitchFamily="34" charset="0"/>
                <a:cs typeface="Arial" panose="020B0604020202020204" pitchFamily="34" charset="0"/>
              </a:rPr>
              <a:t> P</a:t>
            </a:r>
            <a:r>
              <a:rPr lang="tr-TR" sz="2400" baseline="-25000" dirty="0">
                <a:latin typeface="Arial" panose="020B0604020202020204" pitchFamily="34" charset="0"/>
                <a:cs typeface="Arial" panose="020B0604020202020204" pitchFamily="34" charset="0"/>
              </a:rPr>
              <a:t>O2</a:t>
            </a:r>
            <a:r>
              <a:rPr lang="tr-TR" sz="2400" dirty="0">
                <a:latin typeface="Arial" panose="020B0604020202020204" pitchFamily="34" charset="0"/>
                <a:cs typeface="Arial" panose="020B0604020202020204" pitchFamily="34" charset="0"/>
              </a:rPr>
              <a:t>'nin </a:t>
            </a:r>
            <a:endParaRPr lang="tr-TR" sz="2400" dirty="0" smtClean="0">
              <a:latin typeface="Arial" panose="020B0604020202020204" pitchFamily="34" charset="0"/>
              <a:cs typeface="Arial" panose="020B0604020202020204" pitchFamily="34" charset="0"/>
            </a:endParaRPr>
          </a:p>
          <a:p>
            <a:r>
              <a:rPr lang="tr-TR" sz="2400" dirty="0" err="1" smtClean="0">
                <a:latin typeface="Arial" panose="020B0604020202020204" pitchFamily="34" charset="0"/>
                <a:cs typeface="Arial" panose="020B0604020202020204" pitchFamily="34" charset="0"/>
              </a:rPr>
              <a:t>ekspiratuar</a:t>
            </a:r>
            <a:r>
              <a:rPr lang="tr-TR" sz="2400" dirty="0" smtClean="0">
                <a:latin typeface="Arial" panose="020B0604020202020204" pitchFamily="34" charset="0"/>
                <a:cs typeface="Arial" panose="020B0604020202020204" pitchFamily="34" charset="0"/>
              </a:rPr>
              <a:t> P</a:t>
            </a:r>
            <a:r>
              <a:rPr lang="tr-TR" sz="2400" baseline="-25000" dirty="0" smtClean="0">
                <a:latin typeface="Arial" panose="020B0604020202020204" pitchFamily="34" charset="0"/>
                <a:cs typeface="Arial" panose="020B0604020202020204" pitchFamily="34" charset="0"/>
              </a:rPr>
              <a:t>O2</a:t>
            </a:r>
            <a:r>
              <a:rPr lang="tr-TR" sz="2400" dirty="0" smtClean="0">
                <a:latin typeface="Arial" panose="020B0604020202020204" pitchFamily="34" charset="0"/>
                <a:cs typeface="Arial" panose="020B0604020202020204" pitchFamily="34" charset="0"/>
              </a:rPr>
              <a:t>'den </a:t>
            </a:r>
            <a:r>
              <a:rPr lang="tr-TR" sz="2400" dirty="0">
                <a:latin typeface="Arial" panose="020B0604020202020204" pitchFamily="34" charset="0"/>
                <a:cs typeface="Arial" panose="020B0604020202020204" pitchFamily="34" charset="0"/>
              </a:rPr>
              <a:t>daha yüksek olmasını sağlayan oldukça </a:t>
            </a:r>
            <a:r>
              <a:rPr lang="tr-TR" sz="2400" dirty="0" smtClean="0">
                <a:latin typeface="Arial" panose="020B0604020202020204" pitchFamily="34" charset="0"/>
                <a:cs typeface="Arial" panose="020B0604020202020204" pitchFamily="34" charset="0"/>
              </a:rPr>
              <a:t>verimli "çapraz </a:t>
            </a:r>
            <a:r>
              <a:rPr lang="tr-TR" sz="2400" dirty="0">
                <a:latin typeface="Arial" panose="020B0604020202020204" pitchFamily="34" charset="0"/>
                <a:cs typeface="Arial" panose="020B0604020202020204" pitchFamily="34" charset="0"/>
              </a:rPr>
              <a:t>akım" prensibine göre </a:t>
            </a:r>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gerçekleşir!</a:t>
            </a:r>
            <a:endParaRPr lang="tr-TR" sz="2400"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1403648" y="1052736"/>
            <a:ext cx="7304692" cy="2922360"/>
          </a:xfrm>
          <a:prstGeom prst="rect">
            <a:avLst/>
          </a:prstGeom>
        </p:spPr>
      </p:pic>
    </p:spTree>
    <p:extLst>
      <p:ext uri="{BB962C8B-B14F-4D97-AF65-F5344CB8AC3E}">
        <p14:creationId xmlns:p14="http://schemas.microsoft.com/office/powerpoint/2010/main" val="721467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187624" y="4437112"/>
            <a:ext cx="7776864" cy="2308324"/>
          </a:xfrm>
          <a:prstGeom prst="rect">
            <a:avLst/>
          </a:prstGeom>
        </p:spPr>
        <p:txBody>
          <a:bodyPr wrap="square">
            <a:spAutoFit/>
          </a:bodyPr>
          <a:lstStyle/>
          <a:p>
            <a:r>
              <a:rPr lang="tr-TR" dirty="0">
                <a:latin typeface="Arial" panose="020B0604020202020204" pitchFamily="34" charset="0"/>
                <a:cs typeface="Arial" panose="020B0604020202020204" pitchFamily="34" charset="0"/>
              </a:rPr>
              <a:t>Oklar, kuş </a:t>
            </a:r>
            <a:r>
              <a:rPr lang="tr-TR" dirty="0" smtClean="0">
                <a:latin typeface="Arial" panose="020B0604020202020204" pitchFamily="34" charset="0"/>
                <a:cs typeface="Arial" panose="020B0604020202020204" pitchFamily="34" charset="0"/>
              </a:rPr>
              <a:t>akciğerindeki </a:t>
            </a:r>
            <a:r>
              <a:rPr lang="tr-TR" b="1" dirty="0" err="1" smtClean="0">
                <a:latin typeface="Arial" panose="020B0604020202020204" pitchFamily="34" charset="0"/>
                <a:cs typeface="Arial" panose="020B0604020202020204" pitchFamily="34" charset="0"/>
              </a:rPr>
              <a:t>parabronşların</a:t>
            </a:r>
            <a:r>
              <a:rPr lang="tr-TR" b="1" dirty="0" smtClean="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ventilasyon</a:t>
            </a:r>
            <a:r>
              <a:rPr lang="tr-TR" b="1"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prensibini göstermektedir</a:t>
            </a:r>
            <a:r>
              <a:rPr lang="tr-TR" dirty="0">
                <a:latin typeface="Arial" panose="020B0604020202020204" pitchFamily="34" charset="0"/>
                <a:cs typeface="Arial" panose="020B0604020202020204" pitchFamily="34" charset="0"/>
              </a:rPr>
              <a:t>. Okun siyah </a:t>
            </a:r>
            <a:r>
              <a:rPr lang="tr-TR" dirty="0" smtClean="0">
                <a:latin typeface="Arial" panose="020B0604020202020204" pitchFamily="34" charset="0"/>
                <a:cs typeface="Arial" panose="020B0604020202020204" pitchFamily="34" charset="0"/>
              </a:rPr>
              <a:t>yarısı: </a:t>
            </a:r>
            <a:r>
              <a:rPr lang="tr-TR" b="1" dirty="0" err="1" smtClean="0">
                <a:latin typeface="Arial" panose="020B0604020202020204" pitchFamily="34" charset="0"/>
                <a:cs typeface="Arial" panose="020B0604020202020204" pitchFamily="34" charset="0"/>
              </a:rPr>
              <a:t>inspirasyon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trakea</a:t>
            </a:r>
            <a:r>
              <a:rPr lang="tr-TR" dirty="0">
                <a:latin typeface="Arial" panose="020B0604020202020204" pitchFamily="34" charset="0"/>
                <a:cs typeface="Arial" panose="020B0604020202020204" pitchFamily="34" charset="0"/>
              </a:rPr>
              <a:t> ve </a:t>
            </a:r>
            <a:r>
              <a:rPr lang="tr-TR" dirty="0" err="1">
                <a:latin typeface="Arial" panose="020B0604020202020204" pitchFamily="34" charset="0"/>
                <a:cs typeface="Arial" panose="020B0604020202020204" pitchFamily="34" charset="0"/>
              </a:rPr>
              <a:t>mezobronş</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yoluyla </a:t>
            </a:r>
            <a:r>
              <a:rPr lang="tr-TR" dirty="0" err="1" smtClean="0">
                <a:latin typeface="Arial" panose="020B0604020202020204" pitchFamily="34" charset="0"/>
                <a:cs typeface="Arial" panose="020B0604020202020204" pitchFamily="34" charset="0"/>
              </a:rPr>
              <a:t>dorso</a:t>
            </a:r>
            <a:r>
              <a:rPr lang="tr-TR" dirty="0" smtClean="0">
                <a:latin typeface="Arial" panose="020B0604020202020204" pitchFamily="34" charset="0"/>
                <a:cs typeface="Arial" panose="020B0604020202020204" pitchFamily="34" charset="0"/>
              </a:rPr>
              <a:t>-bronşlar </a:t>
            </a:r>
            <a:r>
              <a:rPr lang="tr-TR" dirty="0">
                <a:latin typeface="Arial" panose="020B0604020202020204" pitchFamily="34" charset="0"/>
                <a:cs typeface="Arial" panose="020B0604020202020204" pitchFamily="34" charset="0"/>
              </a:rPr>
              <a:t>ve </a:t>
            </a:r>
            <a:r>
              <a:rPr lang="tr-TR" dirty="0" err="1">
                <a:latin typeface="Arial" panose="020B0604020202020204" pitchFamily="34" charset="0"/>
                <a:cs typeface="Arial" panose="020B0604020202020204" pitchFamily="34" charset="0"/>
              </a:rPr>
              <a:t>kaudal</a:t>
            </a:r>
            <a:r>
              <a:rPr lang="tr-TR" dirty="0">
                <a:latin typeface="Arial" panose="020B0604020202020204" pitchFamily="34" charset="0"/>
                <a:cs typeface="Arial" panose="020B0604020202020204" pitchFamily="34" charset="0"/>
              </a:rPr>
              <a:t> hava keselerine </a:t>
            </a:r>
            <a:r>
              <a:rPr lang="tr-TR" dirty="0" smtClean="0">
                <a:latin typeface="Arial" panose="020B0604020202020204" pitchFamily="34" charset="0"/>
                <a:cs typeface="Arial" panose="020B0604020202020204" pitchFamily="34" charset="0"/>
              </a:rPr>
              <a:t>olan hava </a:t>
            </a:r>
            <a:r>
              <a:rPr lang="tr-TR" dirty="0">
                <a:latin typeface="Arial" panose="020B0604020202020204" pitchFamily="34" charset="0"/>
                <a:cs typeface="Arial" panose="020B0604020202020204" pitchFamily="34" charset="0"/>
              </a:rPr>
              <a:t>akımını göstermektedir.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Okun kırmızı yarısı</a:t>
            </a:r>
            <a:r>
              <a:rPr lang="tr-TR"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ekspirasyon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kaudal</a:t>
            </a:r>
            <a:r>
              <a:rPr lang="tr-TR" dirty="0">
                <a:latin typeface="Arial" panose="020B0604020202020204" pitchFamily="34" charset="0"/>
                <a:cs typeface="Arial" panose="020B0604020202020204" pitchFamily="34" charset="0"/>
              </a:rPr>
              <a:t> hava </a:t>
            </a:r>
            <a:r>
              <a:rPr lang="tr-TR" dirty="0" smtClean="0">
                <a:latin typeface="Arial" panose="020B0604020202020204" pitchFamily="34" charset="0"/>
                <a:cs typeface="Arial" panose="020B0604020202020204" pitchFamily="34" charset="0"/>
              </a:rPr>
              <a:t>keselerinden </a:t>
            </a:r>
            <a:r>
              <a:rPr lang="tr-TR" dirty="0" err="1" smtClean="0">
                <a:latin typeface="Arial" panose="020B0604020202020204" pitchFamily="34" charset="0"/>
                <a:cs typeface="Arial" panose="020B0604020202020204" pitchFamily="34" charset="0"/>
              </a:rPr>
              <a:t>dorsobronşla-ra</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ve </a:t>
            </a:r>
            <a:r>
              <a:rPr lang="tr-TR" dirty="0" err="1">
                <a:latin typeface="Arial" panose="020B0604020202020204" pitchFamily="34" charset="0"/>
                <a:cs typeface="Arial" panose="020B0604020202020204" pitchFamily="34" charset="0"/>
              </a:rPr>
              <a:t>mezobronşlar</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yoluyla dışarıya </a:t>
            </a:r>
            <a:r>
              <a:rPr lang="tr-TR" dirty="0">
                <a:latin typeface="Arial" panose="020B0604020202020204" pitchFamily="34" charset="0"/>
                <a:cs typeface="Arial" panose="020B0604020202020204" pitchFamily="34" charset="0"/>
              </a:rPr>
              <a:t>olan hava akımını </a:t>
            </a:r>
            <a:r>
              <a:rPr lang="tr-TR" dirty="0" smtClean="0">
                <a:latin typeface="Arial" panose="020B0604020202020204" pitchFamily="34" charset="0"/>
                <a:cs typeface="Arial" panose="020B0604020202020204" pitchFamily="34" charset="0"/>
              </a:rPr>
              <a:t>göstermektedir. </a:t>
            </a:r>
          </a:p>
          <a:p>
            <a:r>
              <a:rPr lang="tr-TR" dirty="0" err="1" smtClean="0">
                <a:latin typeface="Arial" panose="020B0604020202020204" pitchFamily="34" charset="0"/>
                <a:cs typeface="Arial" panose="020B0604020202020204" pitchFamily="34" charset="0"/>
              </a:rPr>
              <a:t>İnspirasyon</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ve </a:t>
            </a:r>
            <a:r>
              <a:rPr lang="tr-TR" dirty="0" err="1">
                <a:latin typeface="Arial" panose="020B0604020202020204" pitchFamily="34" charset="0"/>
                <a:cs typeface="Arial" panose="020B0604020202020204" pitchFamily="34" charset="0"/>
              </a:rPr>
              <a:t>ekspirasyon</a:t>
            </a:r>
            <a:r>
              <a:rPr lang="tr-TR" dirty="0">
                <a:latin typeface="Arial" panose="020B0604020202020204" pitchFamily="34" charset="0"/>
                <a:cs typeface="Arial" panose="020B0604020202020204" pitchFamily="34" charset="0"/>
              </a:rPr>
              <a:t> fazlarında </a:t>
            </a:r>
            <a:r>
              <a:rPr lang="tr-TR" dirty="0" smtClean="0">
                <a:latin typeface="Arial" panose="020B0604020202020204" pitchFamily="34" charset="0"/>
                <a:cs typeface="Arial" panose="020B0604020202020204" pitchFamily="34" charset="0"/>
              </a:rPr>
              <a:t>temiz hava </a:t>
            </a:r>
            <a:r>
              <a:rPr lang="tr-TR" dirty="0" err="1">
                <a:latin typeface="Arial" panose="020B0604020202020204" pitchFamily="34" charset="0"/>
                <a:cs typeface="Arial" panose="020B0604020202020204" pitchFamily="34" charset="0"/>
              </a:rPr>
              <a:t>dorsobronşlardan</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para-</a:t>
            </a:r>
          </a:p>
          <a:p>
            <a:r>
              <a:rPr lang="tr-TR" dirty="0" smtClean="0">
                <a:latin typeface="Arial" panose="020B0604020202020204" pitchFamily="34" charset="0"/>
                <a:cs typeface="Arial" panose="020B0604020202020204" pitchFamily="34" charset="0"/>
              </a:rPr>
              <a:t>bronşlar yoluyla aynı </a:t>
            </a:r>
            <a:r>
              <a:rPr lang="tr-TR" dirty="0">
                <a:latin typeface="Arial" panose="020B0604020202020204" pitchFamily="34" charset="0"/>
                <a:cs typeface="Arial" panose="020B0604020202020204" pitchFamily="34" charset="0"/>
              </a:rPr>
              <a:t>yönde </a:t>
            </a:r>
            <a:r>
              <a:rPr lang="tr-TR" dirty="0" err="1">
                <a:latin typeface="Arial" panose="020B0604020202020204" pitchFamily="34" charset="0"/>
                <a:cs typeface="Arial" panose="020B0604020202020204" pitchFamily="34" charset="0"/>
              </a:rPr>
              <a:t>ventrobronşlara</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akar. </a:t>
            </a:r>
            <a:r>
              <a:rPr lang="tr-TR" dirty="0" err="1" smtClean="0">
                <a:latin typeface="Arial" panose="020B0604020202020204" pitchFamily="34" charset="0"/>
                <a:cs typeface="Arial" panose="020B0604020202020204" pitchFamily="34" charset="0"/>
              </a:rPr>
              <a:t>Ventilasyonda</a:t>
            </a:r>
            <a:r>
              <a:rPr lang="tr-TR" dirty="0" smtClean="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kranial</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hava </a:t>
            </a:r>
            <a:r>
              <a:rPr lang="tr-TR" dirty="0">
                <a:latin typeface="Arial" panose="020B0604020202020204" pitchFamily="34" charset="0"/>
                <a:cs typeface="Arial" panose="020B0604020202020204" pitchFamily="34" charset="0"/>
              </a:rPr>
              <a:t>keseleri </a:t>
            </a:r>
            <a:r>
              <a:rPr lang="tr-TR" dirty="0" err="1" smtClean="0">
                <a:latin typeface="Arial" panose="020B0604020202020204" pitchFamily="34" charset="0"/>
                <a:cs typeface="Arial" panose="020B0604020202020204" pitchFamily="34" charset="0"/>
              </a:rPr>
              <a:t>kaudal</a:t>
            </a:r>
            <a:r>
              <a:rPr lang="tr-TR" dirty="0" smtClean="0">
                <a:latin typeface="Arial" panose="020B0604020202020204" pitchFamily="34" charset="0"/>
                <a:cs typeface="Arial" panose="020B0604020202020204" pitchFamily="34" charset="0"/>
              </a:rPr>
              <a:t> hava </a:t>
            </a:r>
            <a:r>
              <a:rPr lang="tr-TR" dirty="0">
                <a:latin typeface="Arial" panose="020B0604020202020204" pitchFamily="34" charset="0"/>
                <a:cs typeface="Arial" panose="020B0604020202020204" pitchFamily="34" charset="0"/>
              </a:rPr>
              <a:t>keselerine göre daha az önemlidir.</a:t>
            </a:r>
          </a:p>
        </p:txBody>
      </p:sp>
      <p:pic>
        <p:nvPicPr>
          <p:cNvPr id="2" name="Resim 1"/>
          <p:cNvPicPr>
            <a:picLocks noChangeAspect="1"/>
          </p:cNvPicPr>
          <p:nvPr/>
        </p:nvPicPr>
        <p:blipFill>
          <a:blip r:embed="rId2"/>
          <a:stretch>
            <a:fillRect/>
          </a:stretch>
        </p:blipFill>
        <p:spPr>
          <a:xfrm>
            <a:off x="1735677" y="260648"/>
            <a:ext cx="6712641" cy="4176464"/>
          </a:xfrm>
          <a:prstGeom prst="rect">
            <a:avLst/>
          </a:prstGeom>
        </p:spPr>
      </p:pic>
    </p:spTree>
    <p:extLst>
      <p:ext uri="{BB962C8B-B14F-4D97-AF65-F5344CB8AC3E}">
        <p14:creationId xmlns:p14="http://schemas.microsoft.com/office/powerpoint/2010/main" val="2030236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259632" y="4509120"/>
            <a:ext cx="7776864" cy="2246769"/>
          </a:xfrm>
          <a:prstGeom prst="rect">
            <a:avLst/>
          </a:prstGeom>
        </p:spPr>
        <p:txBody>
          <a:bodyPr wrap="square">
            <a:spAutoFit/>
          </a:bodyPr>
          <a:lstStyle/>
          <a:p>
            <a:r>
              <a:rPr lang="tr-TR" sz="2000" dirty="0" smtClean="0">
                <a:latin typeface="Arial" panose="020B0604020202020204" pitchFamily="34" charset="0"/>
                <a:cs typeface="Arial" panose="020B0604020202020204" pitchFamily="34" charset="0"/>
              </a:rPr>
              <a:t>Kuş akciğerinin özel </a:t>
            </a:r>
            <a:r>
              <a:rPr lang="tr-TR" sz="2000" dirty="0">
                <a:latin typeface="Arial" panose="020B0604020202020204" pitchFamily="34" charset="0"/>
                <a:cs typeface="Arial" panose="020B0604020202020204" pitchFamily="34" charset="0"/>
              </a:rPr>
              <a:t>bir avantajı, taze havanın </a:t>
            </a:r>
            <a:r>
              <a:rPr lang="tr-TR" sz="2000" dirty="0" err="1">
                <a:latin typeface="Arial" panose="020B0604020202020204" pitchFamily="34" charset="0"/>
                <a:cs typeface="Arial" panose="020B0604020202020204" pitchFamily="34" charset="0"/>
              </a:rPr>
              <a:t>parabronşlar</a:t>
            </a:r>
            <a:r>
              <a:rPr lang="tr-TR" sz="2000" dirty="0">
                <a:latin typeface="Arial" panose="020B0604020202020204" pitchFamily="34" charset="0"/>
                <a:cs typeface="Arial" panose="020B0604020202020204" pitchFamily="34" charset="0"/>
              </a:rPr>
              <a:t>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boyunca hem </a:t>
            </a:r>
            <a:r>
              <a:rPr lang="tr-TR" sz="2000" dirty="0" err="1" smtClean="0">
                <a:latin typeface="Arial" panose="020B0604020202020204" pitchFamily="34" charset="0"/>
                <a:cs typeface="Arial" panose="020B0604020202020204" pitchFamily="34" charset="0"/>
              </a:rPr>
              <a:t>inspirasyon</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hem de </a:t>
            </a:r>
            <a:r>
              <a:rPr lang="tr-TR" sz="2000" dirty="0" err="1">
                <a:latin typeface="Arial" panose="020B0604020202020204" pitchFamily="34" charset="0"/>
                <a:cs typeface="Arial" panose="020B0604020202020204" pitchFamily="34" charset="0"/>
              </a:rPr>
              <a:t>ekspirasyon</a:t>
            </a:r>
            <a:r>
              <a:rPr lang="tr-TR" sz="2000" dirty="0">
                <a:latin typeface="Arial" panose="020B0604020202020204" pitchFamily="34" charset="0"/>
                <a:cs typeface="Arial" panose="020B0604020202020204" pitchFamily="34" charset="0"/>
              </a:rPr>
              <a:t> sırasında akması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ve </a:t>
            </a:r>
            <a:r>
              <a:rPr lang="tr-TR" sz="2000" dirty="0">
                <a:latin typeface="Arial" panose="020B0604020202020204" pitchFamily="34" charset="0"/>
                <a:cs typeface="Arial" panose="020B0604020202020204" pitchFamily="34" charset="0"/>
              </a:rPr>
              <a:t>bu </a:t>
            </a:r>
            <a:r>
              <a:rPr lang="tr-TR" sz="2000" dirty="0" smtClean="0">
                <a:latin typeface="Arial" panose="020B0604020202020204" pitchFamily="34" charset="0"/>
                <a:cs typeface="Arial" panose="020B0604020202020204" pitchFamily="34" charset="0"/>
              </a:rPr>
              <a:t>akımın her </a:t>
            </a:r>
            <a:r>
              <a:rPr lang="tr-TR" sz="2000" dirty="0">
                <a:latin typeface="Arial" panose="020B0604020202020204" pitchFamily="34" charset="0"/>
                <a:cs typeface="Arial" panose="020B0604020202020204" pitchFamily="34" charset="0"/>
              </a:rPr>
              <a:t>zaman aynı yönde </a:t>
            </a:r>
            <a:r>
              <a:rPr lang="tr-TR" sz="2000" dirty="0" smtClean="0">
                <a:latin typeface="Arial" panose="020B0604020202020204" pitchFamily="34" charset="0"/>
                <a:cs typeface="Arial" panose="020B0604020202020204" pitchFamily="34" charset="0"/>
              </a:rPr>
              <a:t>olmasıdır!</a:t>
            </a:r>
          </a:p>
          <a:p>
            <a:r>
              <a:rPr lang="tr-TR" sz="2000" dirty="0">
                <a:latin typeface="Arial" panose="020B0604020202020204" pitchFamily="34" charset="0"/>
                <a:cs typeface="Arial" panose="020B0604020202020204" pitchFamily="34" charset="0"/>
              </a:rPr>
              <a:t>Kuşların akciğerleri hava kılcallarına sahip </a:t>
            </a:r>
            <a:r>
              <a:rPr lang="tr-TR" sz="2000" dirty="0" err="1" smtClean="0">
                <a:latin typeface="Arial" panose="020B0604020202020204" pitchFamily="34" charset="0"/>
                <a:cs typeface="Arial" panose="020B0604020202020204" pitchFamily="34" charset="0"/>
              </a:rPr>
              <a:t>parabronşlardan</a:t>
            </a:r>
            <a:r>
              <a:rPr lang="tr-TR" sz="2000" dirty="0" smtClean="0">
                <a:latin typeface="Arial" panose="020B0604020202020204" pitchFamily="34" charset="0"/>
                <a:cs typeface="Arial" panose="020B0604020202020204" pitchFamily="34" charset="0"/>
              </a:rPr>
              <a:t> </a:t>
            </a:r>
            <a:endParaRPr lang="tr-TR" sz="2000" dirty="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oluşmuştur</a:t>
            </a:r>
            <a:r>
              <a:rPr lang="tr-TR" sz="2000" dirty="0">
                <a:latin typeface="Arial" panose="020B0604020202020204" pitchFamily="34" charset="0"/>
                <a:cs typeface="Arial" panose="020B0604020202020204" pitchFamily="34" charset="0"/>
              </a:rPr>
              <a:t>. Taze hava </a:t>
            </a:r>
            <a:r>
              <a:rPr lang="tr-TR" sz="2000" dirty="0" err="1">
                <a:latin typeface="Arial" panose="020B0604020202020204" pitchFamily="34" charset="0"/>
                <a:cs typeface="Arial" panose="020B0604020202020204" pitchFamily="34" charset="0"/>
              </a:rPr>
              <a:t>sekonder</a:t>
            </a:r>
            <a:r>
              <a:rPr lang="tr-TR" sz="2000" dirty="0">
                <a:latin typeface="Arial" panose="020B0604020202020204" pitchFamily="34" charset="0"/>
                <a:cs typeface="Arial" panose="020B0604020202020204" pitchFamily="34" charset="0"/>
              </a:rPr>
              <a:t> bronş </a:t>
            </a:r>
            <a:r>
              <a:rPr lang="tr-TR" sz="2000" dirty="0" smtClean="0">
                <a:latin typeface="Arial" panose="020B0604020202020204" pitchFamily="34" charset="0"/>
                <a:cs typeface="Arial" panose="020B0604020202020204" pitchFamily="34" charset="0"/>
              </a:rPr>
              <a:t>yoluyla </a:t>
            </a:r>
            <a:r>
              <a:rPr lang="tr-TR" sz="2000" dirty="0" err="1" smtClean="0">
                <a:latin typeface="Arial" panose="020B0604020202020204" pitchFamily="34" charset="0"/>
                <a:cs typeface="Arial" panose="020B0604020202020204" pitchFamily="34" charset="0"/>
              </a:rPr>
              <a:t>parabronşlara</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akar. </a:t>
            </a:r>
            <a:r>
              <a:rPr lang="tr-TR" sz="2000" dirty="0" err="1">
                <a:latin typeface="Arial" panose="020B0604020202020204" pitchFamily="34" charset="0"/>
                <a:cs typeface="Arial" panose="020B0604020202020204" pitchFamily="34" charset="0"/>
              </a:rPr>
              <a:t>Ventilasyon</a:t>
            </a:r>
            <a:r>
              <a:rPr lang="tr-TR" sz="2000" dirty="0">
                <a:latin typeface="Arial" panose="020B0604020202020204" pitchFamily="34" charset="0"/>
                <a:cs typeface="Arial" panose="020B0604020202020204" pitchFamily="34" charset="0"/>
              </a:rPr>
              <a:t>, akciğerlerin </a:t>
            </a:r>
            <a:r>
              <a:rPr lang="tr-TR" sz="2000" dirty="0" smtClean="0">
                <a:latin typeface="Arial" panose="020B0604020202020204" pitchFamily="34" charset="0"/>
                <a:cs typeface="Arial" panose="020B0604020202020204" pitchFamily="34" charset="0"/>
              </a:rPr>
              <a:t>çevresindeki hava </a:t>
            </a:r>
            <a:r>
              <a:rPr lang="tr-TR" sz="2000" dirty="0">
                <a:latin typeface="Arial" panose="020B0604020202020204" pitchFamily="34" charset="0"/>
                <a:cs typeface="Arial" panose="020B0604020202020204" pitchFamily="34" charset="0"/>
              </a:rPr>
              <a:t>keseleri sistemindeki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hacim </a:t>
            </a:r>
            <a:r>
              <a:rPr lang="tr-TR" sz="2000" dirty="0">
                <a:latin typeface="Arial" panose="020B0604020202020204" pitchFamily="34" charset="0"/>
                <a:cs typeface="Arial" panose="020B0604020202020204" pitchFamily="34" charset="0"/>
              </a:rPr>
              <a:t>değişiklikleri </a:t>
            </a:r>
            <a:r>
              <a:rPr lang="tr-TR" sz="2000" dirty="0" smtClean="0">
                <a:latin typeface="Arial" panose="020B0604020202020204" pitchFamily="34" charset="0"/>
                <a:cs typeface="Arial" panose="020B0604020202020204" pitchFamily="34" charset="0"/>
              </a:rPr>
              <a:t>tarafından gerçekleştirilir</a:t>
            </a:r>
            <a:r>
              <a:rPr lang="tr-TR" sz="2000" dirty="0">
                <a:latin typeface="Arial" panose="020B0604020202020204" pitchFamily="34" charset="0"/>
                <a:cs typeface="Arial" panose="020B0604020202020204" pitchFamily="34" charset="0"/>
              </a:rPr>
              <a:t>.</a:t>
            </a:r>
          </a:p>
        </p:txBody>
      </p:sp>
      <p:pic>
        <p:nvPicPr>
          <p:cNvPr id="2" name="Resim 1"/>
          <p:cNvPicPr>
            <a:picLocks noChangeAspect="1"/>
          </p:cNvPicPr>
          <p:nvPr/>
        </p:nvPicPr>
        <p:blipFill>
          <a:blip r:embed="rId2"/>
          <a:stretch>
            <a:fillRect/>
          </a:stretch>
        </p:blipFill>
        <p:spPr>
          <a:xfrm>
            <a:off x="1735677" y="260648"/>
            <a:ext cx="6712641" cy="4176464"/>
          </a:xfrm>
          <a:prstGeom prst="rect">
            <a:avLst/>
          </a:prstGeom>
        </p:spPr>
      </p:pic>
    </p:spTree>
    <p:extLst>
      <p:ext uri="{BB962C8B-B14F-4D97-AF65-F5344CB8AC3E}">
        <p14:creationId xmlns:p14="http://schemas.microsoft.com/office/powerpoint/2010/main" val="2335576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187624" y="4566027"/>
            <a:ext cx="7776864" cy="2031325"/>
          </a:xfrm>
          <a:prstGeom prst="rect">
            <a:avLst/>
          </a:prstGeom>
        </p:spPr>
        <p:txBody>
          <a:bodyPr wrap="square">
            <a:spAutoFit/>
          </a:bodyPr>
          <a:lstStyle/>
          <a:p>
            <a:r>
              <a:rPr lang="tr-TR" dirty="0">
                <a:latin typeface="Arial" panose="020B0604020202020204" pitchFamily="34" charset="0"/>
                <a:cs typeface="Arial" panose="020B0604020202020204" pitchFamily="34" charset="0"/>
              </a:rPr>
              <a:t>b </a:t>
            </a:r>
            <a:r>
              <a:rPr lang="tr-TR" dirty="0" err="1">
                <a:latin typeface="Arial" panose="020B0604020202020204" pitchFamily="34" charset="0"/>
                <a:cs typeface="Arial" panose="020B0604020202020204" pitchFamily="34" charset="0"/>
              </a:rPr>
              <a:t>Ventilasyon</a:t>
            </a:r>
            <a:r>
              <a:rPr lang="tr-TR" dirty="0">
                <a:latin typeface="Arial" panose="020B0604020202020204" pitchFamily="34" charset="0"/>
                <a:cs typeface="Arial" panose="020B0604020202020204" pitchFamily="34" charset="0"/>
              </a:rPr>
              <a:t> sırasında kuşların göğüs </a:t>
            </a:r>
            <a:r>
              <a:rPr lang="tr-TR" dirty="0" smtClean="0">
                <a:latin typeface="Arial" panose="020B0604020202020204" pitchFamily="34" charset="0"/>
                <a:cs typeface="Arial" panose="020B0604020202020204" pitchFamily="34" charset="0"/>
              </a:rPr>
              <a:t>kafesi hareketleri</a:t>
            </a:r>
            <a:r>
              <a:rPr lang="tr-TR" dirty="0">
                <a:latin typeface="Arial" panose="020B0604020202020204" pitchFamily="34" charset="0"/>
                <a:cs typeface="Arial" panose="020B0604020202020204" pitchFamily="34" charset="0"/>
              </a:rPr>
              <a:t>. İki eklemle </a:t>
            </a:r>
            <a:r>
              <a:rPr lang="tr-TR" dirty="0" err="1" smtClean="0">
                <a:latin typeface="Arial" panose="020B0604020202020204" pitchFamily="34" charset="0"/>
                <a:cs typeface="Arial" panose="020B0604020202020204" pitchFamily="34" charset="0"/>
              </a:rPr>
              <a:t>birbi</a:t>
            </a:r>
            <a:r>
              <a:rPr lang="tr-TR" dirty="0" smtClean="0">
                <a:latin typeface="Arial" panose="020B0604020202020204" pitchFamily="34" charset="0"/>
                <a:cs typeface="Arial" panose="020B0604020202020204" pitchFamily="34" charset="0"/>
              </a:rPr>
              <a:t>-</a:t>
            </a:r>
          </a:p>
          <a:p>
            <a:r>
              <a:rPr lang="tr-TR" dirty="0" err="1" smtClean="0">
                <a:latin typeface="Arial" panose="020B0604020202020204" pitchFamily="34" charset="0"/>
                <a:cs typeface="Arial" panose="020B0604020202020204" pitchFamily="34" charset="0"/>
              </a:rPr>
              <a:t>rine</a:t>
            </a:r>
            <a:r>
              <a:rPr lang="tr-TR" dirty="0" smtClean="0">
                <a:latin typeface="Arial" panose="020B0604020202020204" pitchFamily="34" charset="0"/>
                <a:cs typeface="Arial" panose="020B0604020202020204" pitchFamily="34" charset="0"/>
              </a:rPr>
              <a:t> bağlı kaburgalar </a:t>
            </a:r>
            <a:r>
              <a:rPr lang="tr-TR" dirty="0">
                <a:latin typeface="Arial" panose="020B0604020202020204" pitchFamily="34" charset="0"/>
                <a:cs typeface="Arial" panose="020B0604020202020204" pitchFamily="34" charset="0"/>
              </a:rPr>
              <a:t>(</a:t>
            </a:r>
            <a:r>
              <a:rPr lang="tr-TR" dirty="0" err="1">
                <a:latin typeface="Arial" panose="020B0604020202020204" pitchFamily="34" charset="0"/>
                <a:cs typeface="Arial" panose="020B0604020202020204" pitchFamily="34" charset="0"/>
              </a:rPr>
              <a:t>vertebral</a:t>
            </a:r>
            <a:r>
              <a:rPr lang="tr-TR" dirty="0">
                <a:latin typeface="Arial" panose="020B0604020202020204" pitchFamily="34" charset="0"/>
                <a:cs typeface="Arial" panose="020B0604020202020204" pitchFamily="34" charset="0"/>
              </a:rPr>
              <a:t> ve </a:t>
            </a:r>
            <a:r>
              <a:rPr lang="tr-TR" dirty="0" err="1">
                <a:latin typeface="Arial" panose="020B0604020202020204" pitchFamily="34" charset="0"/>
                <a:cs typeface="Arial" panose="020B0604020202020204" pitchFamily="34" charset="0"/>
              </a:rPr>
              <a:t>sternal</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kaburgalar) </a:t>
            </a:r>
            <a:r>
              <a:rPr lang="tr-TR" dirty="0" err="1" smtClean="0">
                <a:latin typeface="Arial" panose="020B0604020202020204" pitchFamily="34" charset="0"/>
                <a:cs typeface="Arial" panose="020B0604020202020204" pitchFamily="34" charset="0"/>
              </a:rPr>
              <a:t>inspirasyon</a:t>
            </a:r>
            <a:r>
              <a:rPr lang="tr-TR" dirty="0" smtClean="0">
                <a:latin typeface="Arial" panose="020B0604020202020204" pitchFamily="34" charset="0"/>
                <a:cs typeface="Arial" panose="020B0604020202020204" pitchFamily="34" charset="0"/>
              </a:rPr>
              <a:t> sırasın-</a:t>
            </a:r>
          </a:p>
          <a:p>
            <a:r>
              <a:rPr lang="tr-TR" dirty="0" smtClean="0">
                <a:latin typeface="Arial" panose="020B0604020202020204" pitchFamily="34" charset="0"/>
                <a:cs typeface="Arial" panose="020B0604020202020204" pitchFamily="34" charset="0"/>
              </a:rPr>
              <a:t>da </a:t>
            </a:r>
            <a:r>
              <a:rPr lang="tr-TR" dirty="0">
                <a:latin typeface="Arial" panose="020B0604020202020204" pitchFamily="34" charset="0"/>
                <a:cs typeface="Arial" panose="020B0604020202020204" pitchFamily="34" charset="0"/>
              </a:rPr>
              <a:t>göğüs iç </a:t>
            </a:r>
            <a:r>
              <a:rPr lang="tr-TR" dirty="0" smtClean="0">
                <a:latin typeface="Arial" panose="020B0604020202020204" pitchFamily="34" charset="0"/>
                <a:cs typeface="Arial" panose="020B0604020202020204" pitchFamily="34" charset="0"/>
              </a:rPr>
              <a:t>boşluğunu yanlara </a:t>
            </a:r>
            <a:r>
              <a:rPr lang="tr-TR" dirty="0">
                <a:latin typeface="Arial" panose="020B0604020202020204" pitchFamily="34" charset="0"/>
                <a:cs typeface="Arial" panose="020B0604020202020204" pitchFamily="34" charset="0"/>
              </a:rPr>
              <a:t>ve özellikle </a:t>
            </a:r>
            <a:r>
              <a:rPr lang="tr-TR" dirty="0" err="1">
                <a:latin typeface="Arial" panose="020B0604020202020204" pitchFamily="34" charset="0"/>
                <a:cs typeface="Arial" panose="020B0604020202020204" pitchFamily="34" charset="0"/>
              </a:rPr>
              <a:t>ventrale</a:t>
            </a:r>
            <a:r>
              <a:rPr lang="tr-TR" dirty="0">
                <a:latin typeface="Arial" panose="020B0604020202020204" pitchFamily="34" charset="0"/>
                <a:cs typeface="Arial" panose="020B0604020202020204" pitchFamily="34" charset="0"/>
              </a:rPr>
              <a:t> doğru </a:t>
            </a:r>
            <a:r>
              <a:rPr lang="tr-TR" dirty="0" smtClean="0">
                <a:latin typeface="Arial" panose="020B0604020202020204" pitchFamily="34" charset="0"/>
                <a:cs typeface="Arial" panose="020B0604020202020204" pitchFamily="34" charset="0"/>
              </a:rPr>
              <a:t>genişletir. Kesikli </a:t>
            </a:r>
            <a:r>
              <a:rPr lang="tr-TR" dirty="0">
                <a:latin typeface="Arial" panose="020B0604020202020204" pitchFamily="34" charset="0"/>
                <a:cs typeface="Arial" panose="020B0604020202020204" pitchFamily="34" charset="0"/>
              </a:rPr>
              <a:t>çizgiler: </a:t>
            </a:r>
            <a:r>
              <a:rPr lang="tr-TR" dirty="0" err="1">
                <a:latin typeface="Arial" panose="020B0604020202020204" pitchFamily="34" charset="0"/>
                <a:cs typeface="Arial" panose="020B0604020202020204" pitchFamily="34" charset="0"/>
              </a:rPr>
              <a:t>inspirasyon</a:t>
            </a:r>
            <a:r>
              <a:rPr lang="tr-TR" dirty="0">
                <a:latin typeface="Arial" panose="020B0604020202020204" pitchFamily="34" charset="0"/>
                <a:cs typeface="Arial" panose="020B0604020202020204" pitchFamily="34" charset="0"/>
              </a:rPr>
              <a:t> pozisyonu, </a:t>
            </a:r>
            <a:r>
              <a:rPr lang="tr-TR" dirty="0" smtClean="0">
                <a:latin typeface="Arial" panose="020B0604020202020204" pitchFamily="34" charset="0"/>
                <a:cs typeface="Arial" panose="020B0604020202020204" pitchFamily="34" charset="0"/>
              </a:rPr>
              <a:t>düz çizgiler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ekspirasyon</a:t>
            </a:r>
            <a:r>
              <a:rPr lang="tr-TR" dirty="0">
                <a:latin typeface="Arial" panose="020B0604020202020204" pitchFamily="34" charset="0"/>
                <a:cs typeface="Arial" panose="020B0604020202020204" pitchFamily="34" charset="0"/>
              </a:rPr>
              <a:t> pozisyonu.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Çift ok, </a:t>
            </a:r>
            <a:r>
              <a:rPr lang="tr-TR" dirty="0" err="1" smtClean="0">
                <a:latin typeface="Arial" panose="020B0604020202020204" pitchFamily="34" charset="0"/>
                <a:cs typeface="Arial" panose="020B0604020202020204" pitchFamily="34" charset="0"/>
              </a:rPr>
              <a:t>inspirasyon</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ve </a:t>
            </a:r>
            <a:r>
              <a:rPr lang="tr-TR" dirty="0" err="1">
                <a:latin typeface="Arial" panose="020B0604020202020204" pitchFamily="34" charset="0"/>
                <a:cs typeface="Arial" panose="020B0604020202020204" pitchFamily="34" charset="0"/>
              </a:rPr>
              <a:t>ekspirasyon</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arasında </a:t>
            </a:r>
            <a:r>
              <a:rPr lang="tr-TR" dirty="0" err="1" smtClean="0">
                <a:latin typeface="Arial" panose="020B0604020202020204" pitchFamily="34" charset="0"/>
                <a:cs typeface="Arial" panose="020B0604020202020204" pitchFamily="34" charset="0"/>
              </a:rPr>
              <a:t>sternumun</a:t>
            </a:r>
            <a:r>
              <a:rPr lang="tr-TR" dirty="0" smtClean="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kaudal</a:t>
            </a:r>
            <a:r>
              <a:rPr lang="tr-TR" dirty="0">
                <a:latin typeface="Arial" panose="020B0604020202020204" pitchFamily="34" charset="0"/>
                <a:cs typeface="Arial" panose="020B0604020202020204" pitchFamily="34" charset="0"/>
              </a:rPr>
              <a:t> ucunun </a:t>
            </a:r>
            <a:r>
              <a:rPr lang="tr-TR" dirty="0" smtClean="0">
                <a:latin typeface="Arial" panose="020B0604020202020204" pitchFamily="34" charset="0"/>
                <a:cs typeface="Arial" panose="020B0604020202020204" pitchFamily="34" charset="0"/>
              </a:rPr>
              <a:t>ha-</a:t>
            </a:r>
            <a:r>
              <a:rPr lang="tr-TR" dirty="0" err="1" smtClean="0">
                <a:latin typeface="Arial" panose="020B0604020202020204" pitchFamily="34" charset="0"/>
                <a:cs typeface="Arial" panose="020B0604020202020204" pitchFamily="34" charset="0"/>
              </a:rPr>
              <a:t>reketini</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göstermektedir. </a:t>
            </a:r>
            <a:r>
              <a:rPr lang="tr-TR" dirty="0" smtClean="0">
                <a:latin typeface="Arial" panose="020B0604020202020204" pitchFamily="34" charset="0"/>
                <a:cs typeface="Arial" panose="020B0604020202020204" pitchFamily="34" charset="0"/>
              </a:rPr>
              <a:t>Böylece </a:t>
            </a:r>
            <a:r>
              <a:rPr lang="tr-TR" dirty="0">
                <a:latin typeface="Arial" panose="020B0604020202020204" pitchFamily="34" charset="0"/>
                <a:cs typeface="Arial" panose="020B0604020202020204" pitchFamily="34" charset="0"/>
              </a:rPr>
              <a:t>göğüs boşluğu genişler ve bilhassa</a:t>
            </a:r>
          </a:p>
          <a:p>
            <a:r>
              <a:rPr lang="tr-TR" dirty="0" err="1">
                <a:latin typeface="Arial" panose="020B0604020202020204" pitchFamily="34" charset="0"/>
                <a:cs typeface="Arial" panose="020B0604020202020204" pitchFamily="34" charset="0"/>
              </a:rPr>
              <a:t>kaudal</a:t>
            </a:r>
            <a:r>
              <a:rPr lang="tr-TR" dirty="0">
                <a:latin typeface="Arial" panose="020B0604020202020204" pitchFamily="34" charset="0"/>
                <a:cs typeface="Arial" panose="020B0604020202020204" pitchFamily="34" charset="0"/>
              </a:rPr>
              <a:t> hava keselerinin hacminde artış olur. </a:t>
            </a:r>
          </a:p>
        </p:txBody>
      </p:sp>
      <p:pic>
        <p:nvPicPr>
          <p:cNvPr id="3" name="Resim 2"/>
          <p:cNvPicPr>
            <a:picLocks noChangeAspect="1"/>
          </p:cNvPicPr>
          <p:nvPr/>
        </p:nvPicPr>
        <p:blipFill>
          <a:blip r:embed="rId2"/>
          <a:stretch>
            <a:fillRect/>
          </a:stretch>
        </p:blipFill>
        <p:spPr>
          <a:xfrm>
            <a:off x="1481694" y="715162"/>
            <a:ext cx="7188723" cy="3734536"/>
          </a:xfrm>
          <a:prstGeom prst="rect">
            <a:avLst/>
          </a:prstGeom>
        </p:spPr>
      </p:pic>
    </p:spTree>
    <p:extLst>
      <p:ext uri="{BB962C8B-B14F-4D97-AF65-F5344CB8AC3E}">
        <p14:creationId xmlns:p14="http://schemas.microsoft.com/office/powerpoint/2010/main" val="354309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475656" y="1196752"/>
            <a:ext cx="7488832" cy="5324535"/>
          </a:xfrm>
          <a:prstGeom prst="rect">
            <a:avLst/>
          </a:prstGeom>
        </p:spPr>
        <p:txBody>
          <a:bodyPr wrap="square">
            <a:spAutoFit/>
          </a:bodyPr>
          <a:lstStyle/>
          <a:p>
            <a:r>
              <a:rPr lang="tr-TR" sz="2000" dirty="0">
                <a:latin typeface="Arial" panose="020B0604020202020204" pitchFamily="34" charset="0"/>
                <a:cs typeface="Arial" panose="020B0604020202020204" pitchFamily="34" charset="0"/>
              </a:rPr>
              <a:t>Kuşlar dinlenme sırasında memelilerdekine benzer bir </a:t>
            </a:r>
            <a:r>
              <a:rPr lang="tr-TR" sz="2000" dirty="0" err="1">
                <a:latin typeface="Arial" panose="020B0604020202020204" pitchFamily="34" charset="0"/>
                <a:cs typeface="Arial" panose="020B0604020202020204" pitchFamily="34" charset="0"/>
              </a:rPr>
              <a:t>arteriyel</a:t>
            </a:r>
            <a:r>
              <a:rPr lang="tr-TR" sz="2000" dirty="0">
                <a:latin typeface="Arial" panose="020B0604020202020204" pitchFamily="34" charset="0"/>
                <a:cs typeface="Arial" panose="020B0604020202020204" pitchFamily="34" charset="0"/>
              </a:rPr>
              <a:t>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P</a:t>
            </a:r>
            <a:r>
              <a:rPr lang="tr-TR" sz="2000" baseline="-25000" dirty="0" smtClean="0">
                <a:latin typeface="Arial" panose="020B0604020202020204" pitchFamily="34" charset="0"/>
                <a:cs typeface="Arial" panose="020B0604020202020204" pitchFamily="34" charset="0"/>
              </a:rPr>
              <a:t>O2 </a:t>
            </a:r>
            <a:r>
              <a:rPr lang="tr-TR" sz="2000" dirty="0" smtClean="0">
                <a:latin typeface="Arial" panose="020B0604020202020204" pitchFamily="34" charset="0"/>
                <a:cs typeface="Arial" panose="020B0604020202020204" pitchFamily="34" charset="0"/>
              </a:rPr>
              <a:t>değerine </a:t>
            </a:r>
            <a:r>
              <a:rPr lang="tr-TR" sz="2000" dirty="0">
                <a:latin typeface="Arial" panose="020B0604020202020204" pitchFamily="34" charset="0"/>
                <a:cs typeface="Arial" panose="020B0604020202020204" pitchFamily="34" charset="0"/>
              </a:rPr>
              <a:t>sahiptir (80-100 </a:t>
            </a:r>
            <a:r>
              <a:rPr lang="tr-TR" sz="2000" dirty="0" err="1">
                <a:latin typeface="Arial" panose="020B0604020202020204" pitchFamily="34" charset="0"/>
                <a:cs typeface="Arial" panose="020B0604020202020204" pitchFamily="34" charset="0"/>
              </a:rPr>
              <a:t>mmHg</a:t>
            </a:r>
            <a:r>
              <a:rPr lang="tr-TR" sz="2000" dirty="0">
                <a:latin typeface="Arial" panose="020B0604020202020204" pitchFamily="34" charset="0"/>
                <a:cs typeface="Arial" panose="020B0604020202020204" pitchFamily="34" charset="0"/>
              </a:rPr>
              <a:t>). Buna karşın P</a:t>
            </a:r>
            <a:r>
              <a:rPr lang="tr-TR" sz="2000" baseline="-25000" dirty="0">
                <a:latin typeface="Arial" panose="020B0604020202020204" pitchFamily="34" charset="0"/>
                <a:cs typeface="Arial" panose="020B0604020202020204" pitchFamily="34" charset="0"/>
              </a:rPr>
              <a:t>a,CO2</a:t>
            </a:r>
            <a:r>
              <a:rPr lang="tr-TR" sz="2000" dirty="0">
                <a:latin typeface="Arial" panose="020B0604020202020204" pitchFamily="34" charset="0"/>
                <a:cs typeface="Arial" panose="020B0604020202020204" pitchFamily="34" charset="0"/>
              </a:rPr>
              <a:t> değeri </a:t>
            </a:r>
            <a:r>
              <a:rPr lang="tr-TR" sz="2000" dirty="0" smtClean="0">
                <a:latin typeface="Arial" panose="020B0604020202020204" pitchFamily="34" charset="0"/>
                <a:cs typeface="Arial" panose="020B0604020202020204" pitchFamily="34" charset="0"/>
              </a:rPr>
              <a:t>biraz daha </a:t>
            </a:r>
            <a:r>
              <a:rPr lang="tr-TR" sz="2000" dirty="0">
                <a:latin typeface="Arial" panose="020B0604020202020204" pitchFamily="34" charset="0"/>
                <a:cs typeface="Arial" panose="020B0604020202020204" pitchFamily="34" charset="0"/>
              </a:rPr>
              <a:t>düşük olup 25 ila 40 </a:t>
            </a:r>
            <a:r>
              <a:rPr lang="tr-TR" sz="2000" dirty="0" err="1">
                <a:latin typeface="Arial" panose="020B0604020202020204" pitchFamily="34" charset="0"/>
                <a:cs typeface="Arial" panose="020B0604020202020204" pitchFamily="34" charset="0"/>
              </a:rPr>
              <a:t>mmHg</a:t>
            </a:r>
            <a:r>
              <a:rPr lang="tr-TR" sz="2000" dirty="0">
                <a:latin typeface="Arial" panose="020B0604020202020204" pitchFamily="34" charset="0"/>
                <a:cs typeface="Arial" panose="020B0604020202020204" pitchFamily="34" charset="0"/>
              </a:rPr>
              <a:t> arasında bulunur. Bu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durumda 7,45 </a:t>
            </a:r>
            <a:r>
              <a:rPr lang="tr-TR" sz="2000" dirty="0">
                <a:latin typeface="Arial" panose="020B0604020202020204" pitchFamily="34" charset="0"/>
                <a:cs typeface="Arial" panose="020B0604020202020204" pitchFamily="34" charset="0"/>
              </a:rPr>
              <a:t>ile 7,6 </a:t>
            </a:r>
            <a:r>
              <a:rPr lang="tr-TR" sz="2000" dirty="0" smtClean="0">
                <a:latin typeface="Arial" panose="020B0604020202020204" pitchFamily="34" charset="0"/>
                <a:cs typeface="Arial" panose="020B0604020202020204" pitchFamily="34" charset="0"/>
              </a:rPr>
              <a:t>arasındaki </a:t>
            </a:r>
            <a:r>
              <a:rPr lang="tr-TR" sz="2000" dirty="0" err="1">
                <a:latin typeface="Arial" panose="020B0604020202020204" pitchFamily="34" charset="0"/>
                <a:cs typeface="Arial" panose="020B0604020202020204" pitchFamily="34" charset="0"/>
              </a:rPr>
              <a:t>pHa</a:t>
            </a:r>
            <a:r>
              <a:rPr lang="tr-TR" sz="2000" dirty="0">
                <a:latin typeface="Arial" panose="020B0604020202020204" pitchFamily="34" charset="0"/>
                <a:cs typeface="Arial" panose="020B0604020202020204" pitchFamily="34" charset="0"/>
              </a:rPr>
              <a:t> değeriyle </a:t>
            </a:r>
            <a:r>
              <a:rPr lang="tr-TR" sz="2000" dirty="0" err="1">
                <a:latin typeface="Arial" panose="020B0604020202020204" pitchFamily="34" charset="0"/>
                <a:cs typeface="Arial" panose="020B0604020202020204" pitchFamily="34" charset="0"/>
              </a:rPr>
              <a:t>respiratorik</a:t>
            </a:r>
            <a:r>
              <a:rPr lang="tr-TR" sz="2000" dirty="0">
                <a:latin typeface="Arial" panose="020B0604020202020204" pitchFamily="34" charset="0"/>
                <a:cs typeface="Arial" panose="020B0604020202020204" pitchFamily="34" charset="0"/>
              </a:rPr>
              <a:t> bir </a:t>
            </a:r>
            <a:r>
              <a:rPr lang="tr-TR" sz="2000" dirty="0" smtClean="0">
                <a:latin typeface="Arial" panose="020B0604020202020204" pitchFamily="34" charset="0"/>
                <a:cs typeface="Arial" panose="020B0604020202020204" pitchFamily="34" charset="0"/>
              </a:rPr>
              <a:t>al-</a:t>
            </a:r>
            <a:r>
              <a:rPr lang="tr-TR" sz="2000" dirty="0" err="1" smtClean="0">
                <a:latin typeface="Arial" panose="020B0604020202020204" pitchFamily="34" charset="0"/>
                <a:cs typeface="Arial" panose="020B0604020202020204" pitchFamily="34" charset="0"/>
              </a:rPr>
              <a:t>kaloz</a:t>
            </a:r>
            <a:r>
              <a:rPr lang="tr-TR" sz="2000" dirty="0" smtClean="0">
                <a:latin typeface="Arial" panose="020B0604020202020204" pitchFamily="34" charset="0"/>
                <a:cs typeface="Arial" panose="020B0604020202020204" pitchFamily="34" charset="0"/>
              </a:rPr>
              <a:t> söz konusudur</a:t>
            </a:r>
            <a:r>
              <a:rPr lang="tr-TR" sz="2000" dirty="0">
                <a:latin typeface="Arial" panose="020B0604020202020204" pitchFamily="34" charset="0"/>
                <a:cs typeface="Arial" panose="020B0604020202020204" pitchFamily="34" charset="0"/>
              </a:rPr>
              <a:t>. Aynı </a:t>
            </a:r>
            <a:r>
              <a:rPr lang="tr-TR" sz="2000" dirty="0" smtClean="0">
                <a:latin typeface="Arial" panose="020B0604020202020204" pitchFamily="34" charset="0"/>
                <a:cs typeface="Arial" panose="020B0604020202020204" pitchFamily="34" charset="0"/>
              </a:rPr>
              <a:t>vücut </a:t>
            </a:r>
            <a:r>
              <a:rPr lang="tr-TR" sz="2000" dirty="0">
                <a:latin typeface="Arial" panose="020B0604020202020204" pitchFamily="34" charset="0"/>
                <a:cs typeface="Arial" panose="020B0604020202020204" pitchFamily="34" charset="0"/>
              </a:rPr>
              <a:t>ağırlığında dinlenme </a:t>
            </a:r>
            <a:r>
              <a:rPr lang="tr-TR" sz="2000" dirty="0" smtClean="0">
                <a:latin typeface="Arial" panose="020B0604020202020204" pitchFamily="34" charset="0"/>
                <a:cs typeface="Arial" panose="020B0604020202020204" pitchFamily="34" charset="0"/>
              </a:rPr>
              <a:t>koşulların-da kuşlar memelilerden </a:t>
            </a:r>
            <a:r>
              <a:rPr lang="tr-TR" sz="2000" dirty="0">
                <a:latin typeface="Arial" panose="020B0604020202020204" pitchFamily="34" charset="0"/>
                <a:cs typeface="Arial" panose="020B0604020202020204" pitchFamily="34" charset="0"/>
              </a:rPr>
              <a:t>daha </a:t>
            </a:r>
            <a:r>
              <a:rPr lang="tr-TR" sz="2000" dirty="0" smtClean="0">
                <a:latin typeface="Arial" panose="020B0604020202020204" pitchFamily="34" charset="0"/>
                <a:cs typeface="Arial" panose="020B0604020202020204" pitchFamily="34" charset="0"/>
              </a:rPr>
              <a:t>yüksek </a:t>
            </a:r>
            <a:r>
              <a:rPr lang="tr-TR" sz="2000" dirty="0">
                <a:latin typeface="Arial" panose="020B0604020202020204" pitchFamily="34" charset="0"/>
                <a:cs typeface="Arial" panose="020B0604020202020204" pitchFamily="34" charset="0"/>
              </a:rPr>
              <a:t>bir </a:t>
            </a:r>
            <a:r>
              <a:rPr lang="tr-TR" sz="2000" dirty="0" err="1">
                <a:latin typeface="Arial" panose="020B0604020202020204" pitchFamily="34" charset="0"/>
                <a:cs typeface="Arial" panose="020B0604020202020204" pitchFamily="34" charset="0"/>
              </a:rPr>
              <a:t>ventilasyona</a:t>
            </a:r>
            <a:r>
              <a:rPr lang="tr-TR" sz="2000" dirty="0">
                <a:latin typeface="Arial" panose="020B0604020202020204" pitchFamily="34" charset="0"/>
                <a:cs typeface="Arial" panose="020B0604020202020204" pitchFamily="34" charset="0"/>
              </a:rPr>
              <a:t> sahiptir. Bu </a:t>
            </a:r>
            <a:r>
              <a:rPr lang="tr-TR" sz="2000" dirty="0" smtClean="0">
                <a:latin typeface="Arial" panose="020B0604020202020204" pitchFamily="34" charset="0"/>
                <a:cs typeface="Arial" panose="020B0604020202020204" pitchFamily="34" charset="0"/>
              </a:rPr>
              <a:t>da P</a:t>
            </a:r>
            <a:r>
              <a:rPr lang="tr-TR" sz="2000" baseline="-25000" dirty="0" smtClean="0">
                <a:latin typeface="Arial" panose="020B0604020202020204" pitchFamily="34" charset="0"/>
                <a:cs typeface="Arial" panose="020B0604020202020204" pitchFamily="34" charset="0"/>
              </a:rPr>
              <a:t>a,CO2</a:t>
            </a:r>
            <a:r>
              <a:rPr lang="tr-TR" sz="2000" dirty="0" smtClean="0">
                <a:latin typeface="Arial" panose="020B0604020202020204" pitchFamily="34" charset="0"/>
                <a:cs typeface="Arial" panose="020B0604020202020204" pitchFamily="34" charset="0"/>
              </a:rPr>
              <a:t>'deki hafif </a:t>
            </a:r>
            <a:r>
              <a:rPr lang="tr-TR" sz="2000" dirty="0" err="1" smtClean="0">
                <a:latin typeface="Arial" panose="020B0604020202020204" pitchFamily="34" charset="0"/>
                <a:cs typeface="Arial" panose="020B0604020202020204" pitchFamily="34" charset="0"/>
              </a:rPr>
              <a:t>hiperventilasyonu</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anlaşılır kılar. Koşma ve </a:t>
            </a:r>
            <a:r>
              <a:rPr lang="tr-TR" sz="2000" dirty="0" smtClean="0">
                <a:latin typeface="Arial" panose="020B0604020202020204" pitchFamily="34" charset="0"/>
                <a:cs typeface="Arial" panose="020B0604020202020204" pitchFamily="34" charset="0"/>
              </a:rPr>
              <a:t>uçma gibi </a:t>
            </a:r>
            <a:r>
              <a:rPr lang="tr-TR" sz="2000" dirty="0">
                <a:latin typeface="Arial" panose="020B0604020202020204" pitchFamily="34" charset="0"/>
                <a:cs typeface="Arial" panose="020B0604020202020204" pitchFamily="34" charset="0"/>
              </a:rPr>
              <a:t>fiziksel aktiviteler sırasında kuşlar belirgin </a:t>
            </a:r>
            <a:r>
              <a:rPr lang="tr-TR" sz="2000" dirty="0" smtClean="0">
                <a:latin typeface="Arial" panose="020B0604020202020204" pitchFamily="34" charset="0"/>
                <a:cs typeface="Arial" panose="020B0604020202020204" pitchFamily="34" charset="0"/>
              </a:rPr>
              <a:t>şekilde </a:t>
            </a:r>
            <a:r>
              <a:rPr lang="tr-TR" sz="2000" dirty="0" err="1" smtClean="0">
                <a:latin typeface="Arial" panose="020B0604020202020204" pitchFamily="34" charset="0"/>
                <a:cs typeface="Arial" panose="020B0604020202020204" pitchFamily="34" charset="0"/>
              </a:rPr>
              <a:t>hiper</a:t>
            </a:r>
            <a:r>
              <a:rPr lang="tr-TR" sz="2000" dirty="0" smtClean="0">
                <a:latin typeface="Arial" panose="020B0604020202020204" pitchFamily="34" charset="0"/>
                <a:cs typeface="Arial" panose="020B0604020202020204" pitchFamily="34" charset="0"/>
              </a:rPr>
              <a:t>-</a:t>
            </a:r>
          </a:p>
          <a:p>
            <a:r>
              <a:rPr lang="tr-TR" sz="2000" dirty="0" err="1" smtClean="0">
                <a:latin typeface="Arial" panose="020B0604020202020204" pitchFamily="34" charset="0"/>
                <a:cs typeface="Arial" panose="020B0604020202020204" pitchFamily="34" charset="0"/>
              </a:rPr>
              <a:t>ventilasyon</a:t>
            </a:r>
            <a:r>
              <a:rPr lang="tr-TR" sz="2000" dirty="0" smtClean="0">
                <a:latin typeface="Arial" panose="020B0604020202020204" pitchFamily="34" charset="0"/>
                <a:cs typeface="Arial" panose="020B0604020202020204" pitchFamily="34" charset="0"/>
              </a:rPr>
              <a:t> gösterir</a:t>
            </a:r>
            <a:r>
              <a:rPr lang="tr-TR" sz="2000" dirty="0">
                <a:latin typeface="Arial" panose="020B0604020202020204" pitchFamily="34" charset="0"/>
                <a:cs typeface="Arial" panose="020B0604020202020204" pitchFamily="34" charset="0"/>
              </a:rPr>
              <a:t>, yani P</a:t>
            </a:r>
            <a:r>
              <a:rPr lang="tr-TR" sz="2000" baseline="-25000" dirty="0">
                <a:latin typeface="Arial" panose="020B0604020202020204" pitchFamily="34" charset="0"/>
                <a:cs typeface="Arial" panose="020B0604020202020204" pitchFamily="34" charset="0"/>
              </a:rPr>
              <a:t>a,CO2</a:t>
            </a:r>
            <a:r>
              <a:rPr lang="tr-TR" sz="2000" dirty="0">
                <a:latin typeface="Arial" panose="020B0604020202020204" pitchFamily="34" charset="0"/>
                <a:cs typeface="Arial" panose="020B0604020202020204" pitchFamily="34" charset="0"/>
              </a:rPr>
              <a:t> çok belirgin şekilde azalır. </a:t>
            </a:r>
            <a:r>
              <a:rPr lang="tr-TR" sz="2000" dirty="0" smtClean="0">
                <a:latin typeface="Arial" panose="020B0604020202020204" pitchFamily="34" charset="0"/>
                <a:cs typeface="Arial" panose="020B0604020202020204" pitchFamily="34" charset="0"/>
              </a:rPr>
              <a:t>Bu </a:t>
            </a:r>
            <a:r>
              <a:rPr lang="tr-TR" sz="2000" dirty="0" err="1" smtClean="0">
                <a:latin typeface="Arial" panose="020B0604020202020204" pitchFamily="34" charset="0"/>
                <a:cs typeface="Arial" panose="020B0604020202020204" pitchFamily="34" charset="0"/>
              </a:rPr>
              <a:t>du-rum</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kuşların ısı </a:t>
            </a:r>
            <a:r>
              <a:rPr lang="tr-TR" sz="2000" dirty="0" smtClean="0">
                <a:latin typeface="Arial" panose="020B0604020202020204" pitchFamily="34" charset="0"/>
                <a:cs typeface="Arial" panose="020B0604020202020204" pitchFamily="34" charset="0"/>
              </a:rPr>
              <a:t>kaybetmesine </a:t>
            </a:r>
            <a:r>
              <a:rPr lang="tr-TR" sz="2000" dirty="0">
                <a:latin typeface="Arial" panose="020B0604020202020204" pitchFamily="34" charset="0"/>
                <a:cs typeface="Arial" panose="020B0604020202020204" pitchFamily="34" charset="0"/>
              </a:rPr>
              <a:t>hizmet eder, hatta </a:t>
            </a:r>
            <a:r>
              <a:rPr lang="tr-TR" sz="2000" dirty="0" smtClean="0">
                <a:latin typeface="Arial" panose="020B0604020202020204" pitchFamily="34" charset="0"/>
                <a:cs typeface="Arial" panose="020B0604020202020204" pitchFamily="34" charset="0"/>
              </a:rPr>
              <a:t>bazı türlerde </a:t>
            </a:r>
            <a:r>
              <a:rPr lang="tr-TR" sz="2000" dirty="0">
                <a:latin typeface="Arial" panose="020B0604020202020204" pitchFamily="34" charset="0"/>
                <a:cs typeface="Arial" panose="020B0604020202020204" pitchFamily="34" charset="0"/>
              </a:rPr>
              <a:t>bu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amaçla </a:t>
            </a:r>
            <a:r>
              <a:rPr lang="tr-TR" sz="2000" dirty="0" err="1">
                <a:latin typeface="Arial" panose="020B0604020202020204" pitchFamily="34" charset="0"/>
                <a:cs typeface="Arial" panose="020B0604020202020204" pitchFamily="34" charset="0"/>
              </a:rPr>
              <a:t>polipne</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yapılır</a:t>
            </a:r>
            <a:r>
              <a:rPr lang="tr-TR" sz="2000" dirty="0">
                <a:latin typeface="Arial" panose="020B0604020202020204" pitchFamily="34" charset="0"/>
                <a:cs typeface="Arial" panose="020B0604020202020204" pitchFamily="34" charset="0"/>
              </a:rPr>
              <a:t>. Bazı kuş türleri </a:t>
            </a:r>
            <a:r>
              <a:rPr lang="tr-TR" sz="2000" dirty="0" smtClean="0">
                <a:latin typeface="Arial" panose="020B0604020202020204" pitchFamily="34" charset="0"/>
                <a:cs typeface="Arial" panose="020B0604020202020204" pitchFamily="34" charset="0"/>
              </a:rPr>
              <a:t>6.000 metreye </a:t>
            </a:r>
            <a:r>
              <a:rPr lang="tr-TR" sz="2000" dirty="0">
                <a:latin typeface="Arial" panose="020B0604020202020204" pitchFamily="34" charset="0"/>
                <a:cs typeface="Arial" panose="020B0604020202020204" pitchFamily="34" charset="0"/>
              </a:rPr>
              <a:t>kadar veya ekstrem durumlarda 8.000 metreye kadar </a:t>
            </a:r>
            <a:r>
              <a:rPr lang="tr-TR" sz="2000" dirty="0" smtClean="0">
                <a:latin typeface="Arial" panose="020B0604020202020204" pitchFamily="34" charset="0"/>
                <a:cs typeface="Arial" panose="020B0604020202020204" pitchFamily="34" charset="0"/>
              </a:rPr>
              <a:t>olan oldukça </a:t>
            </a:r>
            <a:r>
              <a:rPr lang="tr-TR" sz="2000" dirty="0">
                <a:latin typeface="Arial" panose="020B0604020202020204" pitchFamily="34" charset="0"/>
                <a:cs typeface="Arial" panose="020B0604020202020204" pitchFamily="34" charset="0"/>
              </a:rPr>
              <a:t>yüksek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irtifalarda </a:t>
            </a:r>
            <a:r>
              <a:rPr lang="tr-TR" sz="2000" dirty="0">
                <a:latin typeface="Arial" panose="020B0604020202020204" pitchFamily="34" charset="0"/>
                <a:cs typeface="Arial" panose="020B0604020202020204" pitchFamily="34" charset="0"/>
              </a:rPr>
              <a:t>uçabilir. Böyle yüksek irtifalarda </a:t>
            </a:r>
            <a:r>
              <a:rPr lang="tr-TR" sz="2000" dirty="0" smtClean="0">
                <a:latin typeface="Arial" panose="020B0604020202020204" pitchFamily="34" charset="0"/>
                <a:cs typeface="Arial" panose="020B0604020202020204" pitchFamily="34" charset="0"/>
              </a:rPr>
              <a:t>hüküm süren </a:t>
            </a:r>
            <a:r>
              <a:rPr lang="tr-TR" sz="2000" dirty="0" err="1">
                <a:latin typeface="Arial" panose="020B0604020202020204" pitchFamily="34" charset="0"/>
                <a:cs typeface="Arial" panose="020B0604020202020204" pitchFamily="34" charset="0"/>
              </a:rPr>
              <a:t>hipoksik</a:t>
            </a:r>
            <a:r>
              <a:rPr lang="tr-TR" sz="2000" dirty="0">
                <a:latin typeface="Arial" panose="020B0604020202020204" pitchFamily="34" charset="0"/>
                <a:cs typeface="Arial" panose="020B0604020202020204" pitchFamily="34" charset="0"/>
              </a:rPr>
              <a:t> koşullar </a:t>
            </a:r>
            <a:r>
              <a:rPr lang="tr-TR" sz="2000" dirty="0" smtClean="0">
                <a:latin typeface="Arial" panose="020B0604020202020204" pitchFamily="34" charset="0"/>
                <a:cs typeface="Arial" panose="020B0604020202020204" pitchFamily="34" charset="0"/>
              </a:rPr>
              <a:t>altında </a:t>
            </a:r>
            <a:r>
              <a:rPr lang="tr-TR" sz="2000" dirty="0">
                <a:latin typeface="Arial" panose="020B0604020202020204" pitchFamily="34" charset="0"/>
                <a:cs typeface="Arial" panose="020B0604020202020204" pitchFamily="34" charset="0"/>
              </a:rPr>
              <a:t>bile kuşlar </a:t>
            </a:r>
            <a:r>
              <a:rPr lang="tr-TR" sz="2000" dirty="0" smtClean="0">
                <a:latin typeface="Arial" panose="020B0604020202020204" pitchFamily="34" charset="0"/>
                <a:cs typeface="Arial" panose="020B0604020202020204" pitchFamily="34" charset="0"/>
              </a:rPr>
              <a:t>belirgin </a:t>
            </a:r>
            <a:r>
              <a:rPr lang="tr-TR" sz="2000" dirty="0" err="1" smtClean="0">
                <a:latin typeface="Arial" panose="020B0604020202020204" pitchFamily="34" charset="0"/>
                <a:cs typeface="Arial" panose="020B0604020202020204" pitchFamily="34" charset="0"/>
              </a:rPr>
              <a:t>hiperventilasyon</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yapar ve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P</a:t>
            </a:r>
            <a:r>
              <a:rPr lang="tr-TR" sz="2000" baseline="-25000" dirty="0" smtClean="0">
                <a:latin typeface="Arial" panose="020B0604020202020204" pitchFamily="34" charset="0"/>
                <a:cs typeface="Arial" panose="020B0604020202020204" pitchFamily="34" charset="0"/>
              </a:rPr>
              <a:t>a,CO2</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değeri </a:t>
            </a:r>
            <a:r>
              <a:rPr lang="tr-TR" sz="2000" dirty="0" smtClean="0">
                <a:latin typeface="Arial" panose="020B0604020202020204" pitchFamily="34" charset="0"/>
                <a:cs typeface="Arial" panose="020B0604020202020204" pitchFamily="34" charset="0"/>
              </a:rPr>
              <a:t>8 </a:t>
            </a:r>
            <a:r>
              <a:rPr lang="tr-TR" sz="2000" dirty="0" err="1">
                <a:latin typeface="Arial" panose="020B0604020202020204" pitchFamily="34" charset="0"/>
                <a:cs typeface="Arial" panose="020B0604020202020204" pitchFamily="34" charset="0"/>
              </a:rPr>
              <a:t>mmHg'nin</a:t>
            </a:r>
            <a:r>
              <a:rPr lang="tr-TR" sz="2000" dirty="0">
                <a:latin typeface="Arial" panose="020B0604020202020204" pitchFamily="34" charset="0"/>
                <a:cs typeface="Arial" panose="020B0604020202020204" pitchFamily="34" charset="0"/>
              </a:rPr>
              <a:t> altına </a:t>
            </a:r>
            <a:r>
              <a:rPr lang="tr-TR" sz="2000" dirty="0" smtClean="0">
                <a:latin typeface="Arial" panose="020B0604020202020204" pitchFamily="34" charset="0"/>
                <a:cs typeface="Arial" panose="020B0604020202020204" pitchFamily="34" charset="0"/>
              </a:rPr>
              <a:t>kadar düşer</a:t>
            </a:r>
            <a:r>
              <a:rPr lang="tr-TR" sz="2000" dirty="0">
                <a:latin typeface="Arial" panose="020B0604020202020204" pitchFamily="34" charset="0"/>
                <a:cs typeface="Arial" panose="020B0604020202020204" pitchFamily="34" charset="0"/>
              </a:rPr>
              <a:t>. Bu kuş türleri hem </a:t>
            </a:r>
            <a:r>
              <a:rPr lang="tr-TR" sz="2000" dirty="0" err="1" smtClean="0">
                <a:latin typeface="Arial" panose="020B0604020202020204" pitchFamily="34" charset="0"/>
                <a:cs typeface="Arial" panose="020B0604020202020204" pitchFamily="34" charset="0"/>
              </a:rPr>
              <a:t>hipokapniyi</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hem </a:t>
            </a:r>
            <a:r>
              <a:rPr lang="tr-TR" sz="2000" dirty="0" smtClean="0">
                <a:latin typeface="Arial" panose="020B0604020202020204" pitchFamily="34" charset="0"/>
                <a:cs typeface="Arial" panose="020B0604020202020204" pitchFamily="34" charset="0"/>
              </a:rPr>
              <a:t>de </a:t>
            </a:r>
            <a:r>
              <a:rPr lang="tr-TR" sz="2000" dirty="0">
                <a:latin typeface="Arial" panose="020B0604020202020204" pitchFamily="34" charset="0"/>
                <a:cs typeface="Arial" panose="020B0604020202020204" pitchFamily="34" charset="0"/>
              </a:rPr>
              <a:t>çok </a:t>
            </a:r>
            <a:r>
              <a:rPr lang="tr-TR" sz="2000" dirty="0" smtClean="0">
                <a:latin typeface="Arial" panose="020B0604020202020204" pitchFamily="34" charset="0"/>
                <a:cs typeface="Arial" panose="020B0604020202020204" pitchFamily="34" charset="0"/>
              </a:rPr>
              <a:t>şiddetli </a:t>
            </a:r>
            <a:r>
              <a:rPr lang="tr-TR" sz="2000" dirty="0" err="1" smtClean="0">
                <a:latin typeface="Arial" panose="020B0604020202020204" pitchFamily="34" charset="0"/>
                <a:cs typeface="Arial" panose="020B0604020202020204" pitchFamily="34" charset="0"/>
              </a:rPr>
              <a:t>hipoksiyi</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memelilere kıyasla çok daha iyi </a:t>
            </a:r>
            <a:r>
              <a:rPr lang="tr-TR" sz="2000" dirty="0" err="1">
                <a:latin typeface="Arial" panose="020B0604020202020204" pitchFamily="34" charset="0"/>
                <a:cs typeface="Arial" panose="020B0604020202020204" pitchFamily="34" charset="0"/>
              </a:rPr>
              <a:t>tolere</a:t>
            </a:r>
            <a:r>
              <a:rPr lang="tr-TR" sz="2000" dirty="0">
                <a:latin typeface="Arial" panose="020B0604020202020204" pitchFamily="34" charset="0"/>
                <a:cs typeface="Arial" panose="020B0604020202020204" pitchFamily="34" charset="0"/>
              </a:rPr>
              <a:t> ederler.</a:t>
            </a:r>
          </a:p>
        </p:txBody>
      </p:sp>
    </p:spTree>
    <p:extLst>
      <p:ext uri="{BB962C8B-B14F-4D97-AF65-F5344CB8AC3E}">
        <p14:creationId xmlns:p14="http://schemas.microsoft.com/office/powerpoint/2010/main" val="3171766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0" y="2239846"/>
            <a:ext cx="9143846" cy="4213491"/>
          </a:xfrm>
          <a:prstGeom prst="rect">
            <a:avLst/>
          </a:prstGeom>
        </p:spPr>
      </p:pic>
      <p:sp>
        <p:nvSpPr>
          <p:cNvPr id="4" name="Metin kutusu 3"/>
          <p:cNvSpPr txBox="1"/>
          <p:nvPr/>
        </p:nvSpPr>
        <p:spPr>
          <a:xfrm>
            <a:off x="1811223" y="836712"/>
            <a:ext cx="5569089" cy="954107"/>
          </a:xfrm>
          <a:prstGeom prst="rect">
            <a:avLst/>
          </a:prstGeom>
          <a:noFill/>
        </p:spPr>
        <p:txBody>
          <a:bodyPr wrap="none" rtlCol="0">
            <a:spAutoFit/>
          </a:bodyPr>
          <a:lstStyle/>
          <a:p>
            <a:pPr algn="ctr"/>
            <a:r>
              <a:rPr lang="tr-TR" sz="2800" b="1" dirty="0" smtClean="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Omurgalı Hayvanlarda Dört Tip </a:t>
            </a:r>
          </a:p>
          <a:p>
            <a:pPr algn="ctr"/>
            <a:r>
              <a:rPr lang="tr-TR" sz="2800" b="1" dirty="0" smtClean="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Gaz Değişim Organı Görülür</a:t>
            </a:r>
            <a:endParaRPr lang="tr-TR" sz="2800" b="1" dirty="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1763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475656" y="1196752"/>
            <a:ext cx="7488832" cy="4524315"/>
          </a:xfrm>
          <a:prstGeom prst="rect">
            <a:avLst/>
          </a:prstGeom>
        </p:spPr>
        <p:txBody>
          <a:bodyPr wrap="square">
            <a:spAutoFit/>
          </a:bodyPr>
          <a:lstStyle/>
          <a:p>
            <a:r>
              <a:rPr lang="tr-TR" sz="2400" dirty="0" smtClean="0">
                <a:latin typeface="Arial" panose="020B0604020202020204" pitchFamily="34" charset="0"/>
                <a:cs typeface="Arial" panose="020B0604020202020204" pitchFamily="34" charset="0"/>
              </a:rPr>
              <a:t>Kuşlarda solunumun </a:t>
            </a:r>
            <a:r>
              <a:rPr lang="tr-TR" sz="2400" dirty="0">
                <a:latin typeface="Arial" panose="020B0604020202020204" pitchFamily="34" charset="0"/>
                <a:cs typeface="Arial" panose="020B0604020202020204" pitchFamily="34" charset="0"/>
              </a:rPr>
              <a:t>regülasyonu </a:t>
            </a:r>
            <a:r>
              <a:rPr lang="tr-TR" sz="2400" dirty="0" err="1">
                <a:latin typeface="Arial" panose="020B0604020202020204" pitchFamily="34" charset="0"/>
                <a:cs typeface="Arial" panose="020B0604020202020204" pitchFamily="34" charset="0"/>
              </a:rPr>
              <a:t>Glomus</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caroticum</a:t>
            </a:r>
            <a:r>
              <a:rPr lang="tr-TR" sz="2400" dirty="0">
                <a:latin typeface="Arial" panose="020B0604020202020204" pitchFamily="34" charset="0"/>
                <a:cs typeface="Arial" panose="020B0604020202020204" pitchFamily="34" charset="0"/>
              </a:rPr>
              <a:t> </a:t>
            </a:r>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özellikle </a:t>
            </a:r>
            <a:r>
              <a:rPr lang="tr-TR" sz="2400" dirty="0" smtClean="0">
                <a:latin typeface="Arial" panose="020B0604020202020204" pitchFamily="34" charset="0"/>
                <a:cs typeface="Arial" panose="020B0604020202020204" pitchFamily="34" charset="0"/>
              </a:rPr>
              <a:t>O</a:t>
            </a:r>
            <a:r>
              <a:rPr lang="tr-TR" sz="2400" baseline="-25000" dirty="0" smtClean="0">
                <a:latin typeface="Arial" panose="020B0604020202020204" pitchFamily="34" charset="0"/>
                <a:cs typeface="Arial" panose="020B0604020202020204" pitchFamily="34" charset="0"/>
              </a:rPr>
              <a:t>2</a:t>
            </a:r>
            <a:r>
              <a:rPr lang="tr-TR" sz="2400" dirty="0" smtClean="0">
                <a:latin typeface="Arial" panose="020B0604020202020204" pitchFamily="34" charset="0"/>
                <a:cs typeface="Arial" panose="020B0604020202020204" pitchFamily="34" charset="0"/>
              </a:rPr>
              <a:t>'ye duyarlıdır</a:t>
            </a:r>
            <a:r>
              <a:rPr lang="tr-TR" sz="2400" dirty="0">
                <a:latin typeface="Arial" panose="020B0604020202020204" pitchFamily="34" charset="0"/>
                <a:cs typeface="Arial" panose="020B0604020202020204" pitchFamily="34" charset="0"/>
              </a:rPr>
              <a:t>), akciğerlerdeki CO</a:t>
            </a:r>
            <a:r>
              <a:rPr lang="tr-TR" sz="2400" baseline="-25000" dirty="0">
                <a:latin typeface="Arial" panose="020B0604020202020204" pitchFamily="34" charset="0"/>
                <a:cs typeface="Arial" panose="020B0604020202020204" pitchFamily="34" charset="0"/>
              </a:rPr>
              <a:t>2</a:t>
            </a: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sen-</a:t>
            </a:r>
          </a:p>
          <a:p>
            <a:r>
              <a:rPr lang="tr-TR" sz="2400" dirty="0" smtClean="0">
                <a:latin typeface="Arial" panose="020B0604020202020204" pitchFamily="34" charset="0"/>
                <a:cs typeface="Arial" panose="020B0604020202020204" pitchFamily="34" charset="0"/>
              </a:rPr>
              <a:t>sörleri </a:t>
            </a:r>
            <a:r>
              <a:rPr lang="tr-TR" sz="2400" dirty="0">
                <a:latin typeface="Arial" panose="020B0604020202020204" pitchFamily="34" charset="0"/>
                <a:cs typeface="Arial" panose="020B0604020202020204" pitchFamily="34" charset="0"/>
              </a:rPr>
              <a:t>ve beyindeki </a:t>
            </a:r>
            <a:r>
              <a:rPr lang="tr-TR" sz="2400" dirty="0" err="1">
                <a:latin typeface="Arial" panose="020B0604020202020204" pitchFamily="34" charset="0"/>
                <a:cs typeface="Arial" panose="020B0604020202020204" pitchFamily="34" charset="0"/>
              </a:rPr>
              <a:t>pH</a:t>
            </a:r>
            <a:r>
              <a:rPr lang="tr-TR" sz="2400" dirty="0">
                <a:latin typeface="Arial" panose="020B0604020202020204" pitchFamily="34" charset="0"/>
                <a:cs typeface="Arial" panose="020B0604020202020204" pitchFamily="34" charset="0"/>
              </a:rPr>
              <a:t> ve </a:t>
            </a:r>
            <a:r>
              <a:rPr lang="tr-TR" sz="2400" dirty="0" smtClean="0">
                <a:latin typeface="Arial" panose="020B0604020202020204" pitchFamily="34" charset="0"/>
                <a:cs typeface="Arial" panose="020B0604020202020204" pitchFamily="34" charset="0"/>
              </a:rPr>
              <a:t>CO</a:t>
            </a:r>
            <a:r>
              <a:rPr lang="tr-TR" sz="2400" baseline="-25000" dirty="0" smtClean="0">
                <a:latin typeface="Arial" panose="020B0604020202020204" pitchFamily="34" charset="0"/>
                <a:cs typeface="Arial" panose="020B0604020202020204" pitchFamily="34" charset="0"/>
              </a:rPr>
              <a:t>2</a:t>
            </a:r>
            <a:r>
              <a:rPr lang="tr-TR" sz="2400" dirty="0" smtClean="0">
                <a:latin typeface="Arial" panose="020B0604020202020204" pitchFamily="34" charset="0"/>
                <a:cs typeface="Arial" panose="020B0604020202020204" pitchFamily="34" charset="0"/>
              </a:rPr>
              <a:t> </a:t>
            </a:r>
            <a:r>
              <a:rPr lang="tr-TR" sz="2400" dirty="0" err="1" smtClean="0">
                <a:latin typeface="Arial" panose="020B0604020202020204" pitchFamily="34" charset="0"/>
                <a:cs typeface="Arial" panose="020B0604020202020204" pitchFamily="34" charset="0"/>
              </a:rPr>
              <a:t>sensörleri</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aracılığıyla gerçekleştirilir. Fiziksel aktiviteye </a:t>
            </a:r>
            <a:r>
              <a:rPr lang="tr-TR" sz="2400" dirty="0" smtClean="0">
                <a:latin typeface="Arial" panose="020B0604020202020204" pitchFamily="34" charset="0"/>
                <a:cs typeface="Arial" panose="020B0604020202020204" pitchFamily="34" charset="0"/>
              </a:rPr>
              <a:t>solunum uyumunun </a:t>
            </a:r>
            <a:r>
              <a:rPr lang="tr-TR" sz="2400" dirty="0">
                <a:latin typeface="Arial" panose="020B0604020202020204" pitchFamily="34" charset="0"/>
                <a:cs typeface="Arial" panose="020B0604020202020204" pitchFamily="34" charset="0"/>
              </a:rPr>
              <a:t>sağlanması için memelilerdekine benzer </a:t>
            </a:r>
            <a:r>
              <a:rPr lang="tr-TR" sz="2400" dirty="0" smtClean="0">
                <a:latin typeface="Arial" panose="020B0604020202020204" pitchFamily="34" charset="0"/>
                <a:cs typeface="Arial" panose="020B0604020202020204" pitchFamily="34" charset="0"/>
              </a:rPr>
              <a:t>mekanizma-</a:t>
            </a:r>
          </a:p>
          <a:p>
            <a:r>
              <a:rPr lang="tr-TR" sz="2400" dirty="0" err="1" smtClean="0">
                <a:latin typeface="Arial" panose="020B0604020202020204" pitchFamily="34" charset="0"/>
                <a:cs typeface="Arial" panose="020B0604020202020204" pitchFamily="34" charset="0"/>
              </a:rPr>
              <a:t>lar</a:t>
            </a:r>
            <a:r>
              <a:rPr lang="tr-TR" sz="2400" dirty="0" smtClean="0">
                <a:latin typeface="Arial" panose="020B0604020202020204" pitchFamily="34" charset="0"/>
                <a:cs typeface="Arial" panose="020B0604020202020204" pitchFamily="34" charset="0"/>
              </a:rPr>
              <a:t> vardır</a:t>
            </a:r>
            <a:r>
              <a:rPr lang="tr-TR" sz="2400" dirty="0">
                <a:latin typeface="Arial" panose="020B0604020202020204" pitchFamily="34" charset="0"/>
                <a:cs typeface="Arial" panose="020B0604020202020204" pitchFamily="34" charset="0"/>
              </a:rPr>
              <a:t>. Birlikte </a:t>
            </a:r>
            <a:r>
              <a:rPr lang="tr-TR" sz="2400" dirty="0" err="1">
                <a:latin typeface="Arial" panose="020B0604020202020204" pitchFamily="34" charset="0"/>
                <a:cs typeface="Arial" panose="020B0604020202020204" pitchFamily="34" charset="0"/>
              </a:rPr>
              <a:t>innervasyon</a:t>
            </a:r>
            <a:r>
              <a:rPr lang="tr-TR" sz="2400" dirty="0">
                <a:latin typeface="Arial" panose="020B0604020202020204" pitchFamily="34" charset="0"/>
                <a:cs typeface="Arial" panose="020B0604020202020204" pitchFamily="34" charset="0"/>
              </a:rPr>
              <a:t>, yani fiziksel aktivitenin </a:t>
            </a:r>
            <a:r>
              <a:rPr lang="tr-TR" sz="2400" dirty="0" smtClean="0">
                <a:latin typeface="Arial" panose="020B0604020202020204" pitchFamily="34" charset="0"/>
                <a:cs typeface="Arial" panose="020B0604020202020204" pitchFamily="34" charset="0"/>
              </a:rPr>
              <a:t>başlangıcında yüksek </a:t>
            </a:r>
            <a:r>
              <a:rPr lang="tr-TR" sz="2400" dirty="0">
                <a:latin typeface="Arial" panose="020B0604020202020204" pitchFamily="34" charset="0"/>
                <a:cs typeface="Arial" panose="020B0604020202020204" pitchFamily="34" charset="0"/>
              </a:rPr>
              <a:t>beyin bölgeleri tarafından </a:t>
            </a:r>
            <a:r>
              <a:rPr lang="tr-TR" sz="2400" dirty="0" smtClean="0">
                <a:latin typeface="Arial" panose="020B0604020202020204" pitchFamily="34" charset="0"/>
                <a:cs typeface="Arial" panose="020B0604020202020204" pitchFamily="34" charset="0"/>
              </a:rPr>
              <a:t>solu-</a:t>
            </a:r>
            <a:r>
              <a:rPr lang="tr-TR" sz="2400" dirty="0" err="1" smtClean="0">
                <a:latin typeface="Arial" panose="020B0604020202020204" pitchFamily="34" charset="0"/>
                <a:cs typeface="Arial" panose="020B0604020202020204" pitchFamily="34" charset="0"/>
              </a:rPr>
              <a:t>num</a:t>
            </a:r>
            <a:r>
              <a:rPr lang="tr-TR" sz="2400" dirty="0" smtClean="0">
                <a:latin typeface="Arial" panose="020B0604020202020204" pitchFamily="34" charset="0"/>
                <a:cs typeface="Arial" panose="020B0604020202020204" pitchFamily="34" charset="0"/>
              </a:rPr>
              <a:t> merkezinin aktivasyonu </a:t>
            </a:r>
            <a:r>
              <a:rPr lang="tr-TR" sz="2400" dirty="0">
                <a:latin typeface="Arial" panose="020B0604020202020204" pitchFamily="34" charset="0"/>
                <a:cs typeface="Arial" panose="020B0604020202020204" pitchFamily="34" charset="0"/>
              </a:rPr>
              <a:t>ve </a:t>
            </a:r>
            <a:r>
              <a:rPr lang="tr-TR" sz="2400" dirty="0" err="1">
                <a:latin typeface="Arial" panose="020B0604020202020204" pitchFamily="34" charset="0"/>
                <a:cs typeface="Arial" panose="020B0604020202020204" pitchFamily="34" charset="0"/>
              </a:rPr>
              <a:t>Reafferenz</a:t>
            </a: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prensibi-</a:t>
            </a:r>
          </a:p>
          <a:p>
            <a:r>
              <a:rPr lang="tr-TR" sz="2400" dirty="0" smtClean="0">
                <a:latin typeface="Arial" panose="020B0604020202020204" pitchFamily="34" charset="0"/>
                <a:cs typeface="Arial" panose="020B0604020202020204" pitchFamily="34" charset="0"/>
              </a:rPr>
              <a:t>ne </a:t>
            </a:r>
            <a:r>
              <a:rPr lang="tr-TR" sz="2400" dirty="0">
                <a:latin typeface="Arial" panose="020B0604020202020204" pitchFamily="34" charset="0"/>
                <a:cs typeface="Arial" panose="020B0604020202020204" pitchFamily="34" charset="0"/>
              </a:rPr>
              <a:t>göre kaslardaki kimyasal </a:t>
            </a:r>
            <a:r>
              <a:rPr lang="tr-TR" sz="2400" dirty="0" smtClean="0">
                <a:latin typeface="Arial" panose="020B0604020202020204" pitchFamily="34" charset="0"/>
                <a:cs typeface="Arial" panose="020B0604020202020204" pitchFamily="34" charset="0"/>
              </a:rPr>
              <a:t>ve mekanik </a:t>
            </a:r>
            <a:r>
              <a:rPr lang="tr-TR" sz="2400" dirty="0" err="1">
                <a:latin typeface="Arial" panose="020B0604020202020204" pitchFamily="34" charset="0"/>
                <a:cs typeface="Arial" panose="020B0604020202020204" pitchFamily="34" charset="0"/>
              </a:rPr>
              <a:t>sensörlerden</a:t>
            </a:r>
            <a:r>
              <a:rPr lang="tr-TR" sz="2400" dirty="0">
                <a:latin typeface="Arial" panose="020B0604020202020204" pitchFamily="34" charset="0"/>
                <a:cs typeface="Arial" panose="020B0604020202020204" pitchFamily="34" charset="0"/>
              </a:rPr>
              <a:t> solunum merkezine </a:t>
            </a:r>
            <a:r>
              <a:rPr lang="tr-TR" sz="2400" dirty="0" err="1">
                <a:latin typeface="Arial" panose="020B0604020202020204" pitchFamily="34" charset="0"/>
                <a:cs typeface="Arial" panose="020B0604020202020204" pitchFamily="34" charset="0"/>
              </a:rPr>
              <a:t>periferik</a:t>
            </a: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bilgilerin ulaştırılması </a:t>
            </a:r>
          </a:p>
          <a:p>
            <a:r>
              <a:rPr lang="tr-TR" sz="2400" dirty="0" smtClean="0">
                <a:latin typeface="Arial" panose="020B0604020202020204" pitchFamily="34" charset="0"/>
                <a:cs typeface="Arial" panose="020B0604020202020204" pitchFamily="34" charset="0"/>
              </a:rPr>
              <a:t>kuşlardaki </a:t>
            </a:r>
            <a:r>
              <a:rPr lang="tr-TR" sz="2400" dirty="0">
                <a:latin typeface="Arial" panose="020B0604020202020204" pitchFamily="34" charset="0"/>
                <a:cs typeface="Arial" panose="020B0604020202020204" pitchFamily="34" charset="0"/>
              </a:rPr>
              <a:t>solunumun regülasyonunda da </a:t>
            </a:r>
            <a:r>
              <a:rPr lang="tr-TR" sz="2400" dirty="0" smtClean="0">
                <a:latin typeface="Arial" panose="020B0604020202020204" pitchFamily="34" charset="0"/>
                <a:cs typeface="Arial" panose="020B0604020202020204" pitchFamily="34" charset="0"/>
              </a:rPr>
              <a:t>etkili </a:t>
            </a:r>
          </a:p>
          <a:p>
            <a:r>
              <a:rPr lang="tr-TR" sz="2400" dirty="0" smtClean="0">
                <a:latin typeface="Arial" panose="020B0604020202020204" pitchFamily="34" charset="0"/>
                <a:cs typeface="Arial" panose="020B0604020202020204" pitchFamily="34" charset="0"/>
              </a:rPr>
              <a:t>görünmektedir</a:t>
            </a:r>
            <a:r>
              <a:rPr lang="tr-TR"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24137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0" y="0"/>
            <a:ext cx="9188988" cy="6858000"/>
          </a:xfrm>
          <a:prstGeom prst="rect">
            <a:avLst/>
          </a:prstGeom>
        </p:spPr>
      </p:pic>
      <p:sp>
        <p:nvSpPr>
          <p:cNvPr id="4" name="Dikdörtgen 3"/>
          <p:cNvSpPr/>
          <p:nvPr/>
        </p:nvSpPr>
        <p:spPr>
          <a:xfrm>
            <a:off x="2660791" y="5805264"/>
            <a:ext cx="3867405" cy="923330"/>
          </a:xfrm>
          <a:prstGeom prst="rect">
            <a:avLst/>
          </a:prstGeom>
          <a:noFill/>
        </p:spPr>
        <p:txBody>
          <a:bodyPr wrap="none" lIns="91440" tIns="45720" rIns="91440" bIns="45720">
            <a:spAutoFit/>
          </a:bodyPr>
          <a:lstStyle/>
          <a:p>
            <a:pPr algn="ctr"/>
            <a:r>
              <a:rPr lang="tr-TR" sz="5400" b="1" cap="none" spc="0" dirty="0" smtClean="0">
                <a:ln w="6600">
                  <a:solidFill>
                    <a:schemeClr val="accent2"/>
                  </a:solidFill>
                  <a:prstDash val="solid"/>
                </a:ln>
                <a:solidFill>
                  <a:srgbClr val="FFFFFF"/>
                </a:solidFill>
                <a:effectLst>
                  <a:outerShdw dist="38100" dir="2700000" algn="tl" rotWithShape="0">
                    <a:schemeClr val="accent2"/>
                  </a:outerShdw>
                </a:effectLst>
              </a:rPr>
              <a:t>Teşekkürler</a:t>
            </a:r>
            <a:endParaRPr lang="tr-T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906351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475656" y="692696"/>
            <a:ext cx="3108987" cy="5760000"/>
          </a:xfrm>
          <a:prstGeom prst="rect">
            <a:avLst/>
          </a:prstGeom>
        </p:spPr>
      </p:pic>
      <p:sp>
        <p:nvSpPr>
          <p:cNvPr id="7" name="Dikdörtgen 6"/>
          <p:cNvSpPr/>
          <p:nvPr/>
        </p:nvSpPr>
        <p:spPr>
          <a:xfrm>
            <a:off x="4788024" y="1196752"/>
            <a:ext cx="3960440" cy="4401205"/>
          </a:xfrm>
          <a:prstGeom prst="rect">
            <a:avLst/>
          </a:prstGeom>
        </p:spPr>
        <p:txBody>
          <a:bodyPr wrap="square">
            <a:spAutoFit/>
          </a:bodyPr>
          <a:lstStyle/>
          <a:p>
            <a:r>
              <a:rPr lang="tr-TR" sz="2800" dirty="0">
                <a:latin typeface="Arial" panose="020B0604020202020204" pitchFamily="34" charset="0"/>
                <a:cs typeface="Arial" panose="020B0604020202020204" pitchFamily="34" charset="0"/>
              </a:rPr>
              <a:t>Deri üzerinden gaz </a:t>
            </a:r>
            <a:endParaRPr lang="tr-TR" sz="2800" dirty="0" smtClean="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değişimi </a:t>
            </a:r>
            <a:r>
              <a:rPr lang="tr-TR" sz="2800" dirty="0">
                <a:latin typeface="Arial" panose="020B0604020202020204" pitchFamily="34" charset="0"/>
                <a:cs typeface="Arial" panose="020B0604020202020204" pitchFamily="34" charset="0"/>
              </a:rPr>
              <a:t>amfibilerde </a:t>
            </a:r>
            <a:endParaRPr lang="tr-TR" sz="2800" dirty="0" smtClean="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önemlidir</a:t>
            </a:r>
            <a:r>
              <a:rPr lang="tr-TR" sz="2800" dirty="0">
                <a:latin typeface="Arial" panose="020B0604020202020204" pitchFamily="34" charset="0"/>
                <a:cs typeface="Arial" panose="020B0604020202020204" pitchFamily="34" charset="0"/>
              </a:rPr>
              <a:t>. Burada </a:t>
            </a:r>
            <a:r>
              <a:rPr lang="tr-TR" sz="2800" dirty="0" err="1" smtClean="0">
                <a:latin typeface="Arial" panose="020B0604020202020204" pitchFamily="34" charset="0"/>
                <a:cs typeface="Arial" panose="020B0604020202020204" pitchFamily="34" charset="0"/>
              </a:rPr>
              <a:t>oksi</a:t>
            </a:r>
            <a:r>
              <a:rPr lang="tr-TR" sz="2800" dirty="0" smtClean="0">
                <a:latin typeface="Arial" panose="020B0604020202020204" pitchFamily="34" charset="0"/>
                <a:cs typeface="Arial" panose="020B0604020202020204" pitchFamily="34" charset="0"/>
              </a:rPr>
              <a:t>-</a:t>
            </a:r>
          </a:p>
          <a:p>
            <a:r>
              <a:rPr lang="tr-TR" sz="2800" dirty="0" err="1" smtClean="0">
                <a:latin typeface="Arial" panose="020B0604020202020204" pitchFamily="34" charset="0"/>
                <a:cs typeface="Arial" panose="020B0604020202020204" pitchFamily="34" charset="0"/>
              </a:rPr>
              <a:t>jen</a:t>
            </a:r>
            <a:r>
              <a:rPr lang="tr-TR" sz="2800" dirty="0" smtClean="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ve </a:t>
            </a:r>
            <a:r>
              <a:rPr lang="tr-TR" sz="2800" dirty="0" smtClean="0">
                <a:latin typeface="Arial" panose="020B0604020202020204" pitchFamily="34" charset="0"/>
                <a:cs typeface="Arial" panose="020B0604020202020204" pitchFamily="34" charset="0"/>
              </a:rPr>
              <a:t>karbondioksit </a:t>
            </a:r>
          </a:p>
          <a:p>
            <a:r>
              <a:rPr lang="tr-TR" sz="2800" dirty="0" smtClean="0">
                <a:latin typeface="Arial" panose="020B0604020202020204" pitchFamily="34" charset="0"/>
                <a:cs typeface="Arial" panose="020B0604020202020204" pitchFamily="34" charset="0"/>
              </a:rPr>
              <a:t>gazları derinin </a:t>
            </a:r>
            <a:r>
              <a:rPr lang="tr-TR" sz="2800" dirty="0">
                <a:latin typeface="Arial" panose="020B0604020202020204" pitchFamily="34" charset="0"/>
                <a:cs typeface="Arial" panose="020B0604020202020204" pitchFamily="34" charset="0"/>
              </a:rPr>
              <a:t>kılcal </a:t>
            </a:r>
            <a:r>
              <a:rPr lang="tr-TR" sz="2800" dirty="0" smtClean="0">
                <a:latin typeface="Arial" panose="020B0604020202020204" pitchFamily="34" charset="0"/>
                <a:cs typeface="Arial" panose="020B0604020202020204" pitchFamily="34" charset="0"/>
              </a:rPr>
              <a:t>da-</a:t>
            </a:r>
            <a:r>
              <a:rPr lang="tr-TR" sz="2800" dirty="0" err="1" smtClean="0">
                <a:latin typeface="Arial" panose="020B0604020202020204" pitchFamily="34" charset="0"/>
                <a:cs typeface="Arial" panose="020B0604020202020204" pitchFamily="34" charset="0"/>
              </a:rPr>
              <a:t>marları</a:t>
            </a:r>
            <a:r>
              <a:rPr lang="tr-TR" sz="2800" dirty="0" smtClean="0">
                <a:latin typeface="Arial" panose="020B0604020202020204" pitchFamily="34" charset="0"/>
                <a:cs typeface="Arial" panose="020B0604020202020204" pitchFamily="34" charset="0"/>
              </a:rPr>
              <a:t> ile </a:t>
            </a:r>
            <a:r>
              <a:rPr lang="tr-TR" sz="2800" dirty="0">
                <a:latin typeface="Arial" panose="020B0604020202020204" pitchFamily="34" charset="0"/>
                <a:cs typeface="Arial" panose="020B0604020202020204" pitchFamily="34" charset="0"/>
              </a:rPr>
              <a:t>ortam havası </a:t>
            </a:r>
            <a:endParaRPr lang="tr-TR" sz="2800" dirty="0" smtClean="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arasında </a:t>
            </a:r>
            <a:r>
              <a:rPr lang="tr-TR" sz="2800" dirty="0">
                <a:latin typeface="Arial" panose="020B0604020202020204" pitchFamily="34" charset="0"/>
                <a:cs typeface="Arial" panose="020B0604020202020204" pitchFamily="34" charset="0"/>
              </a:rPr>
              <a:t>değiştirilir </a:t>
            </a:r>
            <a:endParaRPr lang="tr-TR" sz="2800" dirty="0" smtClean="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a:t>
            </a:r>
            <a:r>
              <a:rPr lang="tr-TR" sz="2800" dirty="0">
                <a:latin typeface="Arial" panose="020B0604020202020204" pitchFamily="34" charset="0"/>
                <a:cs typeface="Arial" panose="020B0604020202020204" pitchFamily="34" charset="0"/>
              </a:rPr>
              <a:t>açık sistem, çünkü </a:t>
            </a:r>
            <a:endParaRPr lang="tr-TR" sz="2800" dirty="0" smtClean="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çevredeki </a:t>
            </a:r>
            <a:r>
              <a:rPr lang="tr-TR" sz="2800" dirty="0">
                <a:latin typeface="Arial" panose="020B0604020202020204" pitchFamily="34" charset="0"/>
                <a:cs typeface="Arial" panose="020B0604020202020204" pitchFamily="34" charset="0"/>
              </a:rPr>
              <a:t>hava sahası neredeyse sınırsızdır).</a:t>
            </a:r>
          </a:p>
        </p:txBody>
      </p:sp>
    </p:spTree>
    <p:extLst>
      <p:ext uri="{BB962C8B-B14F-4D97-AF65-F5344CB8AC3E}">
        <p14:creationId xmlns:p14="http://schemas.microsoft.com/office/powerpoint/2010/main" val="1008533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4788024" y="1196752"/>
            <a:ext cx="3960440" cy="5262979"/>
          </a:xfrm>
          <a:prstGeom prst="rect">
            <a:avLst/>
          </a:prstGeom>
        </p:spPr>
        <p:txBody>
          <a:bodyPr wrap="square">
            <a:spAutoFit/>
          </a:bodyPr>
          <a:lstStyle/>
          <a:p>
            <a:r>
              <a:rPr lang="tr-TR" sz="2800" dirty="0">
                <a:latin typeface="Arial" panose="020B0604020202020204" pitchFamily="34" charset="0"/>
                <a:cs typeface="Arial" panose="020B0604020202020204" pitchFamily="34" charset="0"/>
              </a:rPr>
              <a:t>Memeli akciğerinde gaz </a:t>
            </a:r>
            <a:r>
              <a:rPr lang="tr-TR" sz="2800" dirty="0" smtClean="0">
                <a:latin typeface="Arial" panose="020B0604020202020204" pitchFamily="34" charset="0"/>
                <a:cs typeface="Arial" panose="020B0604020202020204" pitchFamily="34" charset="0"/>
              </a:rPr>
              <a:t>değişimi: </a:t>
            </a:r>
          </a:p>
          <a:p>
            <a:r>
              <a:rPr lang="tr-TR" sz="2800" dirty="0" smtClean="0">
                <a:latin typeface="Arial" panose="020B0604020202020204" pitchFamily="34" charset="0"/>
                <a:cs typeface="Arial" panose="020B0604020202020204" pitchFamily="34" charset="0"/>
              </a:rPr>
              <a:t>Burada </a:t>
            </a:r>
            <a:r>
              <a:rPr lang="tr-TR" sz="2800" dirty="0">
                <a:latin typeface="Arial" panose="020B0604020202020204" pitchFamily="34" charset="0"/>
                <a:cs typeface="Arial" panose="020B0604020202020204" pitchFamily="34" charset="0"/>
              </a:rPr>
              <a:t>gaz </a:t>
            </a:r>
            <a:r>
              <a:rPr lang="tr-TR" sz="2800" dirty="0" smtClean="0">
                <a:latin typeface="Arial" panose="020B0604020202020204" pitchFamily="34" charset="0"/>
                <a:cs typeface="Arial" panose="020B0604020202020204" pitchFamily="34" charset="0"/>
              </a:rPr>
              <a:t>değişimi </a:t>
            </a:r>
          </a:p>
          <a:p>
            <a:r>
              <a:rPr lang="tr-TR" sz="2800" dirty="0" smtClean="0">
                <a:latin typeface="Arial" panose="020B0604020202020204" pitchFamily="34" charset="0"/>
                <a:cs typeface="Arial" panose="020B0604020202020204" pitchFamily="34" charset="0"/>
              </a:rPr>
              <a:t>akciğer alveollerinin </a:t>
            </a:r>
            <a:r>
              <a:rPr lang="tr-TR" sz="2800" dirty="0" err="1" smtClean="0">
                <a:latin typeface="Arial" panose="020B0604020202020204" pitchFamily="34" charset="0"/>
                <a:cs typeface="Arial" panose="020B0604020202020204" pitchFamily="34" charset="0"/>
              </a:rPr>
              <a:t>ka</a:t>
            </a:r>
            <a:r>
              <a:rPr lang="tr-TR" sz="2800" dirty="0" smtClean="0">
                <a:latin typeface="Arial" panose="020B0604020202020204" pitchFamily="34" charset="0"/>
                <a:cs typeface="Arial" panose="020B0604020202020204" pitchFamily="34" charset="0"/>
              </a:rPr>
              <a:t>-piller damarları </a:t>
            </a:r>
            <a:r>
              <a:rPr lang="tr-TR" sz="2800" dirty="0">
                <a:latin typeface="Arial" panose="020B0604020202020204" pitchFamily="34" charset="0"/>
                <a:cs typeface="Arial" panose="020B0604020202020204" pitchFamily="34" charset="0"/>
              </a:rPr>
              <a:t>ile </a:t>
            </a:r>
            <a:r>
              <a:rPr lang="tr-TR" sz="2800" dirty="0" err="1" smtClean="0">
                <a:latin typeface="Arial" panose="020B0604020202020204" pitchFamily="34" charset="0"/>
                <a:cs typeface="Arial" panose="020B0604020202020204" pitchFamily="34" charset="0"/>
              </a:rPr>
              <a:t>alve-oler</a:t>
            </a:r>
            <a:r>
              <a:rPr lang="tr-TR" sz="2800" dirty="0" smtClean="0">
                <a:latin typeface="Arial" panose="020B0604020202020204" pitchFamily="34" charset="0"/>
                <a:cs typeface="Arial" panose="020B0604020202020204" pitchFamily="34" charset="0"/>
              </a:rPr>
              <a:t> boşluk arasında </a:t>
            </a:r>
          </a:p>
          <a:p>
            <a:r>
              <a:rPr lang="tr-TR" sz="2800" dirty="0" smtClean="0">
                <a:latin typeface="Arial" panose="020B0604020202020204" pitchFamily="34" charset="0"/>
                <a:cs typeface="Arial" panose="020B0604020202020204" pitchFamily="34" charset="0"/>
              </a:rPr>
              <a:t>Gerçekleşir (havuz sis-</a:t>
            </a:r>
          </a:p>
          <a:p>
            <a:r>
              <a:rPr lang="tr-TR" sz="2800" dirty="0" smtClean="0">
                <a:latin typeface="Arial" panose="020B0604020202020204" pitchFamily="34" charset="0"/>
                <a:cs typeface="Arial" panose="020B0604020202020204" pitchFamily="34" charset="0"/>
              </a:rPr>
              <a:t>temi</a:t>
            </a:r>
            <a:r>
              <a:rPr lang="tr-TR" sz="2800" dirty="0">
                <a:latin typeface="Arial" panose="020B0604020202020204" pitchFamily="34" charset="0"/>
                <a:cs typeface="Arial" panose="020B0604020202020204" pitchFamily="34" charset="0"/>
              </a:rPr>
              <a:t>, çünkü </a:t>
            </a:r>
            <a:r>
              <a:rPr lang="tr-TR" sz="2800" dirty="0" smtClean="0">
                <a:latin typeface="Arial" panose="020B0604020202020204" pitchFamily="34" charset="0"/>
                <a:cs typeface="Arial" panose="020B0604020202020204" pitchFamily="34" charset="0"/>
              </a:rPr>
              <a:t>alveoller </a:t>
            </a:r>
          </a:p>
          <a:p>
            <a:r>
              <a:rPr lang="tr-TR" sz="2800" dirty="0" smtClean="0">
                <a:latin typeface="Arial" panose="020B0604020202020204" pitchFamily="34" charset="0"/>
                <a:cs typeface="Arial" panose="020B0604020202020204" pitchFamily="34" charset="0"/>
              </a:rPr>
              <a:t>içinde büyük</a:t>
            </a:r>
            <a:r>
              <a:rPr lang="tr-TR" sz="2800" dirty="0">
                <a:latin typeface="Arial" panose="020B0604020202020204" pitchFamily="34" charset="0"/>
                <a:cs typeface="Arial" panose="020B0604020202020204" pitchFamily="34" charset="0"/>
              </a:rPr>
              <a:t>, ancak </a:t>
            </a:r>
            <a:endParaRPr lang="tr-TR" sz="2800" dirty="0" smtClean="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gene </a:t>
            </a:r>
            <a:r>
              <a:rPr lang="tr-TR" sz="2800" dirty="0">
                <a:latin typeface="Arial" panose="020B0604020202020204" pitchFamily="34" charset="0"/>
                <a:cs typeface="Arial" panose="020B0604020202020204" pitchFamily="34" charset="0"/>
              </a:rPr>
              <a:t>de sınırlı </a:t>
            </a:r>
            <a:r>
              <a:rPr lang="tr-TR" sz="2800" dirty="0" smtClean="0">
                <a:latin typeface="Arial" panose="020B0604020202020204" pitchFamily="34" charset="0"/>
                <a:cs typeface="Arial" panose="020B0604020202020204" pitchFamily="34" charset="0"/>
              </a:rPr>
              <a:t>bir </a:t>
            </a:r>
            <a:r>
              <a:rPr lang="tr-TR" sz="2800" dirty="0" err="1" smtClean="0">
                <a:latin typeface="Arial" panose="020B0604020202020204" pitchFamily="34" charset="0"/>
                <a:cs typeface="Arial" panose="020B0604020202020204" pitchFamily="34" charset="0"/>
              </a:rPr>
              <a:t>oksi</a:t>
            </a:r>
            <a:r>
              <a:rPr lang="tr-TR" sz="2800" dirty="0" smtClean="0">
                <a:latin typeface="Arial" panose="020B0604020202020204" pitchFamily="34" charset="0"/>
                <a:cs typeface="Arial" panose="020B0604020202020204" pitchFamily="34" charset="0"/>
              </a:rPr>
              <a:t>-</a:t>
            </a:r>
          </a:p>
          <a:p>
            <a:r>
              <a:rPr lang="tr-TR" sz="2800" dirty="0" err="1" smtClean="0">
                <a:latin typeface="Arial" panose="020B0604020202020204" pitchFamily="34" charset="0"/>
                <a:cs typeface="Arial" panose="020B0604020202020204" pitchFamily="34" charset="0"/>
              </a:rPr>
              <a:t>jen</a:t>
            </a:r>
            <a:r>
              <a:rPr lang="tr-TR" sz="2800" dirty="0" smtClean="0">
                <a:latin typeface="Arial" panose="020B0604020202020204" pitchFamily="34" charset="0"/>
                <a:cs typeface="Arial" panose="020B0604020202020204" pitchFamily="34" charset="0"/>
              </a:rPr>
              <a:t> kaynağı bulunmak-</a:t>
            </a:r>
          </a:p>
          <a:p>
            <a:r>
              <a:rPr lang="tr-TR" sz="2800" dirty="0" err="1" smtClean="0">
                <a:latin typeface="Arial" panose="020B0604020202020204" pitchFamily="34" charset="0"/>
                <a:cs typeface="Arial" panose="020B0604020202020204" pitchFamily="34" charset="0"/>
              </a:rPr>
              <a:t>tadır</a:t>
            </a:r>
            <a:r>
              <a:rPr lang="tr-TR" sz="2800" dirty="0">
                <a:latin typeface="Arial" panose="020B0604020202020204" pitchFamily="34" charset="0"/>
                <a:cs typeface="Arial" panose="020B0604020202020204" pitchFamily="34" charset="0"/>
              </a:rPr>
              <a:t>).</a:t>
            </a:r>
          </a:p>
        </p:txBody>
      </p:sp>
      <p:pic>
        <p:nvPicPr>
          <p:cNvPr id="2" name="Resim 1"/>
          <p:cNvPicPr>
            <a:picLocks noChangeAspect="1"/>
          </p:cNvPicPr>
          <p:nvPr/>
        </p:nvPicPr>
        <p:blipFill>
          <a:blip r:embed="rId2"/>
          <a:stretch>
            <a:fillRect/>
          </a:stretch>
        </p:blipFill>
        <p:spPr>
          <a:xfrm>
            <a:off x="1403648" y="699731"/>
            <a:ext cx="2935387" cy="5760000"/>
          </a:xfrm>
          <a:prstGeom prst="rect">
            <a:avLst/>
          </a:prstGeom>
        </p:spPr>
      </p:pic>
    </p:spTree>
    <p:extLst>
      <p:ext uri="{BB962C8B-B14F-4D97-AF65-F5344CB8AC3E}">
        <p14:creationId xmlns:p14="http://schemas.microsoft.com/office/powerpoint/2010/main" val="4074341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4788024" y="1196752"/>
            <a:ext cx="3960440" cy="3539430"/>
          </a:xfrm>
          <a:prstGeom prst="rect">
            <a:avLst/>
          </a:prstGeom>
        </p:spPr>
        <p:txBody>
          <a:bodyPr wrap="square">
            <a:spAutoFit/>
          </a:bodyPr>
          <a:lstStyle/>
          <a:p>
            <a:r>
              <a:rPr lang="tr-TR" sz="2800" dirty="0">
                <a:latin typeface="Arial" panose="020B0604020202020204" pitchFamily="34" charset="0"/>
                <a:cs typeface="Arial" panose="020B0604020202020204" pitchFamily="34" charset="0"/>
              </a:rPr>
              <a:t>Kuş akciğerinde gaz </a:t>
            </a:r>
            <a:endParaRPr lang="tr-TR" sz="2800" dirty="0" smtClean="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Değişimi: </a:t>
            </a:r>
            <a:r>
              <a:rPr lang="tr-TR" sz="2800" dirty="0">
                <a:latin typeface="Arial" panose="020B0604020202020204" pitchFamily="34" charset="0"/>
                <a:cs typeface="Arial" panose="020B0604020202020204" pitchFamily="34" charset="0"/>
              </a:rPr>
              <a:t>Gaz değişimi </a:t>
            </a:r>
            <a:r>
              <a:rPr lang="tr-TR" sz="2800" dirty="0" err="1">
                <a:latin typeface="Arial" panose="020B0604020202020204" pitchFamily="34" charset="0"/>
                <a:cs typeface="Arial" panose="020B0604020202020204" pitchFamily="34" charset="0"/>
              </a:rPr>
              <a:t>kapiller</a:t>
            </a:r>
            <a:r>
              <a:rPr lang="tr-TR" sz="2800" dirty="0">
                <a:latin typeface="Arial" panose="020B0604020202020204" pitchFamily="34" charset="0"/>
                <a:cs typeface="Arial" panose="020B0604020202020204" pitchFamily="34" charset="0"/>
              </a:rPr>
              <a:t> damarlar</a:t>
            </a:r>
          </a:p>
          <a:p>
            <a:r>
              <a:rPr lang="tr-TR" sz="2800" dirty="0">
                <a:latin typeface="Arial" panose="020B0604020202020204" pitchFamily="34" charset="0"/>
                <a:cs typeface="Arial" panose="020B0604020202020204" pitchFamily="34" charset="0"/>
              </a:rPr>
              <a:t>ile içinden gaz akan </a:t>
            </a:r>
            <a:r>
              <a:rPr lang="tr-TR" sz="2800" dirty="0" err="1" smtClean="0">
                <a:latin typeface="Arial" panose="020B0604020202020204" pitchFamily="34" charset="0"/>
                <a:cs typeface="Arial" panose="020B0604020202020204" pitchFamily="34" charset="0"/>
              </a:rPr>
              <a:t>pa-rabronşlar</a:t>
            </a:r>
            <a:r>
              <a:rPr lang="tr-TR" sz="2800" dirty="0" smtClean="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arasında </a:t>
            </a:r>
            <a:endParaRPr lang="tr-TR" sz="2800" dirty="0" smtClean="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gerçekleşir</a:t>
            </a:r>
            <a:r>
              <a:rPr lang="tr-TR" sz="2800" dirty="0">
                <a:latin typeface="Arial" panose="020B0604020202020204" pitchFamily="34" charset="0"/>
                <a:cs typeface="Arial" panose="020B0604020202020204" pitchFamily="34" charset="0"/>
              </a:rPr>
              <a:t>, burada</a:t>
            </a:r>
          </a:p>
          <a:p>
            <a:r>
              <a:rPr lang="tr-TR" sz="2800" dirty="0">
                <a:latin typeface="Arial" panose="020B0604020202020204" pitchFamily="34" charset="0"/>
                <a:cs typeface="Arial" panose="020B0604020202020204" pitchFamily="34" charset="0"/>
              </a:rPr>
              <a:t>iki akım yönü birbirine </a:t>
            </a:r>
            <a:endParaRPr lang="tr-TR" sz="2800" dirty="0" smtClean="0">
              <a:latin typeface="Arial" panose="020B0604020202020204" pitchFamily="34" charset="0"/>
              <a:cs typeface="Arial" panose="020B0604020202020204" pitchFamily="34" charset="0"/>
            </a:endParaRPr>
          </a:p>
          <a:p>
            <a:r>
              <a:rPr lang="tr-TR" sz="2800" dirty="0" err="1" smtClean="0">
                <a:latin typeface="Arial" panose="020B0604020202020204" pitchFamily="34" charset="0"/>
                <a:cs typeface="Arial" panose="020B0604020202020204" pitchFamily="34" charset="0"/>
              </a:rPr>
              <a:t>dikdir</a:t>
            </a:r>
            <a:r>
              <a:rPr lang="tr-TR" sz="2800" dirty="0" smtClean="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(çapraz akım).</a:t>
            </a:r>
          </a:p>
        </p:txBody>
      </p:sp>
      <p:pic>
        <p:nvPicPr>
          <p:cNvPr id="3" name="Resim 2"/>
          <p:cNvPicPr>
            <a:picLocks noChangeAspect="1"/>
          </p:cNvPicPr>
          <p:nvPr/>
        </p:nvPicPr>
        <p:blipFill>
          <a:blip r:embed="rId2"/>
          <a:stretch>
            <a:fillRect/>
          </a:stretch>
        </p:blipFill>
        <p:spPr>
          <a:xfrm>
            <a:off x="1403648" y="764704"/>
            <a:ext cx="2914963" cy="5760000"/>
          </a:xfrm>
          <a:prstGeom prst="rect">
            <a:avLst/>
          </a:prstGeom>
        </p:spPr>
      </p:pic>
    </p:spTree>
    <p:extLst>
      <p:ext uri="{BB962C8B-B14F-4D97-AF65-F5344CB8AC3E}">
        <p14:creationId xmlns:p14="http://schemas.microsoft.com/office/powerpoint/2010/main" val="3481344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4788024" y="1196752"/>
            <a:ext cx="3960440" cy="5262979"/>
          </a:xfrm>
          <a:prstGeom prst="rect">
            <a:avLst/>
          </a:prstGeom>
        </p:spPr>
        <p:txBody>
          <a:bodyPr wrap="square">
            <a:spAutoFit/>
          </a:bodyPr>
          <a:lstStyle/>
          <a:p>
            <a:r>
              <a:rPr lang="tr-TR" sz="2800" dirty="0">
                <a:latin typeface="Arial" panose="020B0604020202020204" pitchFamily="34" charset="0"/>
                <a:cs typeface="Arial" panose="020B0604020202020204" pitchFamily="34" charset="0"/>
              </a:rPr>
              <a:t>Balık solungaçlarında </a:t>
            </a:r>
            <a:endParaRPr lang="tr-TR" sz="2800" dirty="0" smtClean="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gaz değişimi: </a:t>
            </a:r>
            <a:r>
              <a:rPr lang="tr-TR" sz="2800" dirty="0">
                <a:latin typeface="Arial" panose="020B0604020202020204" pitchFamily="34" charset="0"/>
                <a:cs typeface="Arial" panose="020B0604020202020204" pitchFamily="34" charset="0"/>
              </a:rPr>
              <a:t>Balıklarda O</a:t>
            </a:r>
            <a:r>
              <a:rPr lang="tr-TR" sz="2800" baseline="-25000" dirty="0">
                <a:latin typeface="Arial" panose="020B0604020202020204" pitchFamily="34" charset="0"/>
                <a:cs typeface="Arial" panose="020B0604020202020204" pitchFamily="34" charset="0"/>
              </a:rPr>
              <a:t>2</a:t>
            </a:r>
            <a:r>
              <a:rPr lang="tr-TR" sz="2800" dirty="0">
                <a:latin typeface="Arial" panose="020B0604020202020204" pitchFamily="34" charset="0"/>
                <a:cs typeface="Arial" panose="020B0604020202020204" pitchFamily="34" charset="0"/>
              </a:rPr>
              <a:t> ve </a:t>
            </a:r>
            <a:r>
              <a:rPr lang="tr-TR" sz="2800" dirty="0" smtClean="0">
                <a:latin typeface="Arial" panose="020B0604020202020204" pitchFamily="34" charset="0"/>
                <a:cs typeface="Arial" panose="020B0604020202020204" pitchFamily="34" charset="0"/>
              </a:rPr>
              <a:t>CO</a:t>
            </a:r>
            <a:r>
              <a:rPr lang="tr-TR" sz="2800" baseline="-25000" dirty="0" smtClean="0">
                <a:latin typeface="Arial" panose="020B0604020202020204" pitchFamily="34" charset="0"/>
                <a:cs typeface="Arial" panose="020B0604020202020204" pitchFamily="34" charset="0"/>
              </a:rPr>
              <a:t>2 </a:t>
            </a:r>
            <a:r>
              <a:rPr lang="tr-TR" sz="2800" dirty="0" smtClean="0">
                <a:latin typeface="Arial" panose="020B0604020202020204" pitchFamily="34" charset="0"/>
                <a:cs typeface="Arial" panose="020B0604020202020204" pitchFamily="34" charset="0"/>
              </a:rPr>
              <a:t>değişimi</a:t>
            </a:r>
            <a:r>
              <a:rPr lang="tr-TR" sz="2800" dirty="0">
                <a:latin typeface="Arial" panose="020B0604020202020204" pitchFamily="34" charset="0"/>
                <a:cs typeface="Arial" panose="020B0604020202020204" pitchFamily="34" charset="0"/>
              </a:rPr>
              <a:t>, </a:t>
            </a:r>
            <a:r>
              <a:rPr lang="tr-TR" sz="2800" dirty="0" err="1" smtClean="0">
                <a:latin typeface="Arial" panose="020B0604020202020204" pitchFamily="34" charset="0"/>
                <a:cs typeface="Arial" panose="020B0604020202020204" pitchFamily="34" charset="0"/>
              </a:rPr>
              <a:t>ba-lık</a:t>
            </a:r>
            <a:r>
              <a:rPr lang="tr-TR" sz="2800" dirty="0" smtClean="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solungaçlarının </a:t>
            </a:r>
            <a:r>
              <a:rPr lang="tr-TR" sz="2800" dirty="0" smtClean="0">
                <a:latin typeface="Arial" panose="020B0604020202020204" pitchFamily="34" charset="0"/>
                <a:cs typeface="Arial" panose="020B0604020202020204" pitchFamily="34" charset="0"/>
              </a:rPr>
              <a:t>se-</a:t>
            </a:r>
          </a:p>
          <a:p>
            <a:r>
              <a:rPr lang="tr-TR" sz="2800" dirty="0" err="1" smtClean="0">
                <a:latin typeface="Arial" panose="020B0604020202020204" pitchFamily="34" charset="0"/>
                <a:cs typeface="Arial" panose="020B0604020202020204" pitchFamily="34" charset="0"/>
              </a:rPr>
              <a:t>konder</a:t>
            </a:r>
            <a:r>
              <a:rPr lang="tr-TR" sz="2800" dirty="0" smtClean="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lamellerinin </a:t>
            </a:r>
            <a:r>
              <a:rPr lang="tr-TR" sz="2800" dirty="0" smtClean="0">
                <a:latin typeface="Arial" panose="020B0604020202020204" pitchFamily="34" charset="0"/>
                <a:cs typeface="Arial" panose="020B0604020202020204" pitchFamily="34" charset="0"/>
              </a:rPr>
              <a:t>kıl-</a:t>
            </a:r>
          </a:p>
          <a:p>
            <a:r>
              <a:rPr lang="tr-TR" sz="2800" dirty="0">
                <a:latin typeface="Arial" panose="020B0604020202020204" pitchFamily="34" charset="0"/>
                <a:cs typeface="Arial" panose="020B0604020202020204" pitchFamily="34" charset="0"/>
              </a:rPr>
              <a:t>c</a:t>
            </a:r>
            <a:r>
              <a:rPr lang="tr-TR" sz="2800" dirty="0" smtClean="0">
                <a:latin typeface="Arial" panose="020B0604020202020204" pitchFamily="34" charset="0"/>
                <a:cs typeface="Arial" panose="020B0604020202020204" pitchFamily="34" charset="0"/>
              </a:rPr>
              <a:t>al damarları ile </a:t>
            </a:r>
            <a:r>
              <a:rPr lang="tr-TR" sz="2800" dirty="0" err="1" smtClean="0">
                <a:latin typeface="Arial" panose="020B0604020202020204" pitchFamily="34" charset="0"/>
                <a:cs typeface="Arial" panose="020B0604020202020204" pitchFamily="34" charset="0"/>
              </a:rPr>
              <a:t>sekon</a:t>
            </a:r>
            <a:r>
              <a:rPr lang="tr-TR" sz="2800" dirty="0" smtClean="0">
                <a:latin typeface="Arial" panose="020B0604020202020204" pitchFamily="34" charset="0"/>
                <a:cs typeface="Arial" panose="020B0604020202020204" pitchFamily="34" charset="0"/>
              </a:rPr>
              <a:t>-der </a:t>
            </a:r>
            <a:r>
              <a:rPr lang="tr-TR" sz="2800" dirty="0">
                <a:latin typeface="Arial" panose="020B0604020202020204" pitchFamily="34" charset="0"/>
                <a:cs typeface="Arial" panose="020B0604020202020204" pitchFamily="34" charset="0"/>
              </a:rPr>
              <a:t>lameller arasından akan </a:t>
            </a:r>
            <a:r>
              <a:rPr lang="tr-TR" sz="2800" dirty="0" smtClean="0">
                <a:latin typeface="Arial" panose="020B0604020202020204" pitchFamily="34" charset="0"/>
                <a:cs typeface="Arial" panose="020B0604020202020204" pitchFamily="34" charset="0"/>
              </a:rPr>
              <a:t>su arasında ger-</a:t>
            </a:r>
          </a:p>
          <a:p>
            <a:r>
              <a:rPr lang="tr-TR" sz="2800" dirty="0" err="1" smtClean="0">
                <a:latin typeface="Arial" panose="020B0604020202020204" pitchFamily="34" charset="0"/>
                <a:cs typeface="Arial" panose="020B0604020202020204" pitchFamily="34" charset="0"/>
              </a:rPr>
              <a:t>çekleşir</a:t>
            </a:r>
            <a:r>
              <a:rPr lang="tr-TR" sz="2800" dirty="0">
                <a:latin typeface="Arial" panose="020B0604020202020204" pitchFamily="34" charset="0"/>
                <a:cs typeface="Arial" panose="020B0604020202020204" pitchFamily="34" charset="0"/>
              </a:rPr>
              <a:t>. Kan ve suyun akışı birbirine ters </a:t>
            </a:r>
            <a:r>
              <a:rPr lang="tr-TR" sz="2800" dirty="0" smtClean="0">
                <a:latin typeface="Arial" panose="020B0604020202020204" pitchFamily="34" charset="0"/>
                <a:cs typeface="Arial" panose="020B0604020202020204" pitchFamily="34" charset="0"/>
              </a:rPr>
              <a:t>yön-dedir (ters </a:t>
            </a:r>
            <a:r>
              <a:rPr lang="tr-TR" sz="2800" dirty="0">
                <a:latin typeface="Arial" panose="020B0604020202020204" pitchFamily="34" charset="0"/>
                <a:cs typeface="Arial" panose="020B0604020202020204" pitchFamily="34" charset="0"/>
              </a:rPr>
              <a:t>akım </a:t>
            </a:r>
            <a:r>
              <a:rPr lang="tr-TR" sz="2800" dirty="0" smtClean="0">
                <a:latin typeface="Arial" panose="020B0604020202020204" pitchFamily="34" charset="0"/>
                <a:cs typeface="Arial" panose="020B0604020202020204" pitchFamily="34" charset="0"/>
              </a:rPr>
              <a:t>siste-</a:t>
            </a:r>
          </a:p>
          <a:p>
            <a:r>
              <a:rPr lang="tr-TR" sz="2800" dirty="0" smtClean="0">
                <a:latin typeface="Arial" panose="020B0604020202020204" pitchFamily="34" charset="0"/>
                <a:cs typeface="Arial" panose="020B0604020202020204" pitchFamily="34" charset="0"/>
              </a:rPr>
              <a:t>mi</a:t>
            </a:r>
            <a:r>
              <a:rPr lang="tr-TR" sz="2800" dirty="0">
                <a:latin typeface="Arial" panose="020B0604020202020204" pitchFamily="34" charset="0"/>
                <a:cs typeface="Arial" panose="020B0604020202020204" pitchFamily="34" charset="0"/>
              </a:rPr>
              <a:t>).</a:t>
            </a:r>
          </a:p>
        </p:txBody>
      </p:sp>
      <p:pic>
        <p:nvPicPr>
          <p:cNvPr id="2" name="Resim 1"/>
          <p:cNvPicPr>
            <a:picLocks noChangeAspect="1"/>
          </p:cNvPicPr>
          <p:nvPr/>
        </p:nvPicPr>
        <p:blipFill>
          <a:blip r:embed="rId2"/>
          <a:stretch>
            <a:fillRect/>
          </a:stretch>
        </p:blipFill>
        <p:spPr>
          <a:xfrm>
            <a:off x="1475656" y="764704"/>
            <a:ext cx="3195354" cy="5760000"/>
          </a:xfrm>
          <a:prstGeom prst="rect">
            <a:avLst/>
          </a:prstGeom>
        </p:spPr>
      </p:pic>
    </p:spTree>
    <p:extLst>
      <p:ext uri="{BB962C8B-B14F-4D97-AF65-F5344CB8AC3E}">
        <p14:creationId xmlns:p14="http://schemas.microsoft.com/office/powerpoint/2010/main" val="2859685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475656" y="4653136"/>
            <a:ext cx="7272808" cy="954107"/>
          </a:xfrm>
          <a:prstGeom prst="rect">
            <a:avLst/>
          </a:prstGeom>
        </p:spPr>
        <p:txBody>
          <a:bodyPr wrap="square">
            <a:spAutoFit/>
          </a:bodyPr>
          <a:lstStyle/>
          <a:p>
            <a:r>
              <a:rPr lang="tr-TR" sz="2800" dirty="0">
                <a:latin typeface="Arial" panose="020B0604020202020204" pitchFamily="34" charset="0"/>
                <a:cs typeface="Arial" panose="020B0604020202020204" pitchFamily="34" charset="0"/>
              </a:rPr>
              <a:t>a Kuşların göğüs-karın alanında akciğerlerin ve birkaç büyük </a:t>
            </a:r>
            <a:r>
              <a:rPr lang="tr-TR" sz="2800" dirty="0" smtClean="0">
                <a:latin typeface="Arial" panose="020B0604020202020204" pitchFamily="34" charset="0"/>
                <a:cs typeface="Arial" panose="020B0604020202020204" pitchFamily="34" charset="0"/>
              </a:rPr>
              <a:t>hava kesesinin </a:t>
            </a:r>
            <a:r>
              <a:rPr lang="tr-TR" sz="2800" dirty="0">
                <a:latin typeface="Arial" panose="020B0604020202020204" pitchFamily="34" charset="0"/>
                <a:cs typeface="Arial" panose="020B0604020202020204" pitchFamily="34" charset="0"/>
              </a:rPr>
              <a:t>yerleşimi.</a:t>
            </a:r>
          </a:p>
        </p:txBody>
      </p:sp>
      <p:pic>
        <p:nvPicPr>
          <p:cNvPr id="3" name="Resim 2"/>
          <p:cNvPicPr>
            <a:picLocks noChangeAspect="1"/>
          </p:cNvPicPr>
          <p:nvPr/>
        </p:nvPicPr>
        <p:blipFill>
          <a:blip r:embed="rId2"/>
          <a:stretch>
            <a:fillRect/>
          </a:stretch>
        </p:blipFill>
        <p:spPr>
          <a:xfrm>
            <a:off x="2053727" y="1058711"/>
            <a:ext cx="6116665" cy="3589871"/>
          </a:xfrm>
          <a:prstGeom prst="rect">
            <a:avLst/>
          </a:prstGeom>
        </p:spPr>
      </p:pic>
    </p:spTree>
    <p:extLst>
      <p:ext uri="{BB962C8B-B14F-4D97-AF65-F5344CB8AC3E}">
        <p14:creationId xmlns:p14="http://schemas.microsoft.com/office/powerpoint/2010/main" val="202110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331640" y="4193722"/>
            <a:ext cx="7272808" cy="2246769"/>
          </a:xfrm>
          <a:prstGeom prst="rect">
            <a:avLst/>
          </a:prstGeom>
        </p:spPr>
        <p:txBody>
          <a:bodyPr wrap="square">
            <a:spAutoFit/>
          </a:bodyPr>
          <a:lstStyle/>
          <a:p>
            <a:r>
              <a:rPr lang="tr-TR" altLang="tr-TR" sz="2000" dirty="0"/>
              <a:t>Kuşların akciğerleri özellikle iyi uçucularda mükemmel bir </a:t>
            </a:r>
            <a:endParaRPr lang="tr-TR" altLang="tr-TR" sz="2000" dirty="0" smtClean="0"/>
          </a:p>
          <a:p>
            <a:r>
              <a:rPr lang="tr-TR" altLang="tr-TR" sz="2000" dirty="0" smtClean="0"/>
              <a:t>solunum </a:t>
            </a:r>
            <a:r>
              <a:rPr lang="tr-TR" altLang="tr-TR" sz="2000" dirty="0"/>
              <a:t>organı olarak görev yapar.</a:t>
            </a:r>
          </a:p>
          <a:p>
            <a:r>
              <a:rPr lang="tr-TR" altLang="tr-TR" sz="2000" dirty="0"/>
              <a:t>Akciğerler küçüktür ve memelilerde olduğu gibi serbest bir </a:t>
            </a:r>
            <a:endParaRPr lang="tr-TR" altLang="tr-TR" sz="2000" dirty="0" smtClean="0"/>
          </a:p>
          <a:p>
            <a:r>
              <a:rPr lang="tr-TR" altLang="tr-TR" sz="2000" dirty="0" smtClean="0"/>
              <a:t>şekilde </a:t>
            </a:r>
            <a:r>
              <a:rPr lang="tr-TR" altLang="tr-TR" sz="2000" dirty="0"/>
              <a:t>göğüs boşluğunda durmazlar.</a:t>
            </a:r>
          </a:p>
          <a:p>
            <a:r>
              <a:rPr lang="tr-TR" altLang="tr-TR" sz="2000" dirty="0"/>
              <a:t>Gövde boşluğunun duvarlarına yapışık ve omurganın </a:t>
            </a:r>
            <a:endParaRPr lang="tr-TR" altLang="tr-TR" sz="2000" dirty="0" smtClean="0"/>
          </a:p>
          <a:p>
            <a:r>
              <a:rPr lang="tr-TR" altLang="tr-TR" sz="2000" dirty="0" smtClean="0"/>
              <a:t>yanlarında</a:t>
            </a:r>
            <a:r>
              <a:rPr lang="tr-TR" altLang="tr-TR" sz="2000" dirty="0"/>
              <a:t>, kaburganın ara boşluklarına gömülmüş halde </a:t>
            </a:r>
            <a:endParaRPr lang="tr-TR" altLang="tr-TR" sz="2000" dirty="0" smtClean="0"/>
          </a:p>
          <a:p>
            <a:r>
              <a:rPr lang="tr-TR" altLang="tr-TR" sz="2000" dirty="0" smtClean="0"/>
              <a:t>bulunurlar</a:t>
            </a:r>
            <a:r>
              <a:rPr lang="tr-TR" altLang="tr-TR" sz="2000" dirty="0"/>
              <a:t>.</a:t>
            </a:r>
          </a:p>
        </p:txBody>
      </p:sp>
      <p:pic>
        <p:nvPicPr>
          <p:cNvPr id="1026" name="Picture 2" descr="birds lung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605" y="728700"/>
            <a:ext cx="4561675" cy="3436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850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403648" y="4422591"/>
            <a:ext cx="7560840" cy="1631216"/>
          </a:xfrm>
          <a:prstGeom prst="rect">
            <a:avLst/>
          </a:prstGeom>
        </p:spPr>
        <p:txBody>
          <a:bodyPr wrap="square">
            <a:spAutoFit/>
          </a:bodyPr>
          <a:lstStyle/>
          <a:p>
            <a:r>
              <a:rPr lang="tr-TR" sz="2000" dirty="0" smtClean="0">
                <a:latin typeface="Arial" panose="020B0604020202020204" pitchFamily="34" charset="0"/>
                <a:cs typeface="Arial" panose="020B0604020202020204" pitchFamily="34" charset="0"/>
              </a:rPr>
              <a:t>Akciğerin </a:t>
            </a:r>
            <a:r>
              <a:rPr lang="tr-TR" sz="2000" dirty="0" err="1">
                <a:latin typeface="Arial" panose="020B0604020202020204" pitchFamily="34" charset="0"/>
                <a:cs typeface="Arial" panose="020B0604020202020204" pitchFamily="34" charset="0"/>
              </a:rPr>
              <a:t>bronşiyal</a:t>
            </a:r>
            <a:r>
              <a:rPr lang="tr-TR" sz="2000" dirty="0">
                <a:latin typeface="Arial" panose="020B0604020202020204" pitchFamily="34" charset="0"/>
                <a:cs typeface="Arial" panose="020B0604020202020204" pitchFamily="34" charset="0"/>
              </a:rPr>
              <a:t> borularından birçok hava </a:t>
            </a:r>
            <a:r>
              <a:rPr lang="tr-TR" sz="2000" dirty="0" smtClean="0">
                <a:latin typeface="Arial" panose="020B0604020202020204" pitchFamily="34" charset="0"/>
                <a:cs typeface="Arial" panose="020B0604020202020204" pitchFamily="34" charset="0"/>
              </a:rPr>
              <a:t>kesesi çıkmaktadır. Bunlar</a:t>
            </a:r>
            <a:r>
              <a:rPr lang="tr-TR" sz="2000" dirty="0">
                <a:latin typeface="Arial" panose="020B0604020202020204" pitchFamily="34" charset="0"/>
                <a:cs typeface="Arial" panose="020B0604020202020204" pitchFamily="34" charset="0"/>
              </a:rPr>
              <a:t>; boyun, göğüs ve karın kısımlarına doğru uzanır. </a:t>
            </a:r>
          </a:p>
          <a:p>
            <a:r>
              <a:rPr lang="tr-TR" sz="2000" dirty="0" smtClean="0">
                <a:latin typeface="Arial" panose="020B0604020202020204" pitchFamily="34" charset="0"/>
                <a:cs typeface="Arial" panose="020B0604020202020204" pitchFamily="34" charset="0"/>
              </a:rPr>
              <a:t>Çoğu </a:t>
            </a:r>
            <a:r>
              <a:rPr lang="tr-TR" sz="2000" dirty="0">
                <a:latin typeface="Arial" panose="020B0604020202020204" pitchFamily="34" charset="0"/>
                <a:cs typeface="Arial" panose="020B0604020202020204" pitchFamily="34" charset="0"/>
              </a:rPr>
              <a:t>kuş türünde 9 hava kesesi vardır: </a:t>
            </a:r>
            <a:r>
              <a:rPr lang="tr-TR" sz="2000" b="1" dirty="0">
                <a:latin typeface="Arial" panose="020B0604020202020204" pitchFamily="34" charset="0"/>
                <a:cs typeface="Arial" panose="020B0604020202020204" pitchFamily="34" charset="0"/>
              </a:rPr>
              <a:t>1 </a:t>
            </a:r>
            <a:r>
              <a:rPr lang="tr-TR" sz="2000" b="1" dirty="0" err="1" smtClean="0">
                <a:latin typeface="Arial" panose="020B0604020202020204" pitchFamily="34" charset="0"/>
                <a:cs typeface="Arial" panose="020B0604020202020204" pitchFamily="34" charset="0"/>
              </a:rPr>
              <a:t>interklaviküler</a:t>
            </a:r>
            <a:r>
              <a:rPr lang="tr-TR" sz="2000" b="1"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kese ve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her </a:t>
            </a:r>
            <a:r>
              <a:rPr lang="tr-TR" sz="2000" dirty="0">
                <a:latin typeface="Arial" panose="020B0604020202020204" pitchFamily="34" charset="0"/>
                <a:cs typeface="Arial" panose="020B0604020202020204" pitchFamily="34" charset="0"/>
              </a:rPr>
              <a:t>biri çift olmak üzere </a:t>
            </a:r>
            <a:r>
              <a:rPr lang="tr-TR" sz="2000" b="1" dirty="0" err="1" smtClean="0">
                <a:latin typeface="Arial" panose="020B0604020202020204" pitchFamily="34" charset="0"/>
                <a:cs typeface="Arial" panose="020B0604020202020204" pitchFamily="34" charset="0"/>
              </a:rPr>
              <a:t>servikal</a:t>
            </a:r>
            <a:r>
              <a:rPr lang="tr-TR" sz="2000" b="1" dirty="0">
                <a:latin typeface="Arial" panose="020B0604020202020204" pitchFamily="34" charset="0"/>
                <a:cs typeface="Arial" panose="020B0604020202020204" pitchFamily="34" charset="0"/>
              </a:rPr>
              <a:t>, </a:t>
            </a:r>
            <a:r>
              <a:rPr lang="tr-TR" sz="2000" b="1" dirty="0" err="1">
                <a:latin typeface="Arial" panose="020B0604020202020204" pitchFamily="34" charset="0"/>
                <a:cs typeface="Arial" panose="020B0604020202020204" pitchFamily="34" charset="0"/>
              </a:rPr>
              <a:t>anterior</a:t>
            </a:r>
            <a:r>
              <a:rPr lang="tr-TR" sz="2000" b="1" dirty="0">
                <a:latin typeface="Arial" panose="020B0604020202020204" pitchFamily="34" charset="0"/>
                <a:cs typeface="Arial" panose="020B0604020202020204" pitchFamily="34" charset="0"/>
              </a:rPr>
              <a:t> </a:t>
            </a:r>
            <a:r>
              <a:rPr lang="tr-TR" sz="2000" b="1" dirty="0" err="1">
                <a:latin typeface="Arial" panose="020B0604020202020204" pitchFamily="34" charset="0"/>
                <a:cs typeface="Arial" panose="020B0604020202020204" pitchFamily="34" charset="0"/>
              </a:rPr>
              <a:t>torasik</a:t>
            </a:r>
            <a:r>
              <a:rPr lang="tr-TR" sz="2000" b="1" dirty="0">
                <a:latin typeface="Arial" panose="020B0604020202020204" pitchFamily="34" charset="0"/>
                <a:cs typeface="Arial" panose="020B0604020202020204" pitchFamily="34" charset="0"/>
              </a:rPr>
              <a:t>, </a:t>
            </a:r>
            <a:r>
              <a:rPr lang="tr-TR" sz="2000" b="1" dirty="0" err="1">
                <a:latin typeface="Arial" panose="020B0604020202020204" pitchFamily="34" charset="0"/>
                <a:cs typeface="Arial" panose="020B0604020202020204" pitchFamily="34" charset="0"/>
              </a:rPr>
              <a:t>posterior</a:t>
            </a:r>
            <a:r>
              <a:rPr lang="tr-TR" sz="2000" b="1" dirty="0">
                <a:latin typeface="Arial" panose="020B0604020202020204" pitchFamily="34" charset="0"/>
                <a:cs typeface="Arial" panose="020B0604020202020204" pitchFamily="34" charset="0"/>
              </a:rPr>
              <a:t> </a:t>
            </a:r>
            <a:endParaRPr lang="tr-TR" sz="2000" b="1" dirty="0" smtClean="0">
              <a:latin typeface="Arial" panose="020B0604020202020204" pitchFamily="34" charset="0"/>
              <a:cs typeface="Arial" panose="020B0604020202020204" pitchFamily="34" charset="0"/>
            </a:endParaRPr>
          </a:p>
          <a:p>
            <a:r>
              <a:rPr lang="tr-TR" sz="2000" b="1" dirty="0" err="1" smtClean="0">
                <a:latin typeface="Arial" panose="020B0604020202020204" pitchFamily="34" charset="0"/>
                <a:cs typeface="Arial" panose="020B0604020202020204" pitchFamily="34" charset="0"/>
              </a:rPr>
              <a:t>torasik</a:t>
            </a:r>
            <a:r>
              <a:rPr lang="tr-TR" sz="2000" b="1" dirty="0" smtClean="0">
                <a:latin typeface="Arial" panose="020B0604020202020204" pitchFamily="34" charset="0"/>
                <a:cs typeface="Arial" panose="020B0604020202020204" pitchFamily="34" charset="0"/>
              </a:rPr>
              <a:t> ve </a:t>
            </a:r>
            <a:r>
              <a:rPr lang="tr-TR" sz="2000" b="1" dirty="0" err="1" smtClean="0">
                <a:latin typeface="Arial" panose="020B0604020202020204" pitchFamily="34" charset="0"/>
                <a:cs typeface="Arial" panose="020B0604020202020204" pitchFamily="34" charset="0"/>
              </a:rPr>
              <a:t>abdominal</a:t>
            </a:r>
            <a:r>
              <a:rPr lang="tr-TR" sz="2000" b="1" dirty="0" smtClean="0">
                <a:latin typeface="Arial" panose="020B0604020202020204" pitchFamily="34" charset="0"/>
                <a:cs typeface="Arial" panose="020B0604020202020204" pitchFamily="34" charset="0"/>
              </a:rPr>
              <a:t> </a:t>
            </a:r>
            <a:r>
              <a:rPr lang="tr-TR" sz="2000" b="1" dirty="0">
                <a:latin typeface="Arial" panose="020B0604020202020204" pitchFamily="34" charset="0"/>
                <a:cs typeface="Arial" panose="020B0604020202020204" pitchFamily="34" charset="0"/>
              </a:rPr>
              <a:t>keseler</a:t>
            </a:r>
            <a:r>
              <a:rPr lang="tr-TR" sz="2000" dirty="0">
                <a:latin typeface="Arial" panose="020B0604020202020204" pitchFamily="34" charset="0"/>
                <a:cs typeface="Arial" panose="020B0604020202020204" pitchFamily="34" charset="0"/>
              </a:rPr>
              <a:t>.</a:t>
            </a:r>
          </a:p>
        </p:txBody>
      </p:sp>
      <p:sp>
        <p:nvSpPr>
          <p:cNvPr id="3" name="Dikdörtgen 2"/>
          <p:cNvSpPr/>
          <p:nvPr/>
        </p:nvSpPr>
        <p:spPr>
          <a:xfrm rot="19793524">
            <a:off x="2277553" y="2453611"/>
            <a:ext cx="4544514" cy="400110"/>
          </a:xfrm>
          <a:prstGeom prst="rect">
            <a:avLst/>
          </a:prstGeom>
          <a:noFill/>
        </p:spPr>
        <p:txBody>
          <a:bodyPr wrap="none" lIns="91440" tIns="45720" rIns="91440" bIns="45720">
            <a:spAutoFit/>
          </a:bodyPr>
          <a:lstStyle/>
          <a:p>
            <a:pPr algn="ctr"/>
            <a:r>
              <a:rPr lang="tr-TR" sz="2000" b="1" cap="none" spc="0" dirty="0" smtClean="0">
                <a:ln w="22225">
                  <a:solidFill>
                    <a:schemeClr val="accent2"/>
                  </a:solidFill>
                  <a:prstDash val="solid"/>
                </a:ln>
                <a:solidFill>
                  <a:schemeClr val="accent2">
                    <a:lumMod val="40000"/>
                    <a:lumOff val="60000"/>
                  </a:schemeClr>
                </a:solidFill>
                <a:effectLst/>
              </a:rPr>
              <a:t>Burada Hava Keselerinin Resmi Var!</a:t>
            </a:r>
            <a:endParaRPr lang="tr-TR" sz="2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886665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TotalTime>
  <Words>1064</Words>
  <Application>Microsoft Office PowerPoint</Application>
  <PresentationFormat>Ekran Gösterisi (4:3)</PresentationFormat>
  <Paragraphs>109</Paragraphs>
  <Slides>21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맑은 고딕</vt:lpstr>
      <vt:lpstr>Arial</vt:lpstr>
      <vt:lpstr>Harlow Solid Italic</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Hakan</cp:lastModifiedBy>
  <cp:revision>81</cp:revision>
  <dcterms:created xsi:type="dcterms:W3CDTF">2014-04-01T16:35:38Z</dcterms:created>
  <dcterms:modified xsi:type="dcterms:W3CDTF">2019-10-24T06:46:11Z</dcterms:modified>
</cp:coreProperties>
</file>