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4" r:id="rId3"/>
    <p:sldId id="265" r:id="rId4"/>
    <p:sldId id="266" r:id="rId5"/>
    <p:sldId id="267" r:id="rId6"/>
    <p:sldId id="268" r:id="rId7"/>
    <p:sldId id="269" r:id="rId8"/>
    <p:sldId id="270" r:id="rId9"/>
    <p:sldId id="271" r:id="rId10"/>
    <p:sldId id="272" r:id="rId11"/>
    <p:sldId id="263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3/19/2020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3/19/2020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licey.net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CB0B1-BEF2-4B2E-A81B-47F6AA2B0EE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Синтаксис </a:t>
            </a:r>
            <a:r>
              <a:rPr lang="tr-TR" dirty="0"/>
              <a:t>II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E08CD69-D3F2-4000-8667-1A55860AC75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Лекция 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24384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0753CE-E65C-45F7-99B5-7EFEBB72C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1356" y="636104"/>
            <a:ext cx="9601200" cy="59369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/>
              <a:t>Другие временные отношения</a:t>
            </a:r>
          </a:p>
          <a:p>
            <a:r>
              <a:rPr lang="ru-RU" dirty="0"/>
              <a:t>Союзы </a:t>
            </a:r>
            <a:r>
              <a:rPr lang="ru-RU" b="1" i="1" dirty="0"/>
              <a:t>лишь только, не успел … как, не прошло и … как</a:t>
            </a:r>
            <a:r>
              <a:rPr lang="ru-RU" dirty="0"/>
              <a:t> передают значение быстрой смены событий. Чаще всего в данных конструкциях используются глаголы СВ в обоих частях. Использование глаголов НСВ говорит о повторяемости действий. </a:t>
            </a:r>
          </a:p>
          <a:p>
            <a:r>
              <a:rPr lang="ru-RU" dirty="0"/>
              <a:t>Союз </a:t>
            </a:r>
            <a:r>
              <a:rPr lang="ru-RU" b="1" i="1" dirty="0"/>
              <a:t>лишь только </a:t>
            </a:r>
            <a:r>
              <a:rPr lang="ru-RU" dirty="0"/>
              <a:t>(как только, чуть только, едва только) обладает значением мгновенной смены событий.</a:t>
            </a:r>
          </a:p>
          <a:p>
            <a:pPr marL="0" indent="0">
              <a:buNone/>
            </a:pPr>
            <a:r>
              <a:rPr lang="ru-RU" dirty="0"/>
              <a:t>Пример: Лишь только я присела, меня сразу вызвали.</a:t>
            </a:r>
          </a:p>
          <a:p>
            <a:r>
              <a:rPr lang="ru-RU" dirty="0"/>
              <a:t>Союз </a:t>
            </a:r>
            <a:r>
              <a:rPr lang="ru-RU" b="1" i="1" dirty="0"/>
              <a:t>не успел … как </a:t>
            </a:r>
            <a:r>
              <a:rPr lang="ru-RU" dirty="0"/>
              <a:t>передает значение быстрой смены событий, а также значение опережения одного события другим. 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Не успела я войти в комнату, как он выскочил</a:t>
            </a:r>
            <a:r>
              <a:rPr lang="ru-RU" dirty="0"/>
              <a:t>.</a:t>
            </a:r>
          </a:p>
          <a:p>
            <a:r>
              <a:rPr lang="ru-RU" dirty="0"/>
              <a:t>Для предложений с союзом </a:t>
            </a:r>
            <a:r>
              <a:rPr lang="ru-RU" b="1" i="1" dirty="0"/>
              <a:t>не прошло и … как </a:t>
            </a:r>
            <a:r>
              <a:rPr lang="ru-RU" dirty="0"/>
              <a:t>характерно наличие отрезка времени.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Не прошло и трех часов, как ему позвонили.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13736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021D1D-5D66-4DB7-A70C-9CE2B2CC1A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864704"/>
          </a:xfrm>
        </p:spPr>
        <p:txBody>
          <a:bodyPr/>
          <a:lstStyle/>
          <a:p>
            <a:r>
              <a:rPr lang="tr-TR" dirty="0"/>
              <a:t>Kaynakça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328E66-6187-4CB0-8599-77BFBBAB5C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722784"/>
            <a:ext cx="9601200" cy="3988904"/>
          </a:xfrm>
        </p:spPr>
        <p:txBody>
          <a:bodyPr>
            <a:normAutofit/>
          </a:bodyPr>
          <a:lstStyle/>
          <a:p>
            <a:r>
              <a:rPr lang="tr-TR" dirty="0" err="1"/>
              <a:t>Nenkova</a:t>
            </a:r>
            <a:r>
              <a:rPr lang="tr-TR" dirty="0"/>
              <a:t>, T. </a:t>
            </a:r>
            <a:r>
              <a:rPr lang="tr-TR" dirty="0" err="1"/>
              <a:t>Praktiçeskaya</a:t>
            </a:r>
            <a:r>
              <a:rPr lang="tr-TR" dirty="0"/>
              <a:t> </a:t>
            </a:r>
            <a:r>
              <a:rPr lang="tr-TR" dirty="0" err="1"/>
              <a:t>grammatika</a:t>
            </a:r>
            <a:r>
              <a:rPr lang="tr-TR" dirty="0"/>
              <a:t> </a:t>
            </a:r>
            <a:r>
              <a:rPr lang="tr-TR" dirty="0" err="1"/>
              <a:t>russkogo</a:t>
            </a:r>
            <a:r>
              <a:rPr lang="tr-TR" dirty="0"/>
              <a:t> </a:t>
            </a:r>
            <a:r>
              <a:rPr lang="tr-TR" dirty="0" err="1"/>
              <a:t>yazıka</a:t>
            </a:r>
            <a:r>
              <a:rPr lang="tr-TR" dirty="0"/>
              <a:t>, </a:t>
            </a:r>
            <a:r>
              <a:rPr lang="tr-TR" dirty="0" err="1"/>
              <a:t>Veles</a:t>
            </a:r>
            <a:r>
              <a:rPr lang="tr-TR" dirty="0"/>
              <a:t>, Sofya, 2002.</a:t>
            </a:r>
          </a:p>
          <a:p>
            <a:r>
              <a:rPr lang="tr-TR" dirty="0" err="1"/>
              <a:t>Lekant</a:t>
            </a:r>
            <a:r>
              <a:rPr lang="tr-TR" dirty="0"/>
              <a:t>, P.A.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2001.</a:t>
            </a:r>
          </a:p>
          <a:p>
            <a:r>
              <a:rPr lang="tr-TR" dirty="0" err="1"/>
              <a:t>İvanova</a:t>
            </a:r>
            <a:r>
              <a:rPr lang="tr-TR" dirty="0"/>
              <a:t>, İ.S.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Sintaksis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Veliçko</a:t>
            </a:r>
            <a:r>
              <a:rPr lang="tr-TR" dirty="0"/>
              <a:t>, A.V.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Kniga</a:t>
            </a:r>
            <a:r>
              <a:rPr lang="tr-TR" dirty="0"/>
              <a:t> o </a:t>
            </a:r>
            <a:r>
              <a:rPr lang="tr-TR" dirty="0" err="1"/>
              <a:t>grammatike</a:t>
            </a:r>
            <a:r>
              <a:rPr lang="tr-TR" dirty="0"/>
              <a:t>, </a:t>
            </a:r>
            <a:r>
              <a:rPr lang="tr-TR" dirty="0" err="1"/>
              <a:t>Zlatoust</a:t>
            </a:r>
            <a:r>
              <a:rPr lang="tr-TR" dirty="0"/>
              <a:t>, </a:t>
            </a:r>
            <a:r>
              <a:rPr lang="tr-TR" dirty="0" err="1"/>
              <a:t>Sankt</a:t>
            </a:r>
            <a:r>
              <a:rPr lang="tr-TR" dirty="0"/>
              <a:t>-Petersburg, 2018.</a:t>
            </a:r>
          </a:p>
          <a:p>
            <a:r>
              <a:rPr lang="tr-TR" dirty="0" err="1"/>
              <a:t>Babaytseva</a:t>
            </a:r>
            <a:r>
              <a:rPr lang="tr-TR" dirty="0"/>
              <a:t>, V.V.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Drofa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2010.</a:t>
            </a:r>
          </a:p>
          <a:p>
            <a:r>
              <a:rPr lang="tr-TR" dirty="0" err="1"/>
              <a:t>Rozental</a:t>
            </a:r>
            <a:r>
              <a:rPr lang="tr-TR" dirty="0"/>
              <a:t>, D.E. </a:t>
            </a:r>
            <a:r>
              <a:rPr lang="tr-TR" dirty="0" err="1"/>
              <a:t>v.d</a:t>
            </a:r>
            <a:r>
              <a:rPr lang="tr-TR" dirty="0"/>
              <a:t>. 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yazık, </a:t>
            </a:r>
            <a:r>
              <a:rPr lang="tr-TR" dirty="0" err="1"/>
              <a:t>Ayris-Press</a:t>
            </a:r>
            <a:r>
              <a:rPr lang="tr-TR" dirty="0"/>
              <a:t>: </a:t>
            </a:r>
            <a:r>
              <a:rPr lang="tr-TR" dirty="0" err="1"/>
              <a:t>Moskva</a:t>
            </a:r>
            <a:r>
              <a:rPr lang="tr-TR" dirty="0"/>
              <a:t>, 2004.</a:t>
            </a:r>
            <a:endParaRPr lang="ru-RU" dirty="0"/>
          </a:p>
          <a:p>
            <a:r>
              <a:rPr lang="tr-TR" dirty="0" err="1"/>
              <a:t>Skoblikova</a:t>
            </a:r>
            <a:r>
              <a:rPr lang="tr-TR" dirty="0"/>
              <a:t>, Ye.S.,</a:t>
            </a:r>
            <a:r>
              <a:rPr lang="tr-TR" dirty="0" err="1"/>
              <a:t>Sovremennıy</a:t>
            </a:r>
            <a:r>
              <a:rPr lang="tr-TR" dirty="0"/>
              <a:t> </a:t>
            </a:r>
            <a:r>
              <a:rPr lang="tr-TR" dirty="0" err="1"/>
              <a:t>russkiy</a:t>
            </a:r>
            <a:r>
              <a:rPr lang="tr-TR" dirty="0"/>
              <a:t> yazık. </a:t>
            </a:r>
            <a:r>
              <a:rPr lang="tr-TR" dirty="0" err="1"/>
              <a:t>Sintaksis</a:t>
            </a:r>
            <a:r>
              <a:rPr lang="tr-TR" dirty="0"/>
              <a:t> </a:t>
            </a:r>
            <a:r>
              <a:rPr lang="tr-TR" dirty="0" err="1"/>
              <a:t>slojnogopredlojeniya</a:t>
            </a:r>
            <a:r>
              <a:rPr lang="tr-TR" dirty="0"/>
              <a:t>, </a:t>
            </a:r>
            <a:r>
              <a:rPr lang="tr-TR" dirty="0" err="1"/>
              <a:t>Flinta</a:t>
            </a:r>
            <a:r>
              <a:rPr lang="tr-TR" dirty="0"/>
              <a:t>, </a:t>
            </a:r>
            <a:r>
              <a:rPr lang="tr-TR" dirty="0" err="1"/>
              <a:t>Moskva</a:t>
            </a:r>
            <a:r>
              <a:rPr lang="tr-TR" dirty="0"/>
              <a:t>, 2006.</a:t>
            </a:r>
            <a:endParaRPr lang="ru-RU" dirty="0"/>
          </a:p>
          <a:p>
            <a:r>
              <a:rPr lang="en-US" dirty="0">
                <a:hlinkClick r:id="rId2"/>
              </a:rPr>
              <a:t>https://licey.net/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93511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8267A1-125F-443A-A422-75F6B66772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7557"/>
          </a:xfrm>
        </p:spPr>
        <p:txBody>
          <a:bodyPr>
            <a:normAutofit/>
          </a:bodyPr>
          <a:lstStyle/>
          <a:p>
            <a:r>
              <a:rPr lang="ru-RU" sz="3600" dirty="0"/>
              <a:t>Сложноподчиненные предложения с обстоятельственными придаточными времени 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1CB00-859E-4B92-8C92-07744CFDA0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Сложные предложения с придаточными времени передают временные отношения между ситуациями, выраженными в главной и придаточной частях. </a:t>
            </a:r>
          </a:p>
          <a:p>
            <a:r>
              <a:rPr lang="ru-RU" dirty="0"/>
              <a:t>Временные придаточные присоединяются к главному союзами, которые указывают или на совпадение событий во времени, т.е. одновременность, или на несовпадение, т.е. разновременность.</a:t>
            </a:r>
          </a:p>
          <a:p>
            <a:r>
              <a:rPr lang="ru-RU" dirty="0"/>
              <a:t>Для выражения одновременности и разновременности используются союзы, которые имеют разные оттенки значения и различную стилистическую окраску. </a:t>
            </a:r>
          </a:p>
          <a:p>
            <a:r>
              <a:rPr lang="ru-RU" dirty="0"/>
              <a:t>Большая часть союзов, которые используются в придаточных времени довольно определенно передает отношения во времени.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064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E19A87-CBB9-4FEF-8FF1-16B872946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182758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Типы временных отношений в сложных предложениях с придаточными времени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57B8B4-7CCA-4F19-A477-75F87EFCB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Одновременность действий</a:t>
            </a:r>
          </a:p>
          <a:p>
            <a:r>
              <a:rPr lang="ru-RU" dirty="0"/>
              <a:t>Частичную одновременность действий</a:t>
            </a:r>
          </a:p>
          <a:p>
            <a:r>
              <a:rPr lang="ru-RU" dirty="0"/>
              <a:t>Предшествование действий</a:t>
            </a:r>
          </a:p>
          <a:p>
            <a:r>
              <a:rPr lang="ru-RU" dirty="0"/>
              <a:t>Последовательные действия</a:t>
            </a:r>
          </a:p>
          <a:p>
            <a:r>
              <a:rPr lang="ru-RU" dirty="0"/>
              <a:t>Другие временные отношения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8174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7DC036-A491-4642-9C8E-4EA5DBD37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477078"/>
            <a:ext cx="9601200" cy="6238461"/>
          </a:xfrm>
        </p:spPr>
        <p:txBody>
          <a:bodyPr/>
          <a:lstStyle/>
          <a:p>
            <a:pPr marL="0" indent="0" algn="just">
              <a:buNone/>
            </a:pPr>
            <a:r>
              <a:rPr lang="ru-RU" sz="3600" dirty="0"/>
              <a:t>Одновременность действий</a:t>
            </a:r>
            <a:endParaRPr lang="ru-RU" dirty="0"/>
          </a:p>
          <a:p>
            <a:pPr algn="just"/>
            <a:r>
              <a:rPr lang="ru-RU" dirty="0"/>
              <a:t>Одновременность действий в главной и придаточной частях передается при помощи союзов </a:t>
            </a:r>
            <a:r>
              <a:rPr lang="ru-RU" b="1" i="1" dirty="0"/>
              <a:t>когда, пока, в то время как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Союз </a:t>
            </a:r>
            <a:r>
              <a:rPr lang="ru-RU" b="1" i="1" dirty="0"/>
              <a:t>когда</a:t>
            </a:r>
            <a:r>
              <a:rPr lang="ru-RU" dirty="0"/>
              <a:t> передает одновременность если глаголы в обоих частях имеют форму НСВ.</a:t>
            </a:r>
          </a:p>
          <a:p>
            <a:pPr marL="0" indent="0" algn="just">
              <a:buNone/>
            </a:pPr>
            <a:r>
              <a:rPr lang="ru-RU" dirty="0"/>
              <a:t>Пример</a:t>
            </a:r>
            <a:r>
              <a:rPr lang="ru-RU" i="1" dirty="0"/>
              <a:t>: Когда Андрей говорил, все слушали его с особым вниманием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Союз </a:t>
            </a:r>
            <a:r>
              <a:rPr lang="ru-RU" b="1" i="1" dirty="0"/>
              <a:t>пока</a:t>
            </a:r>
            <a:r>
              <a:rPr lang="ru-RU" dirty="0"/>
              <a:t> указывает на то что начало и конец действий в главном и придаточном предложениях совпадают. Период совершений действий в главном предложении не выходит за временные рамки обозначенные в придаточном.  Чаще всего используются глаголы НСВ, однако могут быть и использованы глаголы СВ.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Пока он готовил ужин, я делала уроки.</a:t>
            </a:r>
          </a:p>
          <a:p>
            <a:pPr marL="0" indent="0" algn="just">
              <a:buNone/>
            </a:pPr>
            <a:r>
              <a:rPr lang="ru-RU" i="1" dirty="0"/>
              <a:t>	Пока он приготовил ужин, я сделала уроки.</a:t>
            </a:r>
          </a:p>
          <a:p>
            <a:pPr marL="0" indent="0" algn="just">
              <a:buNone/>
            </a:pPr>
            <a:r>
              <a:rPr lang="ru-RU" i="1" dirty="0"/>
              <a:t>	Пока он готовил ужин, я сделала уроки.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809469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0753CE-E65C-45F7-99B5-7EFEBB72C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1356" y="1205949"/>
            <a:ext cx="9601200" cy="3922644"/>
          </a:xfrm>
        </p:spPr>
        <p:txBody>
          <a:bodyPr/>
          <a:lstStyle/>
          <a:p>
            <a:r>
              <a:rPr lang="ru-RU" dirty="0"/>
              <a:t>При использовании глаголов разных видов с союзом</a:t>
            </a:r>
            <a:r>
              <a:rPr lang="ru-RU" b="1" i="1" dirty="0"/>
              <a:t> пока</a:t>
            </a:r>
            <a:r>
              <a:rPr lang="ru-RU" dirty="0"/>
              <a:t>, глаголы НСВ употребляются в придаточных предложениях.</a:t>
            </a:r>
          </a:p>
          <a:p>
            <a:r>
              <a:rPr lang="ru-RU" dirty="0"/>
              <a:t>Одновременность может также передаваться при помощи союза </a:t>
            </a:r>
            <a:r>
              <a:rPr lang="ru-RU" b="1" dirty="0"/>
              <a:t>в то время как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В то время как он готовил ужин, я делала уроки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i="1" dirty="0"/>
              <a:t> В то время как он готовил ужин, я сделала уроки</a:t>
            </a:r>
          </a:p>
          <a:p>
            <a:r>
              <a:rPr lang="ru-RU" dirty="0"/>
              <a:t>При использовании глаголов разных видов с союзом </a:t>
            </a:r>
            <a:r>
              <a:rPr lang="ru-RU" b="1" i="1" dirty="0"/>
              <a:t>в то время как</a:t>
            </a:r>
            <a:r>
              <a:rPr lang="ru-RU" dirty="0"/>
              <a:t>, глаголы НСВ употребляются в придаточных предложениях.</a:t>
            </a:r>
          </a:p>
          <a:p>
            <a:r>
              <a:rPr lang="ru-RU" dirty="0"/>
              <a:t>Союз </a:t>
            </a:r>
            <a:r>
              <a:rPr lang="ru-RU" b="1" i="1" dirty="0"/>
              <a:t>в то время как </a:t>
            </a:r>
            <a:r>
              <a:rPr lang="ru-RU" dirty="0"/>
              <a:t>имеет также оттенок сопоставления</a:t>
            </a:r>
            <a:r>
              <a:rPr lang="ru-RU" b="1" i="1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5044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0753CE-E65C-45F7-99B5-7EFEBB72C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1356" y="636105"/>
            <a:ext cx="9601200" cy="4227444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/>
              <a:t>Частичная одновременность действий</a:t>
            </a:r>
          </a:p>
          <a:p>
            <a:r>
              <a:rPr lang="ru-RU" dirty="0"/>
              <a:t>Частичная одновременность передается при помощи союзов </a:t>
            </a:r>
            <a:r>
              <a:rPr lang="ru-RU" b="1" i="1" dirty="0"/>
              <a:t>когда</a:t>
            </a:r>
            <a:r>
              <a:rPr lang="ru-RU" dirty="0"/>
              <a:t> и </a:t>
            </a:r>
            <a:r>
              <a:rPr lang="ru-RU" b="1" i="1" dirty="0"/>
              <a:t>пока</a:t>
            </a:r>
            <a:r>
              <a:rPr lang="ru-RU" dirty="0"/>
              <a:t>, а также с помощью употребления разных видов глаголов с союзом </a:t>
            </a:r>
            <a:r>
              <a:rPr lang="ru-RU" b="1" i="1" dirty="0"/>
              <a:t>когда</a:t>
            </a:r>
            <a:r>
              <a:rPr lang="ru-RU" dirty="0"/>
              <a:t> и глаголов НСВ с союзом </a:t>
            </a:r>
            <a:r>
              <a:rPr lang="ru-RU" b="1" i="1" dirty="0"/>
              <a:t>пока</a:t>
            </a:r>
            <a:r>
              <a:rPr lang="ru-RU" dirty="0"/>
              <a:t>.</a:t>
            </a:r>
          </a:p>
          <a:p>
            <a:endParaRPr lang="ru-RU" dirty="0"/>
          </a:p>
          <a:p>
            <a:pPr marL="0" indent="0">
              <a:buNone/>
            </a:pPr>
            <a:r>
              <a:rPr lang="ru-RU" dirty="0"/>
              <a:t>Пример: Когда я вошла в комнату, он читал газету.</a:t>
            </a:r>
          </a:p>
          <a:p>
            <a:pPr marL="0" indent="0">
              <a:buNone/>
            </a:pPr>
            <a:r>
              <a:rPr lang="ru-RU" dirty="0"/>
              <a:t>	 Он читал газету, когда зазвонил телефон.</a:t>
            </a:r>
          </a:p>
          <a:p>
            <a:pPr marL="0" indent="0">
              <a:buNone/>
            </a:pPr>
            <a:r>
              <a:rPr lang="ru-RU" dirty="0"/>
              <a:t>	Пока я думала, он ушел.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2800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0753CE-E65C-45F7-99B5-7EFEBB72C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1356" y="636104"/>
            <a:ext cx="9601200" cy="5936973"/>
          </a:xfrm>
        </p:spPr>
        <p:txBody>
          <a:bodyPr/>
          <a:lstStyle/>
          <a:p>
            <a:pPr marL="0" indent="0">
              <a:buNone/>
            </a:pPr>
            <a:r>
              <a:rPr lang="ru-RU" sz="3600" dirty="0"/>
              <a:t>Предшествование действий</a:t>
            </a:r>
          </a:p>
          <a:p>
            <a:r>
              <a:rPr lang="ru-RU" dirty="0"/>
              <a:t>Действие, названное в главной части, предшествует событию, названному в придаточном предложении. Предшествование выражается при помощи союзов перед тем как, до того как, пока не. </a:t>
            </a:r>
          </a:p>
          <a:p>
            <a:r>
              <a:rPr lang="ru-RU" dirty="0"/>
              <a:t>Союз </a:t>
            </a:r>
            <a:r>
              <a:rPr lang="ru-RU" b="1" i="1" dirty="0"/>
              <a:t>перед тем как </a:t>
            </a:r>
            <a:r>
              <a:rPr lang="ru-RU" dirty="0"/>
              <a:t>выражает непосредственное предшествие.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Перед тем как выйти на сцену, он сделала глубокий вздох</a:t>
            </a:r>
            <a:r>
              <a:rPr lang="ru-RU" dirty="0"/>
              <a:t>.</a:t>
            </a:r>
          </a:p>
          <a:p>
            <a:r>
              <a:rPr lang="ru-RU" dirty="0"/>
              <a:t>Союз </a:t>
            </a:r>
            <a:r>
              <a:rPr lang="ru-RU" b="1" i="1" dirty="0"/>
              <a:t>до того как </a:t>
            </a:r>
            <a:r>
              <a:rPr lang="ru-RU" dirty="0"/>
              <a:t>также выражает предшествие, однако между событиями возможен промежуток времени.</a:t>
            </a:r>
          </a:p>
          <a:p>
            <a:pPr marL="0" indent="0">
              <a:buNone/>
            </a:pPr>
            <a:r>
              <a:rPr lang="ru-RU" dirty="0"/>
              <a:t>Пример: За два дня до того как пошел снег, урожай был собран.</a:t>
            </a:r>
          </a:p>
          <a:p>
            <a:r>
              <a:rPr lang="ru-RU" dirty="0"/>
              <a:t>С союзами </a:t>
            </a:r>
            <a:r>
              <a:rPr lang="ru-RU" b="1" i="1" dirty="0"/>
              <a:t>перед тем как </a:t>
            </a:r>
            <a:r>
              <a:rPr lang="ru-RU" b="1" dirty="0"/>
              <a:t>и</a:t>
            </a:r>
            <a:r>
              <a:rPr lang="ru-RU" b="1" i="1" dirty="0"/>
              <a:t> до того как </a:t>
            </a:r>
            <a:r>
              <a:rPr lang="ru-RU" dirty="0"/>
              <a:t>могут использоваться глаголы СВ и НСВ. Сказуемое придаточного предложения может иметь форму прошедшего времени, будущего времени и инфинитива, а сказуемое главного предложения может иметь форму прошедшего и будущего времени, или повелительного/сослагательного наклонения.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8826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A8EBA-C71D-4839-B84C-0B554B51C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497495"/>
            <a:ext cx="9601200" cy="3101009"/>
          </a:xfrm>
        </p:spPr>
        <p:txBody>
          <a:bodyPr/>
          <a:lstStyle/>
          <a:p>
            <a:pPr algn="just"/>
            <a:r>
              <a:rPr lang="ru-RU" dirty="0"/>
              <a:t>Союз </a:t>
            </a:r>
            <a:r>
              <a:rPr lang="ru-RU" b="1" dirty="0"/>
              <a:t>пока</a:t>
            </a:r>
            <a:r>
              <a:rPr lang="ru-RU" dirty="0"/>
              <a:t> </a:t>
            </a:r>
            <a:r>
              <a:rPr lang="ru-RU" b="1" dirty="0"/>
              <a:t>не</a:t>
            </a:r>
            <a:r>
              <a:rPr lang="ru-RU" dirty="0"/>
              <a:t> выражает значение ограниченного предшествия, и действие в придаточной части прерывает действие в главной части.</a:t>
            </a:r>
            <a:r>
              <a:rPr lang="en-US" dirty="0"/>
              <a:t> </a:t>
            </a:r>
            <a:r>
              <a:rPr lang="ru-RU" dirty="0"/>
              <a:t>С союзом пока не в главной части употребляются глаголы только НСВ, а в придаточной глаголы СВ. Для выражения многократности в придаточной части также могут употребляться глаголы НСВ.</a:t>
            </a:r>
          </a:p>
          <a:p>
            <a:pPr marL="0" indent="0" algn="just">
              <a:buNone/>
            </a:pPr>
            <a:r>
              <a:rPr lang="ru-RU" dirty="0"/>
              <a:t>Пример: </a:t>
            </a:r>
            <a:r>
              <a:rPr lang="ru-RU" i="1" dirty="0"/>
              <a:t>Он перечитывал письмо несколько раз, пока не понял, что произошло.</a:t>
            </a:r>
          </a:p>
          <a:p>
            <a:pPr marL="0" indent="0" algn="just">
              <a:buNone/>
            </a:pPr>
            <a:r>
              <a:rPr lang="ru-RU" i="1" dirty="0"/>
              <a:t>	Пока мы не зашли в дом, он не проронил ни слова</a:t>
            </a:r>
            <a:r>
              <a:rPr lang="ru-RU" dirty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71096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0753CE-E65C-45F7-99B5-7EFEBB72C0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1356" y="636104"/>
            <a:ext cx="9601200" cy="593697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/>
              <a:t>Последовательные действия</a:t>
            </a:r>
          </a:p>
          <a:p>
            <a:r>
              <a:rPr lang="ru-RU" dirty="0"/>
              <a:t>Последовательные действия выражаются при помощи союзов </a:t>
            </a:r>
            <a:r>
              <a:rPr lang="ru-RU" b="1" i="1" dirty="0"/>
              <a:t>когда, после того как, как только, с тех пор как. </a:t>
            </a:r>
          </a:p>
          <a:p>
            <a:r>
              <a:rPr lang="ru-RU" dirty="0"/>
              <a:t>В предложениях с союзом </a:t>
            </a:r>
            <a:r>
              <a:rPr lang="ru-RU" b="1" i="1" dirty="0"/>
              <a:t>после того как </a:t>
            </a:r>
            <a:r>
              <a:rPr lang="ru-RU" dirty="0"/>
              <a:t>возможен временной интервал. Характерно использование одинаковых форм глаголов в обоих частях предложения.</a:t>
            </a:r>
          </a:p>
          <a:p>
            <a:r>
              <a:rPr lang="ru-RU" dirty="0"/>
              <a:t>В придаточных предложениях с союзом </a:t>
            </a:r>
            <a:r>
              <a:rPr lang="ru-RU" b="1" i="1" dirty="0"/>
              <a:t>после того как </a:t>
            </a:r>
            <a:r>
              <a:rPr lang="ru-RU" dirty="0"/>
              <a:t>невозможно настоящее время, только прошедшее или будущее.</a:t>
            </a:r>
          </a:p>
          <a:p>
            <a:pPr marL="0" indent="0">
              <a:buNone/>
            </a:pPr>
            <a:r>
              <a:rPr lang="ru-RU" dirty="0"/>
              <a:t>Пример: </a:t>
            </a:r>
            <a:r>
              <a:rPr lang="ru-RU" i="1" dirty="0"/>
              <a:t>Она пришла, после того как мы уже закончили работу.</a:t>
            </a:r>
            <a:endParaRPr lang="ru-RU" dirty="0"/>
          </a:p>
          <a:p>
            <a:r>
              <a:rPr lang="ru-RU" dirty="0"/>
              <a:t>Союз </a:t>
            </a:r>
            <a:r>
              <a:rPr lang="ru-RU" b="1" i="1" dirty="0"/>
              <a:t>с тех пор как  </a:t>
            </a:r>
            <a:r>
              <a:rPr lang="ru-RU" dirty="0"/>
              <a:t>выражает отсутствие промежутка времени между событиями. В главной части употребляется глагол СВ в настоящем или прошедшем времени, и формы прошедшего времени в придаточной части. </a:t>
            </a:r>
          </a:p>
          <a:p>
            <a:pPr marL="0" indent="0">
              <a:buNone/>
            </a:pPr>
            <a:r>
              <a:rPr lang="ru-RU" dirty="0"/>
              <a:t>Пример: С тех пор как он начал работать, мы перестали испытывать финансовые трудности.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2838571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Crop</Template>
  <TotalTime>1076</TotalTime>
  <Words>986</Words>
  <Application>Microsoft Office PowerPoint</Application>
  <PresentationFormat>Widescreen</PresentationFormat>
  <Paragraphs>67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3" baseType="lpstr">
      <vt:lpstr>Franklin Gothic Book</vt:lpstr>
      <vt:lpstr>Crop</vt:lpstr>
      <vt:lpstr>Синтаксис II</vt:lpstr>
      <vt:lpstr>Сложноподчиненные предложения с обстоятельственными придаточными времени </vt:lpstr>
      <vt:lpstr>Типы временных отношений в сложных предложениях с придаточными времени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Kaynakça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Синтаксис II</dc:title>
  <dc:creator>asus</dc:creator>
  <cp:lastModifiedBy>asus</cp:lastModifiedBy>
  <cp:revision>136</cp:revision>
  <dcterms:created xsi:type="dcterms:W3CDTF">2020-03-16T17:46:39Z</dcterms:created>
  <dcterms:modified xsi:type="dcterms:W3CDTF">2020-03-19T11:03:56Z</dcterms:modified>
</cp:coreProperties>
</file>