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6A262DEE-7B32-4A26-B550-A51D93DB5F39}"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3FB82BE-0A66-4459-AC2E-CA6067FF984E}"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A262DEE-7B32-4A26-B550-A51D93DB5F39}"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3FB82BE-0A66-4459-AC2E-CA6067FF984E}"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A262DEE-7B32-4A26-B550-A51D93DB5F39}"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3FB82BE-0A66-4459-AC2E-CA6067FF984E}"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A262DEE-7B32-4A26-B550-A51D93DB5F39}"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3FB82BE-0A66-4459-AC2E-CA6067FF984E}"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A262DEE-7B32-4A26-B550-A51D93DB5F39}"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3FB82BE-0A66-4459-AC2E-CA6067FF984E}"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6A262DEE-7B32-4A26-B550-A51D93DB5F39}"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3FB82BE-0A66-4459-AC2E-CA6067FF984E}"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6A262DEE-7B32-4A26-B550-A51D93DB5F39}" type="datetimeFigureOut">
              <a:rPr lang="tr-TR" smtClean="0"/>
              <a:t>08.05.2020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3FB82BE-0A66-4459-AC2E-CA6067FF984E}"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6A262DEE-7B32-4A26-B550-A51D93DB5F39}" type="datetimeFigureOut">
              <a:rPr lang="tr-TR" smtClean="0"/>
              <a:t>08.05.2020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3FB82BE-0A66-4459-AC2E-CA6067FF984E}"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262DEE-7B32-4A26-B550-A51D93DB5F39}" type="datetimeFigureOut">
              <a:rPr lang="tr-TR" smtClean="0"/>
              <a:t>08.05.2020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3FB82BE-0A66-4459-AC2E-CA6067FF984E}"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262DEE-7B32-4A26-B550-A51D93DB5F39}"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3FB82BE-0A66-4459-AC2E-CA6067FF984E}"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262DEE-7B32-4A26-B550-A51D93DB5F39}"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3FB82BE-0A66-4459-AC2E-CA6067FF984E}"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262DEE-7B32-4A26-B550-A51D93DB5F39}" type="datetimeFigureOut">
              <a:rPr lang="tr-TR" smtClean="0"/>
              <a:t>08.05.2020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FB82BE-0A66-4459-AC2E-CA6067FF984E}"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tr.wikipedia.org/w/index.php?title=Karaborsa&amp;action=edit&amp;redlink=1"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MAKRO İKTİSAT</a:t>
            </a:r>
            <a:endParaRPr lang="tr-TR" dirty="0"/>
          </a:p>
        </p:txBody>
      </p:sp>
      <p:sp>
        <p:nvSpPr>
          <p:cNvPr id="3" name="Subtitle 2"/>
          <p:cNvSpPr>
            <a:spLocks noGrp="1"/>
          </p:cNvSpPr>
          <p:nvPr>
            <p:ph type="subTitle" idx="1"/>
          </p:nvPr>
        </p:nvSpPr>
        <p:spPr/>
        <p:txBody>
          <a:bodyPr>
            <a:normAutofit fontScale="92500" lnSpcReduction="20000"/>
          </a:bodyPr>
          <a:lstStyle/>
          <a:p>
            <a:pPr marL="514350" indent="-514350">
              <a:buAutoNum type="arabicPeriod"/>
            </a:pPr>
            <a:r>
              <a:rPr lang="tr-TR" dirty="0" smtClean="0"/>
              <a:t>HAFTA</a:t>
            </a:r>
          </a:p>
          <a:p>
            <a:pPr marL="514350" indent="-514350">
              <a:buAutoNum type="arabicPeriod"/>
            </a:pPr>
            <a:r>
              <a:rPr lang="tr-TR" dirty="0"/>
              <a:t>İktisadi Büyüme ve Dalgalanmalar: GDP, işsizlik, enflasyon, modeller ve politikalar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1. BÖLÜM TEMEL KAVRAMLAR</a:t>
            </a:r>
            <a:endParaRPr lang="tr-TR" dirty="0"/>
          </a:p>
        </p:txBody>
      </p:sp>
      <p:sp>
        <p:nvSpPr>
          <p:cNvPr id="3" name="Content Placeholder 2"/>
          <p:cNvSpPr>
            <a:spLocks noGrp="1"/>
          </p:cNvSpPr>
          <p:nvPr>
            <p:ph idx="1"/>
          </p:nvPr>
        </p:nvSpPr>
        <p:spPr/>
        <p:txBody>
          <a:bodyPr/>
          <a:lstStyle/>
          <a:p>
            <a:r>
              <a:rPr lang="tr-TR" dirty="0" smtClean="0"/>
              <a:t>Klasik iktisadi düşüncede ekonomik büyüme, sermaye birikimi, makineleşme ve iş bölümüne bağlı olarak değerlendirilmiştir. Bu kapsamda ekonomik büyüme üretim artışı sağlayan teknolojik gelişme ile ilişkilendirilmiştir. Büyümenin kaynağı tasarruflar, buna bağlı olarak yatırımlar ve sermaye birikimidir(ÖZEL, 2012).</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1. BÖLÜM TEMEL KAVRAMLAR</a:t>
            </a:r>
            <a:endParaRPr lang="tr-TR" dirty="0"/>
          </a:p>
        </p:txBody>
      </p:sp>
      <p:sp>
        <p:nvSpPr>
          <p:cNvPr id="3" name="Content Placeholder 2"/>
          <p:cNvSpPr>
            <a:spLocks noGrp="1"/>
          </p:cNvSpPr>
          <p:nvPr>
            <p:ph idx="1"/>
          </p:nvPr>
        </p:nvSpPr>
        <p:spPr/>
        <p:txBody>
          <a:bodyPr>
            <a:normAutofit fontScale="92500"/>
          </a:bodyPr>
          <a:lstStyle/>
          <a:p>
            <a:r>
              <a:rPr lang="tr-TR" dirty="0" smtClean="0"/>
              <a:t>Harrod-Domar modeli Roy F. Harrod (1939) ve Evsey D. Domar (1946) tarafından yapılan iki farklı çalışmaya dayanmaktadır. Yapılan iki farklı çalışmanın benzerliklerinin farklılıklarından çok daha fazla olmasından dolayı model Harrod-Domar Modeli olarak anılmaktadır.</a:t>
            </a:r>
          </a:p>
          <a:p>
            <a:r>
              <a:rPr lang="tr-TR" dirty="0" smtClean="0"/>
              <a:t> Model, tek mallı iki faktörlü bir piyasa ekonomisi çerçevesinde oluşturulmuştur.</a:t>
            </a:r>
          </a:p>
          <a:p>
            <a:r>
              <a:rPr lang="tr-TR" dirty="0" smtClean="0"/>
              <a:t> </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1. BÖLÜM TEMEL KAVRAMLAR</a:t>
            </a:r>
            <a:endParaRPr lang="tr-TR" dirty="0"/>
          </a:p>
        </p:txBody>
      </p:sp>
      <p:sp>
        <p:nvSpPr>
          <p:cNvPr id="3" name="Content Placeholder 2"/>
          <p:cNvSpPr>
            <a:spLocks noGrp="1"/>
          </p:cNvSpPr>
          <p:nvPr>
            <p:ph idx="1"/>
          </p:nvPr>
        </p:nvSpPr>
        <p:spPr/>
        <p:txBody>
          <a:bodyPr>
            <a:normAutofit lnSpcReduction="10000"/>
          </a:bodyPr>
          <a:lstStyle/>
          <a:p>
            <a:r>
              <a:rPr lang="tr-TR" dirty="0" smtClean="0"/>
              <a:t>Ekonomide net yatırımın bir yandan çıktı için talep meydana getirirken diğer yandan çıktı üretmek için ekonominin kapasitesini arttırmaktadır. Örneğin yeni bir fabrikanın kurulumu, tuğla, demir, makine gibi unsurların talebini arttırmaktadır. </a:t>
            </a:r>
          </a:p>
          <a:p>
            <a:r>
              <a:rPr lang="tr-TR" dirty="0" smtClean="0"/>
              <a:t>Diğer yandan fabrikanın tamamlanmasıyla ekonominin üretim kapasitesinde de bir artış meydana gelmektedir(ÖZEL, 2012).</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1. BÖLÜM TEMEL KAVRAMLAR</a:t>
            </a:r>
            <a:endParaRPr lang="tr-TR" dirty="0"/>
          </a:p>
        </p:txBody>
      </p:sp>
      <p:sp>
        <p:nvSpPr>
          <p:cNvPr id="3" name="Content Placeholder 2"/>
          <p:cNvSpPr>
            <a:spLocks noGrp="1"/>
          </p:cNvSpPr>
          <p:nvPr>
            <p:ph idx="1"/>
          </p:nvPr>
        </p:nvSpPr>
        <p:spPr/>
        <p:txBody>
          <a:bodyPr/>
          <a:lstStyle/>
          <a:p>
            <a:r>
              <a:rPr lang="tr-TR" dirty="0" smtClean="0"/>
              <a:t>Neoklasik Büyüme Teorisi’nde, tam rekabet koşulları altında, çıktı düzeyinin sermaye ve emek girdisi tarafından belirlendiği, azalan verimler ve ölçeğe göre sabit getirinin olduğu varsayılmaktadır (Özdemir, 2002, s. 2).</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çsel büyüme modelinin temeli büyük ölçüde Romer (1986) ve Lucas’ın (1988) çalışmalara dayanmaktadır. Bu alanda yapılan çalışmalar ekonomik büyümenin, ekonomik sistemin kendi iç işleyişinde bir takım faktörlerin etkileşimiyle içsel olarak gerçekleştiğini savunması yönünden Neoklasik Büyüme Teorisi’nden önemli ölçüde ayrılmaktadır (Ercan, 2002, s. 130dan aktaran ÖZEL, 2012).</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1. BÖLÜM TEMEL KAVRAMLAR</a:t>
            </a:r>
            <a:endParaRPr lang="tr-TR" dirty="0"/>
          </a:p>
        </p:txBody>
      </p:sp>
      <p:sp>
        <p:nvSpPr>
          <p:cNvPr id="3" name="Content Placeholder 2"/>
          <p:cNvSpPr>
            <a:spLocks noGrp="1"/>
          </p:cNvSpPr>
          <p:nvPr>
            <p:ph idx="1"/>
          </p:nvPr>
        </p:nvSpPr>
        <p:spPr/>
        <p:txBody>
          <a:bodyPr/>
          <a:lstStyle/>
          <a:p>
            <a:r>
              <a:rPr lang="tr-TR" dirty="0">
                <a:solidFill>
                  <a:srgbClr val="FF0000"/>
                </a:solidFill>
              </a:rPr>
              <a:t>Gayri Safi Yurtiçi Hasıla</a:t>
            </a:r>
            <a:r>
              <a:rPr lang="tr-TR" dirty="0"/>
              <a:t>, belirli bir dönem (mesela, 1 yıl) içinde, yurt içinde üretilmiş nihai mal ve hizmetlerin piyasa değeridir. Örneğin, Türkiye’nin GSYH’si, Türkiye’de bir yıl içinde üretilen tüm mal ve hizmetlerin piyasa değerini ifade eder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1. BÖLÜM TEMEL KAVRAMLAR</a:t>
            </a:r>
            <a:endParaRPr lang="tr-TR" dirty="0"/>
          </a:p>
        </p:txBody>
      </p:sp>
      <p:sp>
        <p:nvSpPr>
          <p:cNvPr id="3" name="Content Placeholder 2"/>
          <p:cNvSpPr>
            <a:spLocks noGrp="1"/>
          </p:cNvSpPr>
          <p:nvPr>
            <p:ph idx="1"/>
          </p:nvPr>
        </p:nvSpPr>
        <p:spPr/>
        <p:txBody>
          <a:bodyPr/>
          <a:lstStyle/>
          <a:p>
            <a:r>
              <a:rPr lang="tr-TR" dirty="0"/>
              <a:t>GSYH, her üretimi, her iktisadi faaliyeti ölçmez.</a:t>
            </a:r>
            <a:r>
              <a:rPr lang="tr-TR" b="1" dirty="0"/>
              <a:t> </a:t>
            </a:r>
            <a:r>
              <a:rPr lang="tr-TR" dirty="0"/>
              <a:t>Örneğin, evde kendi başınıza yaptığınız ve tükettiğiniz şeyler (yemek, temizlik vb.) GSYH’de dikkate alınmaz. Gönüllü olarak verilen, bakım hizmetleri gibi, hizmetler de GSYH hesabında dikkate alınmaz.</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1. BÖLÜM TEMEL KAVRAMLAR</a:t>
            </a:r>
            <a:endParaRPr lang="tr-TR" dirty="0"/>
          </a:p>
        </p:txBody>
      </p:sp>
      <p:sp>
        <p:nvSpPr>
          <p:cNvPr id="3" name="Content Placeholder 2"/>
          <p:cNvSpPr>
            <a:spLocks noGrp="1"/>
          </p:cNvSpPr>
          <p:nvPr>
            <p:ph idx="1"/>
          </p:nvPr>
        </p:nvSpPr>
        <p:spPr/>
        <p:txBody>
          <a:bodyPr>
            <a:normAutofit/>
          </a:bodyPr>
          <a:lstStyle/>
          <a:p>
            <a:r>
              <a:rPr lang="tr-TR" dirty="0"/>
              <a:t>GSYH’nın hesaplanmasındaki zorluklar nedeniyle, TÜİK gibi istatistik kuruluşları, karmaşık hesaplama yöntemleri kullanır. </a:t>
            </a:r>
            <a:endParaRPr lang="tr-TR" dirty="0" smtClean="0"/>
          </a:p>
          <a:p>
            <a:r>
              <a:rPr lang="tr-TR" dirty="0" smtClean="0"/>
              <a:t>Tüm </a:t>
            </a:r>
            <a:r>
              <a:rPr lang="tr-TR" dirty="0"/>
              <a:t>iktisadi faaliyetleri ölçmek imkânsız olduğu için verilerin bulunamadığı veya eksik olduğu yerlerde de tahminler yapılır. </a:t>
            </a:r>
            <a:r>
              <a:rPr lang="tr-TR" dirty="0" smtClean="0"/>
              <a:t>.</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1. BÖLÜM TEMEL KAVRAMLAR</a:t>
            </a:r>
            <a:endParaRPr lang="tr-TR" dirty="0"/>
          </a:p>
        </p:txBody>
      </p:sp>
      <p:sp>
        <p:nvSpPr>
          <p:cNvPr id="3" name="Content Placeholder 2"/>
          <p:cNvSpPr>
            <a:spLocks noGrp="1"/>
          </p:cNvSpPr>
          <p:nvPr>
            <p:ph idx="1"/>
          </p:nvPr>
        </p:nvSpPr>
        <p:spPr/>
        <p:txBody>
          <a:bodyPr/>
          <a:lstStyle/>
          <a:p>
            <a:r>
              <a:rPr lang="tr-TR" dirty="0"/>
              <a:t>GSYİH harcanan paranın kaydı olmayan </a:t>
            </a:r>
            <a:r>
              <a:rPr lang="tr-TR" dirty="0">
                <a:hlinkClick r:id="rId2" tooltip="Karaborsa (sayfa mevcut değil)"/>
              </a:rPr>
              <a:t>karaborsayı</a:t>
            </a:r>
            <a:r>
              <a:rPr lang="tr-TR" dirty="0"/>
              <a:t> ve para dışı ekonomiyi hesaba katmaz. </a:t>
            </a:r>
            <a:endParaRPr lang="tr-TR" dirty="0" smtClean="0"/>
          </a:p>
          <a:p>
            <a:r>
              <a:rPr lang="tr-TR" dirty="0" smtClean="0"/>
              <a:t>Bu </a:t>
            </a:r>
            <a:r>
              <a:rPr lang="tr-TR" dirty="0"/>
              <a:t>nedenle, özellikle iş hayatının önemli bir kısmının kayıt dışı gerçekleştiği ekonomilerde, olması gerekenin çok altında GSYİH değerleri ile karşılaşılabilir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1. BÖLÜM TEMEL KAVRAMLAR</a:t>
            </a:r>
            <a:endParaRPr lang="tr-TR" dirty="0"/>
          </a:p>
        </p:txBody>
      </p:sp>
      <p:sp>
        <p:nvSpPr>
          <p:cNvPr id="3" name="Content Placeholder 2"/>
          <p:cNvSpPr>
            <a:spLocks noGrp="1"/>
          </p:cNvSpPr>
          <p:nvPr>
            <p:ph idx="1"/>
          </p:nvPr>
        </p:nvSpPr>
        <p:spPr/>
        <p:txBody>
          <a:bodyPr/>
          <a:lstStyle/>
          <a:p>
            <a:r>
              <a:rPr lang="tr-TR" dirty="0"/>
              <a:t>çevre, yardımcı işler ve kadınların çalışmasını ihmal </a:t>
            </a:r>
            <a:r>
              <a:rPr lang="tr-TR" dirty="0" smtClean="0"/>
              <a:t>eder.</a:t>
            </a:r>
          </a:p>
          <a:p>
            <a:r>
              <a:rPr lang="tr-TR" dirty="0"/>
              <a:t>Yaşam standardının ölçülmesi için kullanılan alternatif ölçüm araçları dahi bu etkenleri hesaba </a:t>
            </a:r>
            <a:r>
              <a:rPr lang="tr-TR" dirty="0" smtClean="0"/>
              <a:t>katmaz.</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1. BÖLÜM TEMEL KAVRAMLAR</a:t>
            </a:r>
            <a:endParaRPr lang="tr-TR" dirty="0"/>
          </a:p>
        </p:txBody>
      </p:sp>
      <p:sp>
        <p:nvSpPr>
          <p:cNvPr id="3" name="Content Placeholder 2"/>
          <p:cNvSpPr>
            <a:spLocks noGrp="1"/>
          </p:cNvSpPr>
          <p:nvPr>
            <p:ph idx="1"/>
          </p:nvPr>
        </p:nvSpPr>
        <p:spPr/>
        <p:txBody>
          <a:bodyPr/>
          <a:lstStyle/>
          <a:p>
            <a:r>
              <a:rPr lang="tr-TR" dirty="0" smtClean="0"/>
              <a:t>GSMH;</a:t>
            </a:r>
          </a:p>
          <a:p>
            <a:r>
              <a:rPr lang="tr-TR" dirty="0"/>
              <a:t>Bir ülkede belli bir dönemde -bu dönem genelde bir yıldır- </a:t>
            </a:r>
            <a:r>
              <a:rPr lang="tr-TR" i="1" dirty="0"/>
              <a:t>o ülkenin vatandaşları</a:t>
            </a:r>
            <a:r>
              <a:rPr lang="tr-TR" dirty="0"/>
              <a:t> tarafından üretilen mal ve hizmetlerin toplamının parasal değeri olarak ifade edilmektedir.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1. BÖLÜM TEMEL KAVRAMLAR</a:t>
            </a:r>
            <a:endParaRPr lang="tr-TR" dirty="0"/>
          </a:p>
        </p:txBody>
      </p:sp>
      <p:sp>
        <p:nvSpPr>
          <p:cNvPr id="3" name="Content Placeholder 2"/>
          <p:cNvSpPr>
            <a:spLocks noGrp="1"/>
          </p:cNvSpPr>
          <p:nvPr>
            <p:ph idx="1"/>
          </p:nvPr>
        </p:nvSpPr>
        <p:spPr/>
        <p:txBody>
          <a:bodyPr/>
          <a:lstStyle/>
          <a:p>
            <a:r>
              <a:rPr lang="tr-TR" b="1" dirty="0"/>
              <a:t>GSMH = GSYİH + Yurt dışında bulunan vatandaşların gelirleri – Yurt içindeki yabancıların gelirleri</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1. BÖLÜM TEMEL KAVRAMLAR</a:t>
            </a:r>
            <a:endParaRPr lang="tr-TR" dirty="0"/>
          </a:p>
        </p:txBody>
      </p:sp>
      <p:sp>
        <p:nvSpPr>
          <p:cNvPr id="3" name="Content Placeholder 2"/>
          <p:cNvSpPr>
            <a:spLocks noGrp="1"/>
          </p:cNvSpPr>
          <p:nvPr>
            <p:ph idx="1"/>
          </p:nvPr>
        </p:nvSpPr>
        <p:spPr/>
        <p:txBody>
          <a:bodyPr/>
          <a:lstStyle/>
          <a:p>
            <a:r>
              <a:rPr lang="tr-TR" dirty="0" smtClean="0"/>
              <a:t>Ekonomik büyüme temelde, bir ekonominin üretim hacminde dönemler itibarıyla meydana gelen artış olarak tanımlanmaktadır.</a:t>
            </a:r>
          </a:p>
          <a:p>
            <a:r>
              <a:rPr lang="tr-TR" dirty="0" smtClean="0"/>
              <a:t> Bir ülkedeki üretim hacmindeki artış göstergelerinden önemli bir tanesi de Gayri Safi Yurtiçi Hasıla’daki (GSYH) değişmelerdir (Turan, 2008, s. 11).</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TotalTime>
  <Words>505</Words>
  <Application>Microsoft Office PowerPoint</Application>
  <PresentationFormat>On-screen Show (4:3)</PresentationFormat>
  <Paragraphs>36</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MAKRO İKTİSAT</vt:lpstr>
      <vt:lpstr>1. BÖLÜM TEMEL KAVRAMLAR</vt:lpstr>
      <vt:lpstr>1. BÖLÜM TEMEL KAVRAMLAR</vt:lpstr>
      <vt:lpstr>1. BÖLÜM TEMEL KAVRAMLAR</vt:lpstr>
      <vt:lpstr>1. BÖLÜM TEMEL KAVRAMLAR</vt:lpstr>
      <vt:lpstr>1. BÖLÜM TEMEL KAVRAMLAR</vt:lpstr>
      <vt:lpstr>1. BÖLÜM TEMEL KAVRAMLAR</vt:lpstr>
      <vt:lpstr>1. BÖLÜM TEMEL KAVRAMLAR</vt:lpstr>
      <vt:lpstr>1. BÖLÜM TEMEL KAVRAMLAR</vt:lpstr>
      <vt:lpstr>1. BÖLÜM TEMEL KAVRAMLAR</vt:lpstr>
      <vt:lpstr>1. BÖLÜM TEMEL KAVRAMLAR</vt:lpstr>
      <vt:lpstr>1. BÖLÜM TEMEL KAVRAMLAR</vt:lpstr>
      <vt:lpstr>1. BÖLÜM TEMEL KAVRAMLAR</vt:lpstr>
      <vt:lpstr>Slide 14</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MAKRO İKTİSAT</dc:title>
  <dc:creator>Tuğba&amp;Cihan</dc:creator>
  <cp:lastModifiedBy>Tuğba&amp;Cihan</cp:lastModifiedBy>
  <cp:revision>1</cp:revision>
  <dcterms:created xsi:type="dcterms:W3CDTF">2020-05-08T10:06:38Z</dcterms:created>
  <dcterms:modified xsi:type="dcterms:W3CDTF">2020-05-08T10:28:51Z</dcterms:modified>
</cp:coreProperties>
</file>