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291A-6A50-414E-B15A-248A33F84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ISL 459 Contemporary Business Issues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F973F-29B6-45F2-B7FE-02E794057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1: The business enterprise in the international environment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25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E61C-4279-41E4-9559-CD3A0F99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 in Venezuela?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2CF36-7A98-4493-914A-A58F70B39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Eni threatened to sue PDVSA for a unilateral termination of its contract.</a:t>
            </a:r>
          </a:p>
          <a:p>
            <a:r>
              <a:rPr lang="en-US" dirty="0"/>
              <a:t>A new hydrocarbons law was passed in 2001, raising taxes on new projects.</a:t>
            </a:r>
          </a:p>
          <a:p>
            <a:r>
              <a:rPr lang="en-US" dirty="0"/>
              <a:t>Other multinationals have been served bills for back taxes</a:t>
            </a:r>
          </a:p>
          <a:p>
            <a:r>
              <a:rPr lang="en-US" dirty="0"/>
              <a:t>IBM and Microsoft came under pressure as the Venezuelan tax authority </a:t>
            </a:r>
            <a:r>
              <a:rPr lang="en-US" dirty="0" err="1"/>
              <a:t>rxamined</a:t>
            </a:r>
            <a:r>
              <a:rPr lang="en-US" dirty="0"/>
              <a:t> alleged tax irregularities.</a:t>
            </a:r>
          </a:p>
          <a:p>
            <a:r>
              <a:rPr lang="en-US" dirty="0"/>
              <a:t>Mobile phone companies </a:t>
            </a:r>
            <a:r>
              <a:rPr lang="en-US" dirty="0" err="1"/>
              <a:t>Nokiam</a:t>
            </a:r>
            <a:r>
              <a:rPr lang="en-US" dirty="0"/>
              <a:t> Ericsson and Siemens – and the car maker Honda were also affected.</a:t>
            </a:r>
          </a:p>
          <a:p>
            <a:r>
              <a:rPr lang="en-US" dirty="0"/>
              <a:t>THE New policy of “ZERO TAX EVASION” </a:t>
            </a:r>
            <a:r>
              <a:rPr lang="en-US"/>
              <a:t>cracked down large MNEs.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6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55B8-4A19-4ED7-AF42-F22C429C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Focus: Venezuela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BD404-F1A7-4884-80BC-F0E3B55A0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Uncertain Future for foreign multinationals in Venezuela</a:t>
            </a:r>
          </a:p>
          <a:p>
            <a:endParaRPr lang="en-US" dirty="0"/>
          </a:p>
          <a:p>
            <a:r>
              <a:rPr lang="en-US" dirty="0"/>
              <a:t>Venezuela is the world’s largest oil producer, generating huge revenues from growing demand and rising oil prices</a:t>
            </a:r>
          </a:p>
          <a:p>
            <a:endParaRPr lang="en-US" dirty="0"/>
          </a:p>
          <a:p>
            <a:r>
              <a:rPr lang="en-US" dirty="0"/>
              <a:t>Oil accounts for 90% of the country’s export earnings</a:t>
            </a:r>
          </a:p>
          <a:p>
            <a:endParaRPr lang="en-US" dirty="0"/>
          </a:p>
          <a:p>
            <a:r>
              <a:rPr lang="en-US" dirty="0"/>
              <a:t>Yet </a:t>
            </a:r>
            <a:r>
              <a:rPr lang="en-US" dirty="0" err="1"/>
              <a:t>oli</a:t>
            </a:r>
            <a:r>
              <a:rPr lang="en-US" dirty="0"/>
              <a:t> wealth has brought neither the prosperity nor the stability that Venezuelans had hoped for.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835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BDBD-5AB4-410B-A21F-F3436B81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is Venezuela?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8258B3-386D-45E1-A8F5-513E745C7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4853" y="2603500"/>
            <a:ext cx="3106607" cy="3416300"/>
          </a:xfrm>
        </p:spPr>
      </p:pic>
    </p:spTree>
    <p:extLst>
      <p:ext uri="{BB962C8B-B14F-4D97-AF65-F5344CB8AC3E}">
        <p14:creationId xmlns:p14="http://schemas.microsoft.com/office/powerpoint/2010/main" val="350224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7E7C-F1D8-4C56-8805-BE84EE98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is Hugo Chavez? (b.1954 – d.2013)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B272F-F1B1-4DF9-884C-6BAB1471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Chavez took office in 1999.</a:t>
            </a:r>
          </a:p>
          <a:p>
            <a:r>
              <a:rPr lang="en-US" dirty="0"/>
              <a:t>President Chavez rose to prominence on a wave of populist and anti-American fervor.</a:t>
            </a:r>
          </a:p>
          <a:p>
            <a:r>
              <a:rPr lang="en-US" dirty="0"/>
              <a:t>Relations with business interests within the country have been turbulent, as he has embarked radical reform of property rights.</a:t>
            </a:r>
          </a:p>
          <a:p>
            <a:r>
              <a:rPr lang="en-US" dirty="0"/>
              <a:t>He has asserted Venezuelan </a:t>
            </a:r>
            <a:r>
              <a:rPr lang="en-US" dirty="0" err="1"/>
              <a:t>sovereighty</a:t>
            </a:r>
            <a:r>
              <a:rPr lang="en-US" dirty="0"/>
              <a:t> over its natural resources.</a:t>
            </a:r>
          </a:p>
          <a:p>
            <a:r>
              <a:rPr lang="en-US" dirty="0"/>
              <a:t>As result the large MNE’s that have invested in its oil industry have encountered increasingly hostile policies.  </a:t>
            </a:r>
          </a:p>
        </p:txBody>
      </p:sp>
    </p:spTree>
    <p:extLst>
      <p:ext uri="{BB962C8B-B14F-4D97-AF65-F5344CB8AC3E}">
        <p14:creationId xmlns:p14="http://schemas.microsoft.com/office/powerpoint/2010/main" val="294894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44EC6-FC82-4530-95DB-1DD1BAC7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CRUDE OIL RESERVES (2017)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F0E55-99A0-4B4D-ABE3-33414A9E4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1.VENEZUELA       				300,878 millions of barrels</a:t>
            </a:r>
          </a:p>
          <a:p>
            <a:r>
              <a:rPr lang="en-US" dirty="0"/>
              <a:t>2.S.ARABIA					266,455 millions of barrels</a:t>
            </a:r>
          </a:p>
          <a:p>
            <a:r>
              <a:rPr lang="en-US" dirty="0"/>
              <a:t>3. CANADA</a:t>
            </a:r>
          </a:p>
          <a:p>
            <a:r>
              <a:rPr lang="en-US" dirty="0"/>
              <a:t>4. IRAN</a:t>
            </a:r>
          </a:p>
          <a:p>
            <a:r>
              <a:rPr lang="en-US" dirty="0"/>
              <a:t>5.IRAQ</a:t>
            </a:r>
          </a:p>
          <a:p>
            <a:r>
              <a:rPr lang="en-US" dirty="0"/>
              <a:t>6.KUWAIT</a:t>
            </a:r>
          </a:p>
          <a:p>
            <a:r>
              <a:rPr lang="en-US" dirty="0"/>
              <a:t>7.UAE</a:t>
            </a:r>
          </a:p>
          <a:p>
            <a:r>
              <a:rPr lang="en-US" dirty="0"/>
              <a:t>8.RUSSIA</a:t>
            </a:r>
          </a:p>
          <a:p>
            <a:r>
              <a:rPr lang="en-US" dirty="0"/>
              <a:t>9.LIBYA</a:t>
            </a:r>
          </a:p>
          <a:p>
            <a:r>
              <a:rPr lang="en-US" dirty="0"/>
              <a:t>10.U.S.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40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C05-E9DB-41EC-B64C-2BB363D3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Nicolas Madura </a:t>
            </a:r>
            <a:r>
              <a:rPr lang="en-US" dirty="0" err="1"/>
              <a:t>vs.Juan</a:t>
            </a:r>
            <a:r>
              <a:rPr lang="en-US" dirty="0"/>
              <a:t> </a:t>
            </a:r>
            <a:r>
              <a:rPr lang="en-US" dirty="0" err="1"/>
              <a:t>Guaido</a:t>
            </a:r>
            <a:r>
              <a:rPr lang="en-US" dirty="0"/>
              <a:t> (2018)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CCBF2-5427-4FB2-BF18-3A48CFE4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failed government- infrastructure crumbled – leaving Venezuela in poverty.</a:t>
            </a:r>
          </a:p>
          <a:p>
            <a:r>
              <a:rPr lang="en-US" dirty="0"/>
              <a:t>Inflation rate is 10 million %</a:t>
            </a:r>
          </a:p>
          <a:p>
            <a:r>
              <a:rPr lang="en-US" dirty="0"/>
              <a:t>Venezuela’s </a:t>
            </a:r>
            <a:r>
              <a:rPr lang="en-US" dirty="0" err="1"/>
              <a:t>monthy</a:t>
            </a:r>
            <a:r>
              <a:rPr lang="en-US" dirty="0"/>
              <a:t> salaries can not even buy a single gallon of milk</a:t>
            </a:r>
          </a:p>
          <a:p>
            <a:r>
              <a:rPr lang="en-US" dirty="0"/>
              <a:t>Production today (crude oil) is even less – 2.3 times than in 1970s.</a:t>
            </a:r>
          </a:p>
          <a:p>
            <a:r>
              <a:rPr lang="en-US" dirty="0"/>
              <a:t>Venezuela used to be the </a:t>
            </a:r>
            <a:r>
              <a:rPr lang="en-US" dirty="0" err="1"/>
              <a:t>weathiest</a:t>
            </a:r>
            <a:r>
              <a:rPr lang="en-US" dirty="0"/>
              <a:t> country in S. America. (1958-1980)</a:t>
            </a:r>
          </a:p>
          <a:p>
            <a:r>
              <a:rPr lang="en-US" dirty="0"/>
              <a:t>Oil product is 95% of Venezuela’s export earnings.</a:t>
            </a:r>
          </a:p>
          <a:p>
            <a:r>
              <a:rPr lang="en-US" dirty="0"/>
              <a:t>2013-2018 – the economy contracted 1/3.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609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299E-124F-40B1-9FDB-44EEC392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2018…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D4167-DF5D-4215-AD56-DBD0BA661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Venezuelan </a:t>
            </a:r>
            <a:r>
              <a:rPr lang="en-US" dirty="0" err="1"/>
              <a:t>economu</a:t>
            </a:r>
            <a:r>
              <a:rPr lang="en-US" dirty="0"/>
              <a:t> shrunk by 18%. – HYPERINFLATION</a:t>
            </a:r>
          </a:p>
          <a:p>
            <a:r>
              <a:rPr lang="en-US" dirty="0"/>
              <a:t>Health System is in ruins. Life saving medicines, electricity &amp; clean water are in short supply.</a:t>
            </a:r>
          </a:p>
          <a:p>
            <a:r>
              <a:rPr lang="en-US" dirty="0"/>
              <a:t>Food is scarce.</a:t>
            </a:r>
          </a:p>
          <a:p>
            <a:r>
              <a:rPr lang="en-US" dirty="0" err="1"/>
              <a:t>Malnurtition</a:t>
            </a:r>
            <a:r>
              <a:rPr lang="en-US" dirty="0"/>
              <a:t> is wide spread.</a:t>
            </a:r>
          </a:p>
          <a:p>
            <a:r>
              <a:rPr lang="en-US" dirty="0"/>
              <a:t>Rising Crude prices in 2000s helped Chavez. However in 2014, oil prices started to decrease.</a:t>
            </a:r>
          </a:p>
          <a:p>
            <a:r>
              <a:rPr lang="en-US" dirty="0"/>
              <a:t>Maduro was ill prepared to absorb the blow.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67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ACCE2-B73E-4488-B992-0A59D3F5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Hugo Chavez..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97FAA-E55D-4614-8CCA-F7DBA18AE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Chavez – pumped 3.5 million barrels of oil/day</a:t>
            </a:r>
          </a:p>
          <a:p>
            <a:r>
              <a:rPr lang="en-US" dirty="0"/>
              <a:t>Production collapsed to 1/3 today.</a:t>
            </a:r>
          </a:p>
          <a:p>
            <a:endParaRPr lang="en-US" dirty="0"/>
          </a:p>
          <a:p>
            <a:r>
              <a:rPr lang="en-US" dirty="0"/>
              <a:t>During the 1990s when oil prices were low, Venezuela welcomed the large oil companies – eager to </a:t>
            </a:r>
            <a:r>
              <a:rPr lang="en-US" dirty="0" err="1"/>
              <a:t>benefir</a:t>
            </a:r>
            <a:r>
              <a:rPr lang="en-US" dirty="0"/>
              <a:t> from their technical abilities to explore and develop oil fields.</a:t>
            </a:r>
          </a:p>
          <a:p>
            <a:r>
              <a:rPr lang="en-US" dirty="0"/>
              <a:t>Venezuela is estimated to have the largest reserves of extra heavy crude oil in the Western Hemisphere.</a:t>
            </a:r>
          </a:p>
          <a:p>
            <a:r>
              <a:rPr lang="en-US" dirty="0"/>
              <a:t>The companies benefited from </a:t>
            </a:r>
            <a:r>
              <a:rPr lang="en-US" dirty="0" err="1"/>
              <a:t>favourable</a:t>
            </a:r>
            <a:r>
              <a:rPr lang="en-US" dirty="0"/>
              <a:t> terms such as low royalty payments to the state,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9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374E9-D87E-442C-B098-44E79F378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Petroleos</a:t>
            </a:r>
            <a:r>
              <a:rPr lang="en-US" dirty="0"/>
              <a:t> de Venezuela (PDVSA)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786A-5114-4FFD-B50B-CD764A64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PDVSA  - the Venezuelan State owned oil company.</a:t>
            </a:r>
          </a:p>
          <a:p>
            <a:r>
              <a:rPr lang="en-US" dirty="0"/>
              <a:t>The government raised taxes and required foreign energy to convert 32 operating contracts into joint ventures with the PDVSA.</a:t>
            </a:r>
          </a:p>
          <a:p>
            <a:r>
              <a:rPr lang="en-US" dirty="0"/>
              <a:t>Some companies agreed the terms, but others such as Exxon refused and sold stake.</a:t>
            </a:r>
          </a:p>
          <a:p>
            <a:r>
              <a:rPr lang="en-US" dirty="0"/>
              <a:t>The government took control over two companies, Total &amp; Eni (French &amp; Italian respectively).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820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609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ISL 459 Contemporary Business Issues</vt:lpstr>
      <vt:lpstr>Country Focus: Venezuela</vt:lpstr>
      <vt:lpstr>Where is Venezuela?</vt:lpstr>
      <vt:lpstr>Who is Hugo Chavez? (b.1954 – d.2013)</vt:lpstr>
      <vt:lpstr>CRUDE OIL RESERVES (2017)</vt:lpstr>
      <vt:lpstr>Nicolas Madura vs.Juan Guaido (2018)</vt:lpstr>
      <vt:lpstr>2018…</vt:lpstr>
      <vt:lpstr>Back to Hugo Chavez..</vt:lpstr>
      <vt:lpstr>Petroleos de Venezuela (PDVSA)</vt:lpstr>
      <vt:lpstr>What happened in Venezuela?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 459 Contemporary Business Issues</dc:title>
  <dc:creator>Author 2</dc:creator>
  <cp:lastModifiedBy>Author 2</cp:lastModifiedBy>
  <cp:revision>6</cp:revision>
  <dcterms:created xsi:type="dcterms:W3CDTF">2020-01-08T12:24:15Z</dcterms:created>
  <dcterms:modified xsi:type="dcterms:W3CDTF">2020-01-08T13:12:23Z</dcterms:modified>
</cp:coreProperties>
</file>