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10158984" y="1792224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5923F103-BC34-4FE4-A40E-EDDEECFDA5D0}" type="datetimeFigureOut">
              <a:rPr lang="en-US" dirty="0"/>
              <a:pPr/>
              <a:t>1/8/2020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8951976" y="3227832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r>
              <a:rPr lang="en-US" dirty="0"/>
              <a:t>
              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4969927"/>
            <a:ext cx="8825659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4" y="685800"/>
            <a:ext cx="8825659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536665"/>
            <a:ext cx="8825658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3A1CC3-2375-41D4-9E03-427CAF2A4C1A}" type="datetimeFigureOut">
              <a:rPr lang="en-US" dirty="0"/>
              <a:t>1/8/2020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8798" y="1063417"/>
            <a:ext cx="8831816" cy="1372986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16868-8199-4C2C-A5B1-63AEE139F88E}" type="datetimeFigureOut">
              <a:rPr lang="en-US" dirty="0"/>
              <a:t>1/8/2020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7" name="Rectangle 1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Oval 24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6" name="TextBox 15"/>
          <p:cNvSpPr txBox="1"/>
          <p:nvPr/>
        </p:nvSpPr>
        <p:spPr bwMode="gray">
          <a:xfrm>
            <a:off x="881566" y="607336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 bwMode="gray">
          <a:xfrm>
            <a:off x="9884458" y="2613787"/>
            <a:ext cx="6527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2134"/>
            <a:ext cx="8453906" cy="2696632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3121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29199"/>
            <a:ext cx="9244897" cy="997857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9FF7F-6988-44CC-821B-644E70CD2F73}" type="datetimeFigureOut">
              <a:rPr lang="en-US" dirty="0"/>
              <a:t>1/8/2020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9" name="Rectangle 18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24967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2C299-16B2-4475-990D-751901EACC14}" type="datetimeFigureOut">
              <a:rPr lang="en-US" dirty="0"/>
              <a:t>1/8/2020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2"/>
            <a:ext cx="314187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3" y="3179764"/>
            <a:ext cx="314187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0"/>
            <a:ext cx="314700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79763"/>
            <a:ext cx="314700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8135" y="2603501"/>
            <a:ext cx="314573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8329" y="3179762"/>
            <a:ext cx="3145536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E86839-B9D8-4651-8783-F325ECE74E65}" type="datetimeFigureOut">
              <a:rPr lang="en-US" dirty="0"/>
              <a:t>1/8/2020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4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3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4" y="5109106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4"/>
            <a:ext cx="3050438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1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2" y="2603500"/>
            <a:ext cx="2691243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70172" y="5109105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2775" y="4532845"/>
            <a:ext cx="305109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2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2775" y="5109104"/>
            <a:ext cx="3051096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43" name="Straight Connector 42"/>
          <p:cNvCxnSpPr/>
          <p:nvPr/>
        </p:nvCxnSpPr>
        <p:spPr>
          <a:xfrm>
            <a:off x="440583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7797802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84F64-32F6-45C5-931F-ADC1662401D0}" type="datetimeFigureOut">
              <a:rPr lang="en-US" dirty="0"/>
              <a:t>1/8/2020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61111" y="6391838"/>
            <a:ext cx="3644282" cy="304801"/>
          </a:xfrm>
        </p:spPr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603500"/>
            <a:ext cx="8825659" cy="3416300"/>
          </a:xfrm>
        </p:spPr>
        <p:txBody>
          <a:bodyPr vert="eaVert" anchor="t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95439" y="6391838"/>
            <a:ext cx="990599" cy="304799"/>
          </a:xfrm>
        </p:spPr>
        <p:txBody>
          <a:bodyPr/>
          <a:lstStyle/>
          <a:p>
            <a:fld id="{53086D93-FCAC-47E0-A2EE-787E62CA814C}" type="datetimeFigureOut">
              <a:rPr lang="en-US" dirty="0"/>
              <a:t>1/8/2020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 bwMode="gray"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85235" y="1278467"/>
            <a:ext cx="1409965" cy="4748590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7"/>
            <a:ext cx="6256025" cy="474859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53104" y="6391838"/>
            <a:ext cx="992135" cy="304799"/>
          </a:xfrm>
        </p:spPr>
        <p:txBody>
          <a:bodyPr/>
          <a:lstStyle/>
          <a:p>
            <a:fld id="{CDA879A6-0FD0-4734-A311-86BFCA472E6E}" type="datetimeFigureOut">
              <a:rPr lang="en-US" dirty="0"/>
              <a:t>1/8/2020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4163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C9CA7B-DFD4-44B5-8C60-D14B8CD1FB59}" type="datetimeFigureOut">
              <a:rPr lang="en-US" dirty="0"/>
              <a:t>1/8/2020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677645"/>
            <a:ext cx="4351025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9" y="2677644"/>
            <a:ext cx="3757545" cy="228382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E6425-0181-43F2-84FC-787E803FD2F8}" type="datetimeFigureOut">
              <a:rPr lang="en-US" dirty="0"/>
              <a:t>1/8/2020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DB8791-F1B0-41E7-B7FD-A781E65C4266}" type="datetimeFigureOut">
              <a:rPr lang="en-US" dirty="0"/>
              <a:t>1/8/2020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2" y="3179762"/>
            <a:ext cx="4825159" cy="284003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DD63B2-E120-4ED8-B27B-C685F510A5FE}" type="datetimeFigureOut">
              <a:rPr lang="en-US" dirty="0"/>
              <a:t>1/8/2020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18ACC-A947-437B-A130-35BD54FDF1E9}" type="datetimeFigureOut">
              <a:rPr lang="en-US" dirty="0"/>
              <a:t>1/8/2020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D7E02-BCB8-4D50-A234-369438C08659}" type="datetimeFigureOut">
              <a:rPr lang="en-US" dirty="0"/>
              <a:t>1/8/2020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295400"/>
            <a:ext cx="2793158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6" cy="45720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129280"/>
            <a:ext cx="2793158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86A4C-8E40-4F87-A4F0-01A0687C5742}" type="datetimeFigureOut">
              <a:rPr lang="en-US" dirty="0"/>
              <a:t>1/8/2020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693333"/>
            <a:ext cx="3865134" cy="1735667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marL="0" lvl="0" indent="0" algn="ctr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72C73-2D91-4E12-BA25-F0AA0C03599B}" type="datetimeFigureOut">
              <a:rPr lang="en-US" dirty="0"/>
              <a:t>1/8/2020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3104" y="6391838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2BE451C3-0FF4-47C4-B829-773ADF60F88C}" type="datetimeFigureOut">
              <a:rPr lang="en-US" dirty="0"/>
              <a:t>1/8/2020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61110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
              </a:t>
            </a:r>
          </a:p>
        </p:txBody>
      </p:sp>
      <p:sp>
        <p:nvSpPr>
          <p:cNvPr id="21" name="Rectangle 2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73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8" r:id="rId9"/>
    <p:sldLayoutId id="2147483667" r:id="rId10"/>
    <p:sldLayoutId id="2147483661" r:id="rId11"/>
    <p:sldLayoutId id="2147483672" r:id="rId12"/>
    <p:sldLayoutId id="2147483662" r:id="rId13"/>
    <p:sldLayoutId id="2147483669" r:id="rId14"/>
    <p:sldLayoutId id="2147483670" r:id="rId15"/>
    <p:sldLayoutId id="2147483658" r:id="rId16"/>
    <p:sldLayoutId id="2147483659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92291A-6A50-414E-B15A-248A33F84FF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ISL 459 Contemporary Business Issues</a:t>
            </a:r>
            <a:endParaRPr lang="tr-TR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F0F973F-29B6-45F2-B7FE-02E79405727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Week 1: The business enterprise in the international environment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40025672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DDE61C-4279-41E4-9559-CD3A0F995E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happened in Venezuela?</a:t>
            </a:r>
            <a:endParaRPr lang="tr-T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22CF36-7A98-4493-914A-A58F70B399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Eni threatened to sue PDVSA for a unilateral termination of its contract.</a:t>
            </a:r>
          </a:p>
          <a:p>
            <a:r>
              <a:rPr lang="en-US" dirty="0"/>
              <a:t>A new hydrocarbons law was passed in 2001, raising taxes on new projects.</a:t>
            </a:r>
          </a:p>
          <a:p>
            <a:r>
              <a:rPr lang="en-US" dirty="0"/>
              <a:t>Other multinationals have been served bills for back taxes</a:t>
            </a:r>
          </a:p>
          <a:p>
            <a:r>
              <a:rPr lang="en-US" dirty="0"/>
              <a:t>IBM and Microsoft came under pressure as the Venezuelan tax authority </a:t>
            </a:r>
            <a:r>
              <a:rPr lang="en-US" dirty="0" err="1"/>
              <a:t>rxamined</a:t>
            </a:r>
            <a:r>
              <a:rPr lang="en-US" dirty="0"/>
              <a:t> alleged tax irregularities.</a:t>
            </a:r>
          </a:p>
          <a:p>
            <a:r>
              <a:rPr lang="en-US" dirty="0"/>
              <a:t>Mobile phone companies </a:t>
            </a:r>
            <a:r>
              <a:rPr lang="en-US" dirty="0" err="1"/>
              <a:t>Nokiam</a:t>
            </a:r>
            <a:r>
              <a:rPr lang="en-US" dirty="0"/>
              <a:t> Ericsson and Siemens – and the car maker Honda were also affected.</a:t>
            </a:r>
          </a:p>
          <a:p>
            <a:r>
              <a:rPr lang="en-US" dirty="0"/>
              <a:t>THE New policy of “ZERO TAX EVASION” </a:t>
            </a:r>
            <a:r>
              <a:rPr lang="en-US"/>
              <a:t>cracked down large MNEs.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216496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1F55B8-4A19-4ED7-AF42-F22C429C1D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Country Focus: Venezuela</a:t>
            </a:r>
            <a:endParaRPr lang="tr-T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7BD404-F1A7-4884-80BC-F0E3B55A00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An Uncertain Future for foreign multinationals in Venezuela</a:t>
            </a:r>
          </a:p>
          <a:p>
            <a:endParaRPr lang="en-US" dirty="0"/>
          </a:p>
          <a:p>
            <a:r>
              <a:rPr lang="en-US" dirty="0"/>
              <a:t>Venezuela is the world’s largest oil producer, generating huge revenues from growing demand and rising oil prices</a:t>
            </a:r>
          </a:p>
          <a:p>
            <a:endParaRPr lang="en-US" dirty="0"/>
          </a:p>
          <a:p>
            <a:r>
              <a:rPr lang="en-US" dirty="0"/>
              <a:t>Oil accounts for 90% of the country’s export earnings</a:t>
            </a:r>
          </a:p>
          <a:p>
            <a:endParaRPr lang="en-US" dirty="0"/>
          </a:p>
          <a:p>
            <a:r>
              <a:rPr lang="en-US" dirty="0"/>
              <a:t>Yet </a:t>
            </a:r>
            <a:r>
              <a:rPr lang="en-US" dirty="0" err="1"/>
              <a:t>oli</a:t>
            </a:r>
            <a:r>
              <a:rPr lang="en-US" dirty="0"/>
              <a:t> wealth has brought neither the prosperity nor the stability that Venezuelans had hoped for.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383549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5FBDBD-5AB4-410B-A21F-F3436B8139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Where is Venezuela?</a:t>
            </a:r>
            <a:endParaRPr lang="tr-TR" dirty="0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3B8258B3-386D-45E1-A8F5-513E745C7FF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014853" y="2603500"/>
            <a:ext cx="3106607" cy="3416300"/>
          </a:xfrm>
        </p:spPr>
      </p:pic>
    </p:spTree>
    <p:extLst>
      <p:ext uri="{BB962C8B-B14F-4D97-AF65-F5344CB8AC3E}">
        <p14:creationId xmlns:p14="http://schemas.microsoft.com/office/powerpoint/2010/main" val="35022474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957E7C-F1D8-4C56-8805-BE84EE9834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/>
              <a:t>Who is Hugo Chavez? (b.1954 – d.2013)</a:t>
            </a:r>
            <a:endParaRPr lang="tr-TR" sz="3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0B272F-F1B1-4DF9-884C-6BAB14719E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Chavez took office in 1999.</a:t>
            </a:r>
          </a:p>
          <a:p>
            <a:r>
              <a:rPr lang="en-US" dirty="0"/>
              <a:t>President Chavez rose to prominence on a wave of populist and anti-American fervor.</a:t>
            </a:r>
          </a:p>
          <a:p>
            <a:r>
              <a:rPr lang="en-US" dirty="0"/>
              <a:t>Relations with business interests within the country have been turbulent, as he has embarked radical reform of property rights.</a:t>
            </a:r>
          </a:p>
          <a:p>
            <a:r>
              <a:rPr lang="en-US" dirty="0"/>
              <a:t>He has asserted Venezuelan </a:t>
            </a:r>
            <a:r>
              <a:rPr lang="en-US" dirty="0" err="1"/>
              <a:t>sovereighty</a:t>
            </a:r>
            <a:r>
              <a:rPr lang="en-US" dirty="0"/>
              <a:t> over its natural resources.</a:t>
            </a:r>
          </a:p>
          <a:p>
            <a:r>
              <a:rPr lang="en-US" dirty="0"/>
              <a:t>As result the large MNE’s that have invested in its oil industry have encountered increasingly hostile policies.  </a:t>
            </a:r>
          </a:p>
        </p:txBody>
      </p:sp>
    </p:spTree>
    <p:extLst>
      <p:ext uri="{BB962C8B-B14F-4D97-AF65-F5344CB8AC3E}">
        <p14:creationId xmlns:p14="http://schemas.microsoft.com/office/powerpoint/2010/main" val="29489406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544EC6-FC82-4530-95DB-1DD1BAC741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CRUDE OIL RESERVES (2017)</a:t>
            </a:r>
            <a:endParaRPr lang="tr-T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6F0E55-99A0-4B4D-ABE3-33414A9E4C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1.VENEZUELA       				300,878 millions of barrels</a:t>
            </a:r>
          </a:p>
          <a:p>
            <a:r>
              <a:rPr lang="en-US" dirty="0"/>
              <a:t>2.S.ARABIA					266,455 millions of barrels</a:t>
            </a:r>
          </a:p>
          <a:p>
            <a:r>
              <a:rPr lang="en-US" dirty="0"/>
              <a:t>3. CANADA</a:t>
            </a:r>
          </a:p>
          <a:p>
            <a:r>
              <a:rPr lang="en-US" dirty="0"/>
              <a:t>4. IRAN</a:t>
            </a:r>
          </a:p>
          <a:p>
            <a:r>
              <a:rPr lang="en-US" dirty="0"/>
              <a:t>5.IRAQ</a:t>
            </a:r>
          </a:p>
          <a:p>
            <a:r>
              <a:rPr lang="en-US" dirty="0"/>
              <a:t>6.KUWAIT</a:t>
            </a:r>
          </a:p>
          <a:p>
            <a:r>
              <a:rPr lang="en-US" dirty="0"/>
              <a:t>7.UAE</a:t>
            </a:r>
          </a:p>
          <a:p>
            <a:r>
              <a:rPr lang="en-US" dirty="0"/>
              <a:t>8.RUSSIA</a:t>
            </a:r>
          </a:p>
          <a:p>
            <a:r>
              <a:rPr lang="en-US" dirty="0"/>
              <a:t>9.LIBYA</a:t>
            </a:r>
          </a:p>
          <a:p>
            <a:r>
              <a:rPr lang="en-US" dirty="0"/>
              <a:t>10.U.S.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484080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CB8C05-E9DB-41EC-B64C-2BB363D301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Nicolas Madura </a:t>
            </a:r>
            <a:r>
              <a:rPr lang="en-US" dirty="0" err="1"/>
              <a:t>vs.Juan</a:t>
            </a:r>
            <a:r>
              <a:rPr lang="en-US" dirty="0"/>
              <a:t> </a:t>
            </a:r>
            <a:r>
              <a:rPr lang="en-US" dirty="0" err="1"/>
              <a:t>Guaido</a:t>
            </a:r>
            <a:r>
              <a:rPr lang="en-US" dirty="0"/>
              <a:t> (2018)</a:t>
            </a:r>
            <a:endParaRPr lang="tr-T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DCCBF2-5427-4FB2-BF18-3A48CFE456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Corruption failed government- infrastructure crumbled – leaving Venezuela in poverty.</a:t>
            </a:r>
          </a:p>
          <a:p>
            <a:r>
              <a:rPr lang="en-US" dirty="0"/>
              <a:t>Inflation rate is 10 million %</a:t>
            </a:r>
          </a:p>
          <a:p>
            <a:r>
              <a:rPr lang="en-US" dirty="0"/>
              <a:t>Venezuela’s </a:t>
            </a:r>
            <a:r>
              <a:rPr lang="en-US" dirty="0" err="1"/>
              <a:t>monthy</a:t>
            </a:r>
            <a:r>
              <a:rPr lang="en-US" dirty="0"/>
              <a:t> salaries can not even buy a single gallon of milk</a:t>
            </a:r>
          </a:p>
          <a:p>
            <a:r>
              <a:rPr lang="en-US" dirty="0"/>
              <a:t>Production today (crude oil) is even less – 2.3 times than in 1970s.</a:t>
            </a:r>
          </a:p>
          <a:p>
            <a:r>
              <a:rPr lang="en-US" dirty="0"/>
              <a:t>Venezuela used to be the </a:t>
            </a:r>
            <a:r>
              <a:rPr lang="en-US" dirty="0" err="1"/>
              <a:t>weathiest</a:t>
            </a:r>
            <a:r>
              <a:rPr lang="en-US" dirty="0"/>
              <a:t> country in S. America. (1958-1980)</a:t>
            </a:r>
          </a:p>
          <a:p>
            <a:r>
              <a:rPr lang="en-US" dirty="0"/>
              <a:t>Oil product is 95% of Venezuela’s export earnings.</a:t>
            </a:r>
          </a:p>
          <a:p>
            <a:r>
              <a:rPr lang="en-US" dirty="0"/>
              <a:t>2013-2018 – the economy contracted 1/3.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5660919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59299E-124F-40B1-9FDB-44EEC39286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2018…</a:t>
            </a:r>
            <a:endParaRPr lang="tr-T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1D4167-DF5D-4215-AD56-DBD0BA6613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Venezuelan </a:t>
            </a:r>
            <a:r>
              <a:rPr lang="en-US" dirty="0" err="1"/>
              <a:t>economu</a:t>
            </a:r>
            <a:r>
              <a:rPr lang="en-US" dirty="0"/>
              <a:t> shrunk by 18%. – HYPERINFLATION</a:t>
            </a:r>
          </a:p>
          <a:p>
            <a:r>
              <a:rPr lang="en-US" dirty="0"/>
              <a:t>Health System is in ruins. Life saving medicines, electricity &amp; clean water are in short supply.</a:t>
            </a:r>
          </a:p>
          <a:p>
            <a:r>
              <a:rPr lang="en-US" dirty="0"/>
              <a:t>Food is scarce.</a:t>
            </a:r>
          </a:p>
          <a:p>
            <a:r>
              <a:rPr lang="en-US" dirty="0" err="1"/>
              <a:t>Malnurtition</a:t>
            </a:r>
            <a:r>
              <a:rPr lang="en-US" dirty="0"/>
              <a:t> is wide spread.</a:t>
            </a:r>
          </a:p>
          <a:p>
            <a:r>
              <a:rPr lang="en-US" dirty="0"/>
              <a:t>Rising Crude prices in 2000s helped Chavez. However in 2014, oil prices started to decrease.</a:t>
            </a:r>
          </a:p>
          <a:p>
            <a:r>
              <a:rPr lang="en-US" dirty="0"/>
              <a:t>Maduro was ill prepared to absorb the blow.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8767284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8ACCE2-B73E-4488-B992-0A59D3F55F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Back to Hugo Chavez..</a:t>
            </a:r>
            <a:endParaRPr lang="tr-T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397FAA-E55D-4614-8CCA-F7DBA18AE6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Chavez – pumped 3.5 million barrels of oil/day</a:t>
            </a:r>
          </a:p>
          <a:p>
            <a:r>
              <a:rPr lang="en-US" dirty="0"/>
              <a:t>Production collapsed to 1/3 today.</a:t>
            </a:r>
          </a:p>
          <a:p>
            <a:endParaRPr lang="en-US" dirty="0"/>
          </a:p>
          <a:p>
            <a:r>
              <a:rPr lang="en-US" dirty="0"/>
              <a:t>During the 1990s when oil prices were low, Venezuela welcomed the large oil companies – eager to </a:t>
            </a:r>
            <a:r>
              <a:rPr lang="en-US" dirty="0" err="1"/>
              <a:t>benefir</a:t>
            </a:r>
            <a:r>
              <a:rPr lang="en-US" dirty="0"/>
              <a:t> from their technical abilities to explore and develop oil fields.</a:t>
            </a:r>
          </a:p>
          <a:p>
            <a:r>
              <a:rPr lang="en-US" dirty="0"/>
              <a:t>Venezuela is estimated to have the largest reserves of extra heavy crude oil in the Western Hemisphere.</a:t>
            </a:r>
          </a:p>
          <a:p>
            <a:r>
              <a:rPr lang="en-US" dirty="0"/>
              <a:t>The companies benefited from </a:t>
            </a:r>
            <a:r>
              <a:rPr lang="en-US" dirty="0" err="1"/>
              <a:t>favourable</a:t>
            </a:r>
            <a:r>
              <a:rPr lang="en-US" dirty="0"/>
              <a:t> terms such as low royalty payments to the state,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1349650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F374E9-D87E-442C-B098-44E79F3789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Petroleos</a:t>
            </a:r>
            <a:r>
              <a:rPr lang="en-US" dirty="0"/>
              <a:t> de Venezuela (PDVSA)</a:t>
            </a:r>
            <a:endParaRPr lang="tr-T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3F786A-5114-4FFD-B50B-CD764A64702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PDVSA  - the Venezuelan State owned oil company.</a:t>
            </a:r>
          </a:p>
          <a:p>
            <a:r>
              <a:rPr lang="en-US" dirty="0"/>
              <a:t>The government raised taxes and required foreign energy to convert 32 operating contracts into joint ventures with the PDVSA.</a:t>
            </a:r>
          </a:p>
          <a:p>
            <a:r>
              <a:rPr lang="en-US" dirty="0"/>
              <a:t>Some companies agreed the terms, but others such as Exxon refused and sold stake.</a:t>
            </a:r>
          </a:p>
          <a:p>
            <a:r>
              <a:rPr lang="en-US" dirty="0"/>
              <a:t>The government took control over two companies, Total &amp; Eni (French &amp; Italian respectively).</a:t>
            </a:r>
          </a:p>
          <a:p>
            <a:endParaRPr lang="en-US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1782024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 Boardroom">
  <a:themeElements>
    <a:clrScheme name="Ion Boardroom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Ion Boardroom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 Boardroom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8502691-933B-45FE-8764-BA278511EF2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48</TotalTime>
  <Words>609</Words>
  <Application>Microsoft Office PowerPoint</Application>
  <PresentationFormat>Widescreen</PresentationFormat>
  <Paragraphs>62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Century Gothic</vt:lpstr>
      <vt:lpstr>Wingdings 3</vt:lpstr>
      <vt:lpstr>Ion Boardroom</vt:lpstr>
      <vt:lpstr>ISL 459 Contemporary Business Issues</vt:lpstr>
      <vt:lpstr>Country Focus: Venezuela</vt:lpstr>
      <vt:lpstr>Where is Venezuela?</vt:lpstr>
      <vt:lpstr>Who is Hugo Chavez? (b.1954 – d.2013)</vt:lpstr>
      <vt:lpstr>CRUDE OIL RESERVES (2017)</vt:lpstr>
      <vt:lpstr>Nicolas Madura vs.Juan Guaido (2018)</vt:lpstr>
      <vt:lpstr>2018…</vt:lpstr>
      <vt:lpstr>Back to Hugo Chavez..</vt:lpstr>
      <vt:lpstr>Petroleos de Venezuela (PDVSA)</vt:lpstr>
      <vt:lpstr>What happened in Venezuela?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ISL 459 Contemporary Business Issues</dc:title>
  <dc:creator>Author 2</dc:creator>
  <cp:lastModifiedBy>Author 2</cp:lastModifiedBy>
  <cp:revision>6</cp:revision>
  <dcterms:created xsi:type="dcterms:W3CDTF">2020-01-08T12:24:15Z</dcterms:created>
  <dcterms:modified xsi:type="dcterms:W3CDTF">2020-01-08T13:12:23Z</dcterms:modified>
</cp:coreProperties>
</file>