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2"/>
  </p:notesMasterIdLst>
  <p:sldIdLst>
    <p:sldId id="256" r:id="rId2"/>
    <p:sldId id="257" r:id="rId3"/>
    <p:sldId id="262" r:id="rId4"/>
    <p:sldId id="263" r:id="rId5"/>
    <p:sldId id="264" r:id="rId6"/>
    <p:sldId id="265" r:id="rId7"/>
    <p:sldId id="270" r:id="rId8"/>
    <p:sldId id="272" r:id="rId9"/>
    <p:sldId id="274" r:id="rId10"/>
    <p:sldId id="27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20"/>
    <p:restoredTop sz="94577"/>
  </p:normalViewPr>
  <p:slideViewPr>
    <p:cSldViewPr snapToGrid="0" snapToObjects="1">
      <p:cViewPr>
        <p:scale>
          <a:sx n="83" d="100"/>
          <a:sy n="83" d="100"/>
        </p:scale>
        <p:origin x="144"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3A71E1-9A00-7D4E-B71D-F08979DC8B00}" type="datetimeFigureOut">
              <a:rPr lang="tr-TR" smtClean="0"/>
              <a:t>17.07.2020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BFBCD8-40A8-1445-BFCF-EF110E64F38C}" type="slidenum">
              <a:rPr lang="tr-TR" smtClean="0"/>
              <a:t>‹#›</a:t>
            </a:fld>
            <a:endParaRPr lang="tr-TR"/>
          </a:p>
        </p:txBody>
      </p:sp>
    </p:spTree>
    <p:extLst>
      <p:ext uri="{BB962C8B-B14F-4D97-AF65-F5344CB8AC3E}">
        <p14:creationId xmlns:p14="http://schemas.microsoft.com/office/powerpoint/2010/main" val="3403297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4BFBCD8-40A8-1445-BFCF-EF110E64F38C}" type="slidenum">
              <a:rPr lang="tr-TR" smtClean="0"/>
              <a:t>3</a:t>
            </a:fld>
            <a:endParaRPr lang="tr-TR"/>
          </a:p>
        </p:txBody>
      </p:sp>
    </p:spTree>
    <p:extLst>
      <p:ext uri="{BB962C8B-B14F-4D97-AF65-F5344CB8AC3E}">
        <p14:creationId xmlns:p14="http://schemas.microsoft.com/office/powerpoint/2010/main" val="1932265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r>
              <a:rPr lang="en-US"/>
              <a:t>Sample Footer</a:t>
            </a:r>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BA1B0FB-D917-4C8C-928F-313BD683BF39}" type="slidenum">
              <a:rPr lang="en-US" smtClean="0"/>
              <a:pPr/>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559396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904943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4788943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637775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939626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28169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8" name="Footer Placeholder 7"/>
          <p:cNvSpPr>
            <a:spLocks noGrp="1"/>
          </p:cNvSpPr>
          <p:nvPr>
            <p:ph type="ftr" sz="quarter" idx="11"/>
          </p:nvPr>
        </p:nvSpPr>
        <p:spPr/>
        <p:txBody>
          <a:bodyPr/>
          <a:lstStyle/>
          <a:p>
            <a:r>
              <a:rPr lang="en-US"/>
              <a:t>Sample Footer</a:t>
            </a:r>
            <a:endParaRPr lang="en-US" dirty="0"/>
          </a:p>
        </p:txBody>
      </p:sp>
      <p:sp>
        <p:nvSpPr>
          <p:cNvPr id="9" name="Slide Number Placeholder 8"/>
          <p:cNvSpPr>
            <a:spLocks noGrp="1"/>
          </p:cNvSpPr>
          <p:nvPr>
            <p:ph type="sldNum" sz="quarter" idx="12"/>
          </p:nvPr>
        </p:nvSpPr>
        <p:spPr/>
        <p:txBody>
          <a:bodyPr/>
          <a:lstStyle/>
          <a:p>
            <a:fld id="{DBA1B0FB-D917-4C8C-928F-313BD683BF39}" type="slidenum">
              <a:rPr lang="en-US" smtClean="0"/>
              <a:pPr/>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901374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4" name="Footer Placeholder 3"/>
          <p:cNvSpPr>
            <a:spLocks noGrp="1"/>
          </p:cNvSpPr>
          <p:nvPr>
            <p:ph type="ftr" sz="quarter" idx="11"/>
          </p:nvPr>
        </p:nvSpPr>
        <p:spPr/>
        <p:txBody>
          <a:bodyPr/>
          <a:lstStyle/>
          <a:p>
            <a:r>
              <a:rPr lang="en-US"/>
              <a:t>Sample Footer</a:t>
            </a:r>
            <a:endParaRPr lang="en-US" dirty="0"/>
          </a:p>
        </p:txBody>
      </p:sp>
      <p:sp>
        <p:nvSpPr>
          <p:cNvPr id="5" name="Slide Number Placeholder 4"/>
          <p:cNvSpPr>
            <a:spLocks noGrp="1"/>
          </p:cNvSpPr>
          <p:nvPr>
            <p:ph type="sldNum" sz="quarter" idx="12"/>
          </p:nvPr>
        </p:nvSpPr>
        <p:spPr/>
        <p:txBody>
          <a:bodyPr/>
          <a:lstStyle/>
          <a:p>
            <a:fld id="{DBA1B0FB-D917-4C8C-928F-313BD683BF39}" type="slidenum">
              <a:rPr lang="en-US" smtClean="0"/>
              <a:pPr/>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139283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3" name="Footer Placeholder 2"/>
          <p:cNvSpPr>
            <a:spLocks noGrp="1"/>
          </p:cNvSpPr>
          <p:nvPr>
            <p:ph type="ftr" sz="quarter" idx="11"/>
          </p:nvPr>
        </p:nvSpPr>
        <p:spPr/>
        <p:txBody>
          <a:bodyPr/>
          <a:lstStyle/>
          <a:p>
            <a:r>
              <a:rPr lang="en-US"/>
              <a:t>Sample Footer</a:t>
            </a:r>
            <a:endParaRPr lang="en-US" dirty="0"/>
          </a:p>
        </p:txBody>
      </p:sp>
      <p:sp>
        <p:nvSpPr>
          <p:cNvPr id="4" name="Slide Number Placeholder 3"/>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169698532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821605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46CB39B-5F4C-4A7E-9BE3-AAFD45576D16}" type="datetime2">
              <a:rPr lang="en-US" smtClean="0"/>
              <a:t>Friday, July 17, 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901820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46CB39B-5F4C-4A7E-9BE3-AAFD45576D16}" type="datetime2">
              <a:rPr lang="en-US" smtClean="0"/>
              <a:t>Friday, July 17, 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Sample Footer</a:t>
            </a:r>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BA1B0FB-D917-4C8C-928F-313BD683BF39}" type="slidenum">
              <a:rPr lang="en-US" smtClean="0"/>
              <a:pPr/>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829441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8D6264-1702-A247-BD05-7FB725EA3B8B}"/>
              </a:ext>
            </a:extLst>
          </p:cNvPr>
          <p:cNvSpPr>
            <a:spLocks noGrp="1"/>
          </p:cNvSpPr>
          <p:nvPr>
            <p:ph type="ctrTitle"/>
          </p:nvPr>
        </p:nvSpPr>
        <p:spPr>
          <a:xfrm>
            <a:off x="714670" y="450832"/>
            <a:ext cx="5437187" cy="2986234"/>
          </a:xfrm>
        </p:spPr>
        <p:txBody>
          <a:bodyPr anchor="b">
            <a:normAutofit fontScale="90000"/>
          </a:bodyPr>
          <a:lstStyle/>
          <a:p>
            <a:pPr>
              <a:lnSpc>
                <a:spcPct val="90000"/>
              </a:lnSpc>
            </a:pPr>
            <a:r>
              <a:rPr lang="tr-TR" sz="4500" dirty="0">
                <a:latin typeface="Times New Roman" panose="02020603050405020304" pitchFamily="18" charset="0"/>
                <a:cs typeface="Times New Roman" panose="02020603050405020304" pitchFamily="18" charset="0"/>
              </a:rPr>
              <a:t>ANKARA ÜNİVERSİTESİ HUKUK FAKÜLTESİ – MİLLETLERARASI SÖZLESMELER ve TİCARET HUKUKU  </a:t>
            </a:r>
          </a:p>
        </p:txBody>
      </p:sp>
      <p:sp>
        <p:nvSpPr>
          <p:cNvPr id="3" name="Alt Başlık 2">
            <a:extLst>
              <a:ext uri="{FF2B5EF4-FFF2-40B4-BE49-F238E27FC236}">
                <a16:creationId xmlns:a16="http://schemas.microsoft.com/office/drawing/2014/main" id="{8C6966A5-8CC6-3645-A382-4462D44A2B3E}"/>
              </a:ext>
            </a:extLst>
          </p:cNvPr>
          <p:cNvSpPr>
            <a:spLocks noGrp="1"/>
          </p:cNvSpPr>
          <p:nvPr>
            <p:ph type="subTitle" idx="1"/>
          </p:nvPr>
        </p:nvSpPr>
        <p:spPr>
          <a:xfrm>
            <a:off x="550863" y="3827610"/>
            <a:ext cx="5437187" cy="2265216"/>
          </a:xfrm>
        </p:spPr>
        <p:txBody>
          <a:bodyPr>
            <a:normAutofit/>
          </a:bodyPr>
          <a:lstStyle/>
          <a:p>
            <a:r>
              <a:rPr lang="tr-TR" dirty="0">
                <a:solidFill>
                  <a:schemeClr val="tx1">
                    <a:alpha val="60000"/>
                  </a:schemeClr>
                </a:solidFill>
                <a:latin typeface="Times New Roman" panose="02020603050405020304" pitchFamily="18" charset="0"/>
                <a:cs typeface="Times New Roman" panose="02020603050405020304" pitchFamily="18" charset="0"/>
              </a:rPr>
              <a:t>Bu notlar her hafta işlenecek ders planını detaylı olarak göstermesi için hazırlanmış kısa bilgiler içermektedir.</a:t>
            </a:r>
          </a:p>
          <a:p>
            <a:endParaRPr lang="tr-TR" dirty="0">
              <a:solidFill>
                <a:schemeClr val="tx1">
                  <a:alpha val="60000"/>
                </a:schemeClr>
              </a:solidFill>
            </a:endParaRPr>
          </a:p>
        </p:txBody>
      </p:sp>
      <p:pic>
        <p:nvPicPr>
          <p:cNvPr id="4" name="Picture 3">
            <a:extLst>
              <a:ext uri="{FF2B5EF4-FFF2-40B4-BE49-F238E27FC236}">
                <a16:creationId xmlns:a16="http://schemas.microsoft.com/office/drawing/2014/main" id="{3B6AC00B-F48D-45C7-ADB5-1742396318C5}"/>
              </a:ext>
            </a:extLst>
          </p:cNvPr>
          <p:cNvPicPr>
            <a:picLocks noChangeAspect="1"/>
          </p:cNvPicPr>
          <p:nvPr/>
        </p:nvPicPr>
        <p:blipFill rotWithShape="1">
          <a:blip r:embed="rId2"/>
          <a:srcRect l="15095" r="18153" b="-2"/>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spTree>
    <p:extLst>
      <p:ext uri="{BB962C8B-B14F-4D97-AF65-F5344CB8AC3E}">
        <p14:creationId xmlns:p14="http://schemas.microsoft.com/office/powerpoint/2010/main" val="4254655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88C925-49E1-AB4B-A090-FD85E08CF995}"/>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DAT (Terminalde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98C4C8B-A9BA-7745-81A6-5A904930B909}"/>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2020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ile yürürlükten kaldırılmıştır. </a:t>
            </a:r>
            <a:endParaRPr lang="tr-TR" dirty="0"/>
          </a:p>
        </p:txBody>
      </p:sp>
    </p:spTree>
    <p:extLst>
      <p:ext uri="{BB962C8B-B14F-4D97-AF65-F5344CB8AC3E}">
        <p14:creationId xmlns:p14="http://schemas.microsoft.com/office/powerpoint/2010/main" val="1900023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4EB595-5A02-B547-A53A-387A8A17D212}"/>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Tüm Taşıma Türlerini Kapsayan Teslim Şekilleri</a:t>
            </a:r>
            <a:br>
              <a:rPr lang="tr-TR" dirty="0"/>
            </a:br>
            <a:endParaRPr lang="tr-TR" dirty="0"/>
          </a:p>
        </p:txBody>
      </p:sp>
      <p:sp>
        <p:nvSpPr>
          <p:cNvPr id="3" name="İçerik Yer Tutucusu 2">
            <a:extLst>
              <a:ext uri="{FF2B5EF4-FFF2-40B4-BE49-F238E27FC236}">
                <a16:creationId xmlns:a16="http://schemas.microsoft.com/office/drawing/2014/main" id="{AB34CC2C-E52F-7341-9EFA-13F6854D6274}"/>
              </a:ext>
            </a:extLst>
          </p:cNvPr>
          <p:cNvSpPr>
            <a:spLocks noGrp="1"/>
          </p:cNvSpPr>
          <p:nvPr>
            <p:ph idx="1"/>
          </p:nvPr>
        </p:nvSpPr>
        <p:spPr>
          <a:xfrm>
            <a:off x="1451578" y="1853754"/>
            <a:ext cx="9603275" cy="3450613"/>
          </a:xfrm>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İşyerinde Teslim (</a:t>
            </a:r>
            <a:r>
              <a:rPr lang="tr-TR" dirty="0" err="1">
                <a:latin typeface="Times New Roman" panose="02020603050405020304" pitchFamily="18" charset="0"/>
                <a:cs typeface="Times New Roman" panose="02020603050405020304" pitchFamily="18" charset="0"/>
              </a:rPr>
              <a:t>Ex</a:t>
            </a:r>
            <a:r>
              <a:rPr lang="tr-TR" dirty="0">
                <a:latin typeface="Times New Roman" panose="02020603050405020304" pitchFamily="18" charset="0"/>
                <a:cs typeface="Times New Roman" panose="02020603050405020304" pitchFamily="18" charset="0"/>
              </a:rPr>
              <a:t> Works)</a:t>
            </a:r>
          </a:p>
          <a:p>
            <a:r>
              <a:rPr lang="tr-TR" dirty="0">
                <a:latin typeface="Times New Roman" panose="02020603050405020304" pitchFamily="18" charset="0"/>
                <a:cs typeface="Times New Roman" panose="02020603050405020304" pitchFamily="18" charset="0"/>
              </a:rPr>
              <a:t>Taşıyıcıya Masrafsız Teslim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Carrier FCA)</a:t>
            </a:r>
          </a:p>
          <a:p>
            <a:r>
              <a:rPr lang="tr-TR" dirty="0">
                <a:latin typeface="Times New Roman" panose="02020603050405020304" pitchFamily="18" charset="0"/>
                <a:cs typeface="Times New Roman" panose="02020603050405020304" pitchFamily="18" charset="0"/>
              </a:rPr>
              <a:t>Taşıma Ücreti Ödenmiş Olarak Teslim (CPT)</a:t>
            </a:r>
          </a:p>
          <a:p>
            <a:r>
              <a:rPr lang="tr-TR" dirty="0">
                <a:latin typeface="Times New Roman" panose="02020603050405020304" pitchFamily="18" charset="0"/>
                <a:cs typeface="Times New Roman" panose="02020603050405020304" pitchFamily="18" charset="0"/>
              </a:rPr>
              <a:t>Taşıma ve Sigorta Bedeli Ödenmiş Olarak Teslim (CIP)</a:t>
            </a:r>
          </a:p>
          <a:p>
            <a:r>
              <a:rPr lang="tr-TR" dirty="0">
                <a:latin typeface="Times New Roman" panose="02020603050405020304" pitchFamily="18" charset="0"/>
                <a:cs typeface="Times New Roman" panose="02020603050405020304" pitchFamily="18" charset="0"/>
              </a:rPr>
              <a:t>Belirlenen Yerde Teslim (DAP)</a:t>
            </a:r>
          </a:p>
          <a:p>
            <a:r>
              <a:rPr lang="tr-TR" dirty="0">
                <a:latin typeface="Times New Roman" panose="02020603050405020304" pitchFamily="18" charset="0"/>
                <a:cs typeface="Times New Roman" panose="02020603050405020304" pitchFamily="18" charset="0"/>
              </a:rPr>
              <a:t>Belirlenen Yerde Boşaltılmış Teslim (DPU)</a:t>
            </a:r>
          </a:p>
          <a:p>
            <a:r>
              <a:rPr lang="tr-TR" dirty="0">
                <a:latin typeface="Times New Roman" panose="02020603050405020304" pitchFamily="18" charset="0"/>
                <a:cs typeface="Times New Roman" panose="02020603050405020304" pitchFamily="18" charset="0"/>
              </a:rPr>
              <a:t>Gümrük Resmi Ödenmiş Olarak Teslim (DDP)</a:t>
            </a:r>
          </a:p>
          <a:p>
            <a:r>
              <a:rPr lang="tr-TR" dirty="0">
                <a:latin typeface="Times New Roman" panose="02020603050405020304" pitchFamily="18" charset="0"/>
                <a:cs typeface="Times New Roman" panose="02020603050405020304" pitchFamily="18" charset="0"/>
              </a:rPr>
              <a:t>Terminalde Teslim (DAT) (2020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ile Yürürlükten Kaldırılmış Hâlde) </a:t>
            </a:r>
          </a:p>
          <a:p>
            <a:r>
              <a:rPr lang="tr-TR" dirty="0">
                <a:latin typeface="Times New Roman" panose="02020603050405020304" pitchFamily="18" charset="0"/>
                <a:cs typeface="Times New Roman" panose="02020603050405020304" pitchFamily="18" charset="0"/>
              </a:rPr>
              <a:t>C ve D taşıma sözleşmesi yapmak, masrafları ödemek satıcının borcu! C’de kendi adı alıcı hesabına, D de kendi adı ve hesabına. C’de teslim borcu yükleme yerinde, yüklemede. D varma yerinde teslim, boşaltmada teslim. </a:t>
            </a:r>
          </a:p>
          <a:p>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8803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BDABC6-7F82-FD44-A5F0-3E0FBA373319}"/>
              </a:ext>
            </a:extLst>
          </p:cNvPr>
          <p:cNvSpPr>
            <a:spLocks noGrp="1"/>
          </p:cNvSpPr>
          <p:nvPr>
            <p:ph type="title"/>
          </p:nvPr>
        </p:nvSpPr>
        <p:spPr>
          <a:xfrm>
            <a:off x="1451578" y="867037"/>
            <a:ext cx="9603275" cy="1049235"/>
          </a:xfrm>
        </p:spPr>
        <p:txBody>
          <a:bodyPr/>
          <a:lstStyle/>
          <a:p>
            <a:r>
              <a:rPr lang="tr-TR" dirty="0" err="1">
                <a:latin typeface="Times New Roman" panose="02020603050405020304" pitchFamily="18" charset="0"/>
                <a:cs typeface="Times New Roman" panose="02020603050405020304" pitchFamily="18" charset="0"/>
              </a:rPr>
              <a:t>Ex</a:t>
            </a:r>
            <a:r>
              <a:rPr lang="tr-TR" dirty="0">
                <a:latin typeface="Times New Roman" panose="02020603050405020304" pitchFamily="18" charset="0"/>
                <a:cs typeface="Times New Roman" panose="02020603050405020304" pitchFamily="18" charset="0"/>
              </a:rPr>
              <a:t> Works (İşyerinde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4CDD0638-5926-FC49-B512-45E3CBF7893F}"/>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Satıcı bakımından en elverişli teslim türüdür, satıcı açısından yükümlülükler asgari düzeydedir. Taşıma, gümrükleme, sigortalama, ihracatını gerçekleştirme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hiçbir yükümlülüğü yoktur, sadece kendi işyeri veya fabrikasında, depoda alıcının tasarrufuna hazır hale getirmelidir. </a:t>
            </a:r>
            <a:r>
              <a:rPr lang="tr-TR" b="1" dirty="0">
                <a:latin typeface="Times New Roman" panose="02020603050405020304" pitchFamily="18" charset="0"/>
                <a:cs typeface="Times New Roman" panose="02020603050405020304" pitchFamily="18" charset="0"/>
              </a:rPr>
              <a:t>Satıcı,</a:t>
            </a:r>
            <a:r>
              <a:rPr lang="tr-TR" dirty="0">
                <a:latin typeface="Times New Roman" panose="02020603050405020304" pitchFamily="18" charset="0"/>
                <a:cs typeface="Times New Roman" panose="02020603050405020304" pitchFamily="18" charset="0"/>
              </a:rPr>
              <a:t> teslim mahallinde tarih sürede alıcının tasarrufuna hazır hale getirir. Malları, ticari faturayı veya diğer uygunluk kanıtını sağlamak. Yer belirlenmezse satıcı kendine en uygun yerde teslime hazır hale getirecektir. Taşıma, yükleme, sigorta üstlenilmemiş. Aksi kararlaştırılabilir. Masrafı alıcıya ait olacak şekilde ihraç için gerekli izin, diğer resmi izin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konularda yardımcı olacaktır. </a:t>
            </a:r>
            <a:r>
              <a:rPr lang="tr-TR" b="1" dirty="0">
                <a:latin typeface="Times New Roman" panose="02020603050405020304" pitchFamily="18" charset="0"/>
                <a:cs typeface="Times New Roman" panose="02020603050405020304" pitchFamily="18" charset="0"/>
              </a:rPr>
              <a:t>Alıcı,</a:t>
            </a:r>
            <a:r>
              <a:rPr lang="tr-TR" dirty="0">
                <a:latin typeface="Times New Roman" panose="02020603050405020304" pitchFamily="18" charset="0"/>
                <a:cs typeface="Times New Roman" panose="02020603050405020304" pitchFamily="18" charset="0"/>
              </a:rPr>
              <a:t>  semeni ödemeli, nakil </a:t>
            </a:r>
            <a:r>
              <a:rPr lang="tr-TR" dirty="0" err="1">
                <a:latin typeface="Times New Roman" panose="02020603050405020304" pitchFamily="18" charset="0"/>
                <a:cs typeface="Times New Roman" panose="02020603050405020304" pitchFamily="18" charset="0"/>
              </a:rPr>
              <a:t>gümlük</a:t>
            </a:r>
            <a:r>
              <a:rPr lang="tr-TR" dirty="0">
                <a:latin typeface="Times New Roman" panose="02020603050405020304" pitchFamily="18" charset="0"/>
                <a:cs typeface="Times New Roman" panose="02020603050405020304" pitchFamily="18" charset="0"/>
              </a:rPr>
              <a:t> sigortayla kendisi ilgilenmeli. Satıcı Güvenlik işlemi konusunda da. İzinleri almak, işlemleri yürütmek alıcının borcu.</a:t>
            </a:r>
            <a:r>
              <a:rPr lang="tr-TR" b="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0638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0D08C6-69A2-7F49-83CE-BEFDE3BD0096}"/>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FCA(Taşıyıcıya Masrafsız Teslim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Carrier)</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E1243A9F-6363-8541-9A04-2050E010CB4B}"/>
              </a:ext>
            </a:extLst>
          </p:cNvPr>
          <p:cNvSpPr>
            <a:spLocks noGrp="1"/>
          </p:cNvSpPr>
          <p:nvPr>
            <p:ph idx="1"/>
          </p:nvPr>
        </p:nvSpPr>
        <p:spPr>
          <a:xfrm>
            <a:off x="955633" y="1853754"/>
            <a:ext cx="9603275" cy="3450613"/>
          </a:xfrm>
        </p:spPr>
        <p:txBody>
          <a:bodyPr/>
          <a:lstStyle/>
          <a:p>
            <a:pPr algn="just"/>
            <a:r>
              <a:rPr lang="tr-TR" dirty="0">
                <a:latin typeface="Times New Roman" panose="02020603050405020304" pitchFamily="18" charset="0"/>
                <a:cs typeface="Times New Roman" panose="02020603050405020304" pitchFamily="18" charset="0"/>
              </a:rPr>
              <a:t>Satıcının yükümlülükleri asgaridir. Bu kez satıcının yükümlülüğü malları gümrük çıkış işlemleri de tamamlanmış olarak alıcının belirlediği kişiye (taşıyıcı) belirtilen yerde teslimi ile sona erer. </a:t>
            </a:r>
            <a:r>
              <a:rPr lang="tr-TR" b="1" dirty="0">
                <a:latin typeface="Times New Roman" panose="02020603050405020304" pitchFamily="18" charset="0"/>
                <a:cs typeface="Times New Roman" panose="02020603050405020304" pitchFamily="18" charset="0"/>
              </a:rPr>
              <a:t>Satıcı, </a:t>
            </a:r>
            <a:r>
              <a:rPr lang="tr-TR" dirty="0">
                <a:latin typeface="Times New Roman" panose="02020603050405020304" pitchFamily="18" charset="0"/>
                <a:cs typeface="Times New Roman" panose="02020603050405020304" pitchFamily="18" charset="0"/>
              </a:rPr>
              <a:t>anlaşma varsa orada yoksa alıcının tayin ettiği yer, noktada, kişiye. Satıcının işyeri ise taşıma aracında teslim. Satıcı ihraç için gereken izinleri almak, gümrüklemeyi yapmakla yükümlü. Satıcı taşıma sözleşmesi yapmakla yükümlü değil. Ama talep edilirse yahut ticari teamül o yönde ise yapması gerek, yapılmasını istemeyen alıcı bildirmeli.  Satıcı sigortalamakla yükümlü değil. Alıcı talep ederse, gerekli bilgi belgeyi sağlar.</a:t>
            </a:r>
            <a:r>
              <a:rPr lang="tr-TR" b="1" dirty="0">
                <a:latin typeface="Times New Roman" panose="02020603050405020304" pitchFamily="18" charset="0"/>
                <a:cs typeface="Times New Roman" panose="02020603050405020304" pitchFamily="18" charset="0"/>
              </a:rPr>
              <a:t> Alıcı,</a:t>
            </a:r>
            <a:r>
              <a:rPr lang="tr-TR" dirty="0">
                <a:latin typeface="Times New Roman" panose="02020603050405020304" pitchFamily="18" charset="0"/>
                <a:cs typeface="Times New Roman" panose="02020603050405020304" pitchFamily="18" charset="0"/>
              </a:rPr>
              <a:t>  semeni ödemek ve tesellüm etmek. Taşıyıcıya teslimi ile tesellüm etmiş sayılacak. Satıcı yapmıyorsa taşıma sözleşmesini sözleşmeye göre, kendisi yapacak. Taşıma sözleşmesinden doğan yüküm kendi katlanacak. Taşıma sözleşmesini kimin akdettiği önemli değil. Satıcı alıcının nam ve hesabına bu sözleşmeyi yapabilir. Alıcı sigortalatacak. </a:t>
            </a:r>
          </a:p>
          <a:p>
            <a:endParaRPr lang="tr-TR" dirty="0"/>
          </a:p>
        </p:txBody>
      </p:sp>
    </p:spTree>
    <p:extLst>
      <p:ext uri="{BB962C8B-B14F-4D97-AF65-F5344CB8AC3E}">
        <p14:creationId xmlns:p14="http://schemas.microsoft.com/office/powerpoint/2010/main" val="400173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540432-7C71-E64F-A430-E25F035CC967}"/>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CPT (Taşıma Ücreti Ödenmiş Olarak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8B03D45-913B-FD47-91C5-CDD7EB3A41D4}"/>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Taşıma ücreti de ödenmiş satım sözleşmesinde, kendi seçtiği taşıyıcı yahut belirlenen kişiye yer ve noktada teslim ve nihai varış yerine kadar tüm masrafları kendini ödeyecek. Teslim yeri ve varma yeri ayrılmıştır (Hasarın geçme yeri ve masrafların geçme yeri ayrılmıştır)! </a:t>
            </a:r>
            <a:r>
              <a:rPr lang="tr-TR" b="1" dirty="0">
                <a:latin typeface="Times New Roman" panose="02020603050405020304" pitchFamily="18" charset="0"/>
                <a:cs typeface="Times New Roman" panose="02020603050405020304" pitchFamily="18" charset="0"/>
              </a:rPr>
              <a:t>Satıcı, </a:t>
            </a:r>
            <a:r>
              <a:rPr lang="tr-TR" dirty="0">
                <a:latin typeface="Times New Roman" panose="02020603050405020304" pitchFamily="18" charset="0"/>
                <a:cs typeface="Times New Roman" panose="02020603050405020304" pitchFamily="18" charset="0"/>
              </a:rPr>
              <a:t>taşıma sözleşmesini masrafı kendine ait olmak üzere yapacak. Taşıyıcıya teslim edince teslim etme yükümlülüğünü yerine getirmiş olur. Aksi belirlenmedikçe boşaltma masrafına da katlanacaktır. İhraç izni, gümrük işlemini yapacaktır. Teslime kadar yarar ve hasara da katlanacaktır. </a:t>
            </a:r>
            <a:r>
              <a:rPr lang="tr-TR" b="1" dirty="0">
                <a:latin typeface="Times New Roman" panose="02020603050405020304" pitchFamily="18" charset="0"/>
                <a:cs typeface="Times New Roman" panose="02020603050405020304" pitchFamily="18" charset="0"/>
              </a:rPr>
              <a:t>Alıcı,</a:t>
            </a:r>
            <a:r>
              <a:rPr lang="tr-TR" dirty="0">
                <a:latin typeface="Times New Roman" panose="02020603050405020304" pitchFamily="18" charset="0"/>
                <a:cs typeface="Times New Roman" panose="02020603050405020304" pitchFamily="18" charset="0"/>
              </a:rPr>
              <a:t> semeni ödemek ve tespit edilen varma yerinde taşıyıcıdan teslim almakla yükümlüdür. Taşıyıcıya teslim edilince yarar ve hasar alıcıya intikal eder.  Sözleşmede kararlaştırılanlar dışındaki boşaltma masrafları alıcıdadır. </a:t>
            </a:r>
          </a:p>
          <a:p>
            <a:endParaRPr lang="tr-TR" dirty="0"/>
          </a:p>
        </p:txBody>
      </p:sp>
    </p:spTree>
    <p:extLst>
      <p:ext uri="{BB962C8B-B14F-4D97-AF65-F5344CB8AC3E}">
        <p14:creationId xmlns:p14="http://schemas.microsoft.com/office/powerpoint/2010/main" val="1549571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A6A974-456C-3A4E-B53A-18C889622B67}"/>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CIP (Taşıma ve Sigorta Bedeli Ödenmiş Olarak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0FDECAC4-050A-DF4F-917D-02EC6B26C5B4}"/>
              </a:ext>
            </a:extLst>
          </p:cNvPr>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Satıcı, </a:t>
            </a:r>
            <a:r>
              <a:rPr lang="tr-TR" dirty="0">
                <a:latin typeface="Times New Roman" panose="02020603050405020304" pitchFamily="18" charset="0"/>
                <a:cs typeface="Times New Roman" panose="02020603050405020304" pitchFamily="18" charset="0"/>
              </a:rPr>
              <a:t>mal ve ticari fatura diğer uygunluk belgeleri teslimi ile kendinin taşıma söz yaptığı taşıyıcıya teslim edecektir. İhraç izni, diğer izinler, gümrük işlemi tamamlama. Masraflara satıcı katlanacaktır. Transit geçme ücreti, taşıma sözleşmesi yapma ve alıcıya ait olacağı kararlaştırılan dışında boşaltma masrafları satıcıya ait. Asgari koruma sağlayacak bir sigorta temin etmekle yükümlüdür. Bu durumda navlun ve sigorta bedelini ödemekle yükümlüdür. </a:t>
            </a:r>
            <a:r>
              <a:rPr lang="tr-TR" b="1" dirty="0">
                <a:latin typeface="Times New Roman" panose="02020603050405020304" pitchFamily="18" charset="0"/>
                <a:cs typeface="Times New Roman" panose="02020603050405020304" pitchFamily="18" charset="0"/>
              </a:rPr>
              <a:t>Alıcı,</a:t>
            </a:r>
            <a:r>
              <a:rPr lang="tr-TR" dirty="0">
                <a:latin typeface="Times New Roman" panose="02020603050405020304" pitchFamily="18" charset="0"/>
                <a:cs typeface="Times New Roman" panose="02020603050405020304" pitchFamily="18" charset="0"/>
              </a:rPr>
              <a:t> semeni ödemek ve teslim almak ve taşıma söz kararlaştırılanlar dışında boşaltma masrafları karşılanacak. </a:t>
            </a:r>
          </a:p>
          <a:p>
            <a:endParaRPr lang="tr-TR" dirty="0"/>
          </a:p>
        </p:txBody>
      </p:sp>
    </p:spTree>
    <p:extLst>
      <p:ext uri="{BB962C8B-B14F-4D97-AF65-F5344CB8AC3E}">
        <p14:creationId xmlns:p14="http://schemas.microsoft.com/office/powerpoint/2010/main" val="3733152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77C866-9125-6740-B304-065FF2A27382}"/>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DAP (Belirlenen Yerde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AC3B696-5962-8643-BBDE-1F07E6F17318}"/>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Varma yeri, varma noktası açık olmalı. </a:t>
            </a:r>
            <a:r>
              <a:rPr lang="tr-TR" b="1" dirty="0">
                <a:latin typeface="Times New Roman" panose="02020603050405020304" pitchFamily="18" charset="0"/>
                <a:cs typeface="Times New Roman" panose="02020603050405020304" pitchFamily="18" charset="0"/>
              </a:rPr>
              <a:t>Satıcı, </a:t>
            </a:r>
            <a:r>
              <a:rPr lang="tr-TR" dirty="0">
                <a:latin typeface="Times New Roman" panose="02020603050405020304" pitchFamily="18" charset="0"/>
                <a:cs typeface="Times New Roman" panose="02020603050405020304" pitchFamily="18" charset="0"/>
              </a:rPr>
              <a:t>taşıma sözleşmesi yapacak o yere kadar kendi hesabına. Boşaltma masrafı</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 satıcıdadır. Sigorta ettirme yükümlülüğü yoktur. Kontrol masraflarını üstlenir ve </a:t>
            </a:r>
            <a:r>
              <a:rPr lang="tr-TR" dirty="0" err="1">
                <a:latin typeface="Times New Roman" panose="02020603050405020304" pitchFamily="18" charset="0"/>
                <a:cs typeface="Times New Roman" panose="02020603050405020304" pitchFamily="18" charset="0"/>
              </a:rPr>
              <a:t>mutad</a:t>
            </a:r>
            <a:r>
              <a:rPr lang="tr-TR" dirty="0">
                <a:latin typeface="Times New Roman" panose="02020603050405020304" pitchFamily="18" charset="0"/>
                <a:cs typeface="Times New Roman" panose="02020603050405020304" pitchFamily="18" charset="0"/>
              </a:rPr>
              <a:t> ambalajlamayı yapmakla yükümlüdür. </a:t>
            </a:r>
            <a:r>
              <a:rPr lang="tr-TR" b="1" dirty="0">
                <a:latin typeface="Times New Roman" panose="02020603050405020304" pitchFamily="18" charset="0"/>
                <a:cs typeface="Times New Roman" panose="02020603050405020304" pitchFamily="18" charset="0"/>
              </a:rPr>
              <a:t>Alıcı, </a:t>
            </a:r>
            <a:r>
              <a:rPr lang="tr-TR" dirty="0">
                <a:latin typeface="Times New Roman" panose="02020603050405020304" pitchFamily="18" charset="0"/>
                <a:cs typeface="Times New Roman" panose="02020603050405020304" pitchFamily="18" charset="0"/>
              </a:rPr>
              <a:t>semeni ödemeli ve malı varma yerinde veya kararlaştırılan noktada boşaltılmış olarak teslim almalıdır. İthal izni vs. yeri belirleme yetkisi onda ise yeteri kadar önceden belirleyip iletecek, yoksa muhtemel zararlardan sorumlu. Sigortalamak isterse satıcı bilgi belge sağlayacaktır. </a:t>
            </a:r>
          </a:p>
          <a:p>
            <a:endParaRPr lang="tr-TR" dirty="0"/>
          </a:p>
        </p:txBody>
      </p:sp>
    </p:spTree>
    <p:extLst>
      <p:ext uri="{BB962C8B-B14F-4D97-AF65-F5344CB8AC3E}">
        <p14:creationId xmlns:p14="http://schemas.microsoft.com/office/powerpoint/2010/main" val="3874136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DF4C39-5007-A04B-A2A1-2501107A2B98}"/>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DPU (Belirlenen Yerde Boşaltılmış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73C4305-3F52-CB40-AA3F-E0E69FE50267}"/>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Taşıma aracından boşaltılması ile satıcı teslim yükümünü yerine getirmiş olur. Transit geçiş, alıcı ülkesindeki ithalat işlemlerini yapmak y yok. Gümrük deposunda beklerken alıcı katlanacaktır. Teslim edemediği sürece hasar ve yarar satıcıdadır. </a:t>
            </a:r>
            <a:r>
              <a:rPr lang="tr-TR" b="1" dirty="0">
                <a:latin typeface="Times New Roman" panose="02020603050405020304" pitchFamily="18" charset="0"/>
                <a:cs typeface="Times New Roman" panose="02020603050405020304" pitchFamily="18" charset="0"/>
              </a:rPr>
              <a:t>Satıcı, </a:t>
            </a:r>
            <a:r>
              <a:rPr lang="tr-TR" dirty="0">
                <a:latin typeface="Times New Roman" panose="02020603050405020304" pitchFamily="18" charset="0"/>
                <a:cs typeface="Times New Roman" panose="02020603050405020304" pitchFamily="18" charset="0"/>
              </a:rPr>
              <a:t>taşıma sözleşmesini yapacak, ayrıca ihracat, transit geçiş gümrük, yükleme öncesi gözetim yükümlülüklerini üstlenir.  Kalite kontrol ölçme sayma </a:t>
            </a:r>
            <a:r>
              <a:rPr lang="tr-TR" dirty="0" err="1">
                <a:latin typeface="Times New Roman" panose="02020603050405020304" pitchFamily="18" charset="0"/>
                <a:cs typeface="Times New Roman" panose="02020603050405020304" pitchFamily="18" charset="0"/>
              </a:rPr>
              <a:t>mutad</a:t>
            </a:r>
            <a:r>
              <a:rPr lang="tr-TR" dirty="0">
                <a:latin typeface="Times New Roman" panose="02020603050405020304" pitchFamily="18" charset="0"/>
                <a:cs typeface="Times New Roman" panose="02020603050405020304" pitchFamily="18" charset="0"/>
              </a:rPr>
              <a:t> ambalaj. İhbar etme.</a:t>
            </a:r>
            <a:r>
              <a:rPr lang="tr-TR" b="1" dirty="0">
                <a:latin typeface="Times New Roman" panose="02020603050405020304" pitchFamily="18" charset="0"/>
                <a:cs typeface="Times New Roman" panose="02020603050405020304" pitchFamily="18" charset="0"/>
              </a:rPr>
              <a:t> Alıcı,</a:t>
            </a:r>
            <a:r>
              <a:rPr lang="tr-TR" dirty="0">
                <a:latin typeface="Times New Roman" panose="02020603050405020304" pitchFamily="18" charset="0"/>
                <a:cs typeface="Times New Roman" panose="02020603050405020304" pitchFamily="18" charset="0"/>
              </a:rPr>
              <a:t> semen ödeme yöntemine uygun olarak ödemek ve malı tesellüm etmek. </a:t>
            </a:r>
            <a:endParaRPr lang="tr-TR" dirty="0"/>
          </a:p>
        </p:txBody>
      </p:sp>
    </p:spTree>
    <p:extLst>
      <p:ext uri="{BB962C8B-B14F-4D97-AF65-F5344CB8AC3E}">
        <p14:creationId xmlns:p14="http://schemas.microsoft.com/office/powerpoint/2010/main" val="748284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042E3B-B399-B643-B842-78083F32DBFF}"/>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DDP (Gümrük Resmi Ödenmiş Olarak Teslim)</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CE0F1F73-A631-644A-AAC5-E4102BC13845}"/>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Satıcı için azami yükümlülük içerir. Malı belirlenmiş varış yerinde ihracat ve ithalat gümrük resmi ödenmiş olarak taşıma aracından boşaltmaya hazır alıcının tasarrufuna bırakarak teslim etmekle yükümlüdür. Satıcı; masrafları kendisine ait bir taşıma sözleşmesi yapacak,  mal ticari fatura ve uygunluk belgelerini temin edecek, taşıma aracından boşaltılmaya hazır olarak alıcı tasarrufuna bırakacaktır. İhraç izni, resmi izinleri, masraflar, transit geçiş, yükleme öncesi gözetim. Teslime kadar yarar ve hasar alıcıda. </a:t>
            </a:r>
            <a:r>
              <a:rPr lang="tr-TR" b="1" dirty="0">
                <a:latin typeface="Times New Roman" panose="02020603050405020304" pitchFamily="18" charset="0"/>
                <a:cs typeface="Times New Roman" panose="02020603050405020304" pitchFamily="18" charset="0"/>
              </a:rPr>
              <a:t>Alıcı, semeni ödemekle ve </a:t>
            </a:r>
            <a:r>
              <a:rPr lang="tr-TR" dirty="0">
                <a:latin typeface="Times New Roman" panose="02020603050405020304" pitchFamily="18" charset="0"/>
                <a:cs typeface="Times New Roman" panose="02020603050405020304" pitchFamily="18" charset="0"/>
              </a:rPr>
              <a:t>taşıma aracından boşaltılmamış olarak teslim almakla yükümlü. Teslimden sonra yarar ve hasar alıcıda.</a:t>
            </a:r>
          </a:p>
          <a:p>
            <a:endParaRPr lang="tr-TR" dirty="0"/>
          </a:p>
        </p:txBody>
      </p:sp>
    </p:spTree>
    <p:extLst>
      <p:ext uri="{BB962C8B-B14F-4D97-AF65-F5344CB8AC3E}">
        <p14:creationId xmlns:p14="http://schemas.microsoft.com/office/powerpoint/2010/main" val="1245980614"/>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{296DF0A4-A94C-E343-BB22-F21D446BE864}tf10001119</Template>
  <TotalTime>27</TotalTime>
  <Words>948</Words>
  <Application>Microsoft Macintosh PowerPoint</Application>
  <PresentationFormat>Geniş ekran</PresentationFormat>
  <Paragraphs>29</Paragraphs>
  <Slides>10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Gill Sans MT</vt:lpstr>
      <vt:lpstr>Times New Roman</vt:lpstr>
      <vt:lpstr>Galeri</vt:lpstr>
      <vt:lpstr>ANKARA ÜNİVERSİTESİ HUKUK FAKÜLTESİ – MİLLETLERARASI SÖZLESMELER ve TİCARET HUKUKU  </vt:lpstr>
      <vt:lpstr>Tüm Taşıma Türlerini Kapsayan Teslim Şekilleri </vt:lpstr>
      <vt:lpstr>Ex Works (İşyerinde Teslim) </vt:lpstr>
      <vt:lpstr>FCA(Taşıyıcıya Masrafsız Teslim Free Carrier) </vt:lpstr>
      <vt:lpstr>CPT (Taşıma Ücreti Ödenmiş Olarak Teslim) </vt:lpstr>
      <vt:lpstr>CIP (Taşıma ve Sigorta Bedeli Ödenmiş Olarak Teslim) </vt:lpstr>
      <vt:lpstr>DAP (Belirlenen Yerde Teslim) </vt:lpstr>
      <vt:lpstr>DPU (Belirlenen Yerde Boşaltılmış Teslim) </vt:lpstr>
      <vt:lpstr>DDP (Gümrük Resmi Ödenmiş Olarak Teslim) </vt:lpstr>
      <vt:lpstr>DAT (Terminalde Teslim)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HUKUK FAKÜLTESİ – MİLLETLERARASI SÖZLESMELER ve TİCARET HUKUKU  </dc:title>
  <dc:creator>Merve Yener</dc:creator>
  <cp:lastModifiedBy>Merve Yener</cp:lastModifiedBy>
  <cp:revision>7</cp:revision>
  <dcterms:created xsi:type="dcterms:W3CDTF">2020-07-06T16:31:40Z</dcterms:created>
  <dcterms:modified xsi:type="dcterms:W3CDTF">2020-07-17T12:10:47Z</dcterms:modified>
</cp:coreProperties>
</file>