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95" r:id="rId2"/>
    <p:sldId id="296" r:id="rId3"/>
    <p:sldId id="297" r:id="rId4"/>
    <p:sldId id="298" r:id="rId5"/>
    <p:sldId id="299" r:id="rId6"/>
    <p:sldId id="300" r:id="rId7"/>
    <p:sldId id="301" r:id="rId8"/>
    <p:sldId id="302"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7117345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704002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27440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2716787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873826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0122520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6405925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187156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494066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910975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470144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647040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3969207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947048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791511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B9CB69D-BA7B-4A35-9E9F-1F376A607EDC}"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2656FC3D-D3ED-49C1-A1D8-88FB2AA31EAB}" type="slidenum">
              <a:rPr lang="tr-TR" smtClean="0"/>
              <a:pPr/>
              <a:t>‹#›</a:t>
            </a:fld>
            <a:endParaRPr lang="tr-TR"/>
          </a:p>
        </p:txBody>
      </p:sp>
    </p:spTree>
    <p:extLst>
      <p:ext uri="{BB962C8B-B14F-4D97-AF65-F5344CB8AC3E}">
        <p14:creationId xmlns:p14="http://schemas.microsoft.com/office/powerpoint/2010/main" val="1548932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B9CB69D-BA7B-4A35-9E9F-1F376A607EDC}" type="datetimeFigureOut">
              <a:rPr lang="tr-TR" smtClean="0"/>
              <a:pPr/>
              <a:t>15.03.2019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2656FC3D-D3ED-49C1-A1D8-88FB2AA31EAB}" type="slidenum">
              <a:rPr lang="tr-TR" smtClean="0"/>
              <a:pPr/>
              <a:t>‹#›</a:t>
            </a:fld>
            <a:endParaRPr lang="tr-TR"/>
          </a:p>
        </p:txBody>
      </p:sp>
    </p:spTree>
    <p:extLst>
      <p:ext uri="{BB962C8B-B14F-4D97-AF65-F5344CB8AC3E}">
        <p14:creationId xmlns:p14="http://schemas.microsoft.com/office/powerpoint/2010/main" val="228348516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47665" y="624110"/>
            <a:ext cx="6986736" cy="788666"/>
          </a:xfrm>
        </p:spPr>
        <p:txBody>
          <a:bodyPr/>
          <a:lstStyle/>
          <a:p>
            <a:r>
              <a:rPr lang="tr-TR" dirty="0" smtClean="0">
                <a:latin typeface="Cambria" panose="02040503050406030204" pitchFamily="18" charset="0"/>
              </a:rPr>
              <a:t>Bilet </a:t>
            </a:r>
            <a:r>
              <a:rPr lang="tr-TR" dirty="0" smtClean="0">
                <a:latin typeface="Cambria" panose="02040503050406030204" pitchFamily="18" charset="0"/>
              </a:rPr>
              <a:t>Çeşitleri </a:t>
            </a:r>
            <a:endParaRPr lang="tr-TR" dirty="0">
              <a:latin typeface="Cambria" panose="02040503050406030204" pitchFamily="18" charset="0"/>
            </a:endParaRPr>
          </a:p>
        </p:txBody>
      </p:sp>
      <p:sp>
        <p:nvSpPr>
          <p:cNvPr id="3" name="2 İçerik Yer Tutucusu"/>
          <p:cNvSpPr>
            <a:spLocks noGrp="1"/>
          </p:cNvSpPr>
          <p:nvPr>
            <p:ph idx="1"/>
          </p:nvPr>
        </p:nvSpPr>
        <p:spPr>
          <a:xfrm>
            <a:off x="827585" y="2133600"/>
            <a:ext cx="7706816" cy="3777622"/>
          </a:xfrm>
        </p:spPr>
        <p:txBody>
          <a:bodyPr/>
          <a:lstStyle/>
          <a:p>
            <a:r>
              <a:rPr lang="tr-TR" dirty="0" smtClean="0">
                <a:latin typeface="Cambria" panose="02040503050406030204" pitchFamily="18" charset="0"/>
              </a:rPr>
              <a:t> Açık bilet Açık bilet, gidilecek yer belirlenip bedeli tamamen ödenmiş bilettir. Sadece gidiş ve dönüş tarihi ve saatinin belli olmaması,nedeniyle yolcu, kullanacağı zaman, rezervasyon yaptırır ve biletini görevliye hava alanında onaylatır. Bu biletler 12 ay geçerlidir, fiyat değişikliklerinden etkilenmez süresi içinde kullanılmayan biletin parası iade edilmez</a:t>
            </a:r>
            <a:endParaRPr lang="tr-TR" dirty="0">
              <a:latin typeface="Cambria" panose="020405030504060302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3" y="2133600"/>
            <a:ext cx="7994848" cy="3777622"/>
          </a:xfrm>
        </p:spPr>
        <p:txBody>
          <a:bodyPr/>
          <a:lstStyle/>
          <a:p>
            <a:r>
              <a:rPr lang="tr-TR" dirty="0" smtClean="0">
                <a:latin typeface="Cambria" panose="02040503050406030204" pitchFamily="18" charset="0"/>
              </a:rPr>
              <a:t>Yalnız </a:t>
            </a:r>
            <a:r>
              <a:rPr lang="tr-TR" dirty="0" smtClean="0">
                <a:latin typeface="Cambria" panose="02040503050406030204" pitchFamily="18" charset="0"/>
              </a:rPr>
              <a:t>Gidiş Bileti </a:t>
            </a:r>
          </a:p>
          <a:p>
            <a:r>
              <a:rPr lang="tr-TR" dirty="0" smtClean="0">
                <a:latin typeface="Cambria" panose="02040503050406030204" pitchFamily="18" charset="0"/>
              </a:rPr>
              <a:t>Tek yönlü yolculuklar için kullanılır. </a:t>
            </a:r>
            <a:r>
              <a:rPr lang="tr-TR" dirty="0" smtClean="0">
                <a:latin typeface="Cambria" panose="02040503050406030204" pitchFamily="18" charset="0"/>
              </a:rPr>
              <a:t> </a:t>
            </a:r>
            <a:endParaRPr lang="tr-TR" dirty="0" smtClean="0">
              <a:latin typeface="Cambria" panose="02040503050406030204" pitchFamily="18" charset="0"/>
            </a:endParaRPr>
          </a:p>
          <a:p>
            <a:r>
              <a:rPr lang="tr-TR" dirty="0" smtClean="0">
                <a:latin typeface="Cambria" panose="02040503050406030204" pitchFamily="18" charset="0"/>
              </a:rPr>
              <a:t>Gidiş- </a:t>
            </a:r>
            <a:r>
              <a:rPr lang="tr-TR" dirty="0" smtClean="0">
                <a:latin typeface="Cambria" panose="02040503050406030204" pitchFamily="18" charset="0"/>
              </a:rPr>
              <a:t>Dönüş Bileti</a:t>
            </a:r>
          </a:p>
          <a:p>
            <a:r>
              <a:rPr lang="tr-TR" dirty="0" smtClean="0">
                <a:latin typeface="Cambria" panose="02040503050406030204" pitchFamily="18" charset="0"/>
              </a:rPr>
              <a:t> Biletin gidiş-dönüş olarak alınmasıdır. Dönüş için belli kuralı yoktur. Onaylı ve dönüşe açık olarak bilet alınır. </a:t>
            </a:r>
            <a:endParaRPr lang="tr-TR" dirty="0">
              <a:latin typeface="Cambria" panose="020405030504060302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5" y="2133600"/>
            <a:ext cx="8066856" cy="3095600"/>
          </a:xfrm>
        </p:spPr>
        <p:txBody>
          <a:bodyPr>
            <a:normAutofit fontScale="92500" lnSpcReduction="10000"/>
          </a:bodyPr>
          <a:lstStyle/>
          <a:p>
            <a:r>
              <a:rPr lang="tr-TR" dirty="0" smtClean="0">
                <a:latin typeface="Cambria" panose="02040503050406030204" pitchFamily="18" charset="0"/>
              </a:rPr>
              <a:t>Gezginci Bilet</a:t>
            </a:r>
          </a:p>
          <a:p>
            <a:r>
              <a:rPr lang="tr-TR" dirty="0" smtClean="0">
                <a:latin typeface="Cambria" panose="02040503050406030204" pitchFamily="18" charset="0"/>
              </a:rPr>
              <a:t> Yolculuğa çıkılan noktaya dönüş süreci içerisinde birden fazla noktaya yapılan yolculuklar için alınan bilettir. </a:t>
            </a:r>
          </a:p>
          <a:p>
            <a:pPr marL="0" indent="0">
              <a:buNone/>
            </a:pPr>
            <a:r>
              <a:rPr lang="tr-TR" dirty="0" smtClean="0">
                <a:latin typeface="Cambria" panose="02040503050406030204" pitchFamily="18" charset="0"/>
              </a:rPr>
              <a:t> </a:t>
            </a:r>
          </a:p>
          <a:p>
            <a:r>
              <a:rPr lang="tr-TR" dirty="0" smtClean="0">
                <a:latin typeface="Cambria" panose="02040503050406030204" pitchFamily="18" charset="0"/>
              </a:rPr>
              <a:t>Grup Bileti</a:t>
            </a:r>
          </a:p>
          <a:p>
            <a:r>
              <a:rPr lang="tr-TR" dirty="0" smtClean="0">
                <a:latin typeface="Cambria" panose="02040503050406030204" pitchFamily="18" charset="0"/>
              </a:rPr>
              <a:t> Rezervasyon alınırken kurallara göre, bir PNR (</a:t>
            </a:r>
            <a:r>
              <a:rPr lang="tr-TR" dirty="0" err="1" smtClean="0">
                <a:latin typeface="Cambria" panose="02040503050406030204" pitchFamily="18" charset="0"/>
              </a:rPr>
              <a:t>passanger</a:t>
            </a:r>
            <a:r>
              <a:rPr lang="tr-TR" dirty="0" smtClean="0">
                <a:latin typeface="Cambria" panose="02040503050406030204" pitchFamily="18" charset="0"/>
              </a:rPr>
              <a:t> </a:t>
            </a:r>
            <a:r>
              <a:rPr lang="tr-TR" dirty="0" err="1" smtClean="0">
                <a:latin typeface="Cambria" panose="02040503050406030204" pitchFamily="18" charset="0"/>
              </a:rPr>
              <a:t>Number</a:t>
            </a:r>
            <a:r>
              <a:rPr lang="tr-TR" dirty="0" smtClean="0">
                <a:latin typeface="Cambria" panose="02040503050406030204" pitchFamily="18" charset="0"/>
              </a:rPr>
              <a:t> </a:t>
            </a:r>
            <a:r>
              <a:rPr lang="tr-TR" dirty="0" err="1" smtClean="0">
                <a:latin typeface="Cambria" panose="02040503050406030204" pitchFamily="18" charset="0"/>
              </a:rPr>
              <a:t>Register</a:t>
            </a:r>
            <a:r>
              <a:rPr lang="tr-TR" dirty="0" smtClean="0">
                <a:latin typeface="Cambria" panose="02040503050406030204" pitchFamily="18" charset="0"/>
              </a:rPr>
              <a:t>)‟a en fazla 7 kişi yazılır. 7 kişinin üzerindeki yolculara grup bileti kesilir. Grup bileti düzenlemeden önce grup hakkında gereken, isim, uçuş saati, tarihi vb. bilgiler yazılır, Ücret iadesi yapılmaz. </a:t>
            </a:r>
          </a:p>
          <a:p>
            <a:pPr marL="0" indent="0">
              <a:buNone/>
            </a:pPr>
            <a:r>
              <a:rPr lang="tr-TR" dirty="0" smtClean="0">
                <a:latin typeface="Cambria" panose="02040503050406030204" pitchFamily="18" charset="0"/>
              </a:rPr>
              <a:t> </a:t>
            </a:r>
            <a:endParaRPr lang="tr-TR" dirty="0">
              <a:latin typeface="Cambria" panose="0204050305040603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11560" y="1772815"/>
            <a:ext cx="8380040" cy="2808313"/>
          </a:xfrm>
        </p:spPr>
        <p:txBody>
          <a:bodyPr>
            <a:normAutofit fontScale="92500" lnSpcReduction="20000"/>
          </a:bodyPr>
          <a:lstStyle/>
          <a:p>
            <a:r>
              <a:rPr lang="tr-TR" dirty="0" smtClean="0">
                <a:latin typeface="Cambria" panose="02040503050406030204" pitchFamily="18" charset="0"/>
              </a:rPr>
              <a:t>Sedyeli Yolcu Bileti</a:t>
            </a:r>
          </a:p>
          <a:p>
            <a:r>
              <a:rPr lang="tr-TR" dirty="0" smtClean="0">
                <a:latin typeface="Cambria" panose="02040503050406030204" pitchFamily="18" charset="0"/>
              </a:rPr>
              <a:t> Bunlardan normal ücretin beş katı alınır. </a:t>
            </a:r>
          </a:p>
          <a:p>
            <a:pPr marL="0" indent="0">
              <a:buNone/>
            </a:pPr>
            <a:r>
              <a:rPr lang="tr-TR" dirty="0" smtClean="0">
                <a:latin typeface="Cambria" panose="02040503050406030204" pitchFamily="18" charset="0"/>
              </a:rPr>
              <a:t> </a:t>
            </a:r>
          </a:p>
          <a:p>
            <a:r>
              <a:rPr lang="tr-TR" dirty="0" smtClean="0">
                <a:latin typeface="Cambria" panose="02040503050406030204" pitchFamily="18" charset="0"/>
              </a:rPr>
              <a:t>Satılan </a:t>
            </a:r>
            <a:r>
              <a:rPr lang="tr-TR" dirty="0" smtClean="0">
                <a:latin typeface="Cambria" panose="02040503050406030204" pitchFamily="18" charset="0"/>
              </a:rPr>
              <a:t>Biletlerde Rezervasyon Değişiklikleri (</a:t>
            </a:r>
            <a:r>
              <a:rPr lang="tr-TR" dirty="0" err="1" smtClean="0">
                <a:latin typeface="Cambria" panose="02040503050406030204" pitchFamily="18" charset="0"/>
              </a:rPr>
              <a:t>Sticker</a:t>
            </a:r>
            <a:r>
              <a:rPr lang="tr-TR" dirty="0" smtClean="0">
                <a:latin typeface="Cambria" panose="02040503050406030204" pitchFamily="18" charset="0"/>
              </a:rPr>
              <a:t>)</a:t>
            </a:r>
          </a:p>
          <a:p>
            <a:r>
              <a:rPr lang="tr-TR" dirty="0" smtClean="0">
                <a:latin typeface="Cambria" panose="02040503050406030204" pitchFamily="18" charset="0"/>
              </a:rPr>
              <a:t> Rezervasyon değişikliğini 5 saat önce bildirilmesi gerekir. </a:t>
            </a:r>
            <a:r>
              <a:rPr lang="tr-TR" dirty="0" err="1" smtClean="0">
                <a:latin typeface="Cambria" panose="02040503050406030204" pitchFamily="18" charset="0"/>
              </a:rPr>
              <a:t>Sticker</a:t>
            </a:r>
            <a:r>
              <a:rPr lang="tr-TR" dirty="0" smtClean="0">
                <a:latin typeface="Cambria" panose="02040503050406030204" pitchFamily="18" charset="0"/>
              </a:rPr>
              <a:t> üzerinde, bilet uçuş numarası, sınıf, tarih, kalkış saati, rezervasyon durumu ile ilgili bölümler bulunur. Yeni bilgiler </a:t>
            </a:r>
            <a:r>
              <a:rPr lang="tr-TR" dirty="0" err="1" smtClean="0">
                <a:latin typeface="Cambria" panose="02040503050406030204" pitchFamily="18" charset="0"/>
              </a:rPr>
              <a:t>sticker</a:t>
            </a:r>
            <a:r>
              <a:rPr lang="tr-TR" dirty="0" smtClean="0">
                <a:latin typeface="Cambria" panose="02040503050406030204" pitchFamily="18" charset="0"/>
              </a:rPr>
              <a:t> üzerine el ile yazıldıktan sonra bilete yapıştırılır, üzeri değişikliği yapan acente tarafından mühürlenir. </a:t>
            </a:r>
          </a:p>
          <a:p>
            <a:pPr marL="0" indent="0">
              <a:buNone/>
            </a:pPr>
            <a:r>
              <a:rPr lang="tr-TR" dirty="0" smtClean="0">
                <a:latin typeface="Cambria" panose="02040503050406030204" pitchFamily="18" charset="0"/>
              </a:rPr>
              <a:t> </a:t>
            </a:r>
            <a:endParaRPr lang="tr-TR" dirty="0">
              <a:latin typeface="Cambria" panose="020405030504060302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5" y="2133600"/>
            <a:ext cx="8066856" cy="3777622"/>
          </a:xfrm>
        </p:spPr>
        <p:txBody>
          <a:bodyPr>
            <a:normAutofit/>
          </a:bodyPr>
          <a:lstStyle/>
          <a:p>
            <a:r>
              <a:rPr lang="tr-TR" dirty="0" smtClean="0">
                <a:latin typeface="Cambria" panose="02040503050406030204" pitchFamily="18" charset="0"/>
              </a:rPr>
              <a:t>PTA (</a:t>
            </a:r>
            <a:r>
              <a:rPr lang="tr-TR" dirty="0" err="1" smtClean="0">
                <a:latin typeface="Cambria" panose="02040503050406030204" pitchFamily="18" charset="0"/>
              </a:rPr>
              <a:t>Prepaid</a:t>
            </a:r>
            <a:r>
              <a:rPr lang="tr-TR" dirty="0" smtClean="0">
                <a:latin typeface="Cambria" panose="02040503050406030204" pitchFamily="18" charset="0"/>
              </a:rPr>
              <a:t> </a:t>
            </a:r>
            <a:r>
              <a:rPr lang="tr-TR" dirty="0" err="1" smtClean="0">
                <a:latin typeface="Cambria" panose="02040503050406030204" pitchFamily="18" charset="0"/>
              </a:rPr>
              <a:t>Ticket</a:t>
            </a:r>
            <a:r>
              <a:rPr lang="tr-TR" dirty="0" smtClean="0">
                <a:latin typeface="Cambria" panose="02040503050406030204" pitchFamily="18" charset="0"/>
              </a:rPr>
              <a:t> </a:t>
            </a:r>
            <a:r>
              <a:rPr lang="tr-TR" dirty="0" err="1" smtClean="0">
                <a:latin typeface="Cambria" panose="02040503050406030204" pitchFamily="18" charset="0"/>
              </a:rPr>
              <a:t>Advice</a:t>
            </a:r>
            <a:r>
              <a:rPr lang="tr-TR" dirty="0" smtClean="0">
                <a:latin typeface="Cambria" panose="02040503050406030204" pitchFamily="18" charset="0"/>
              </a:rPr>
              <a:t>)</a:t>
            </a:r>
          </a:p>
          <a:p>
            <a:r>
              <a:rPr lang="tr-TR" dirty="0" smtClean="0">
                <a:latin typeface="Cambria" panose="02040503050406030204" pitchFamily="18" charset="0"/>
              </a:rPr>
              <a:t> Acente Dışından Bilet Alma Yurt dışında yaşayan birine, acente dışında bilet satın almak zorunluluğunda bu yöntem kullanılır. Acente tarafından düzenlenen yolcu bileti alacağı acenteye bildirilir. Normal biletlerden tek farkı ilgili bölüme karşılığı alınmıştır anlamına gelen “PTA” kısaltması yazılmıştır. </a:t>
            </a:r>
          </a:p>
          <a:p>
            <a:pPr marL="0" indent="0">
              <a:buNone/>
            </a:pPr>
            <a:r>
              <a:rPr lang="tr-TR" dirty="0" smtClean="0">
                <a:latin typeface="Cambria" panose="02040503050406030204" pitchFamily="18" charset="0"/>
              </a:rPr>
              <a:t> </a:t>
            </a:r>
            <a:endParaRPr lang="tr-TR" dirty="0">
              <a:latin typeface="Cambria" panose="020405030504060302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628800"/>
            <a:ext cx="8686800" cy="4451325"/>
          </a:xfrm>
        </p:spPr>
        <p:txBody>
          <a:bodyPr/>
          <a:lstStyle/>
          <a:p>
            <a:r>
              <a:rPr lang="tr-TR" dirty="0" err="1" smtClean="0">
                <a:latin typeface="Cambria" panose="02040503050406030204" pitchFamily="18" charset="0"/>
              </a:rPr>
              <a:t>Frequent</a:t>
            </a:r>
            <a:r>
              <a:rPr lang="tr-TR" dirty="0" smtClean="0">
                <a:latin typeface="Cambria" panose="02040503050406030204" pitchFamily="18" charset="0"/>
              </a:rPr>
              <a:t> </a:t>
            </a:r>
            <a:r>
              <a:rPr lang="tr-TR" dirty="0" err="1" smtClean="0">
                <a:latin typeface="Cambria" panose="02040503050406030204" pitchFamily="18" charset="0"/>
              </a:rPr>
              <a:t>Flier</a:t>
            </a:r>
            <a:r>
              <a:rPr lang="tr-TR" dirty="0" smtClean="0">
                <a:latin typeface="Cambria" panose="02040503050406030204" pitchFamily="18" charset="0"/>
              </a:rPr>
              <a:t> (Özel Yolcu Programları)</a:t>
            </a:r>
          </a:p>
          <a:p>
            <a:r>
              <a:rPr lang="tr-TR" dirty="0" smtClean="0">
                <a:latin typeface="Cambria" panose="02040503050406030204" pitchFamily="18" charset="0"/>
              </a:rPr>
              <a:t> Sürekli yolcular için promosyon kampanyaları düzenlenmektedir. Örneğin THY bu programının adı “</a:t>
            </a:r>
            <a:r>
              <a:rPr lang="tr-TR" dirty="0" err="1" smtClean="0">
                <a:latin typeface="Cambria" panose="02040503050406030204" pitchFamily="18" charset="0"/>
              </a:rPr>
              <a:t>miles</a:t>
            </a:r>
            <a:r>
              <a:rPr lang="tr-TR" dirty="0" smtClean="0">
                <a:latin typeface="Cambria" panose="02040503050406030204" pitchFamily="18" charset="0"/>
              </a:rPr>
              <a:t>&amp;</a:t>
            </a:r>
            <a:r>
              <a:rPr lang="tr-TR" dirty="0" err="1" smtClean="0">
                <a:latin typeface="Cambria" panose="02040503050406030204" pitchFamily="18" charset="0"/>
              </a:rPr>
              <a:t>miles</a:t>
            </a:r>
            <a:r>
              <a:rPr lang="tr-TR" dirty="0" smtClean="0">
                <a:latin typeface="Cambria" panose="02040503050406030204" pitchFamily="18" charset="0"/>
              </a:rPr>
              <a:t>” özel yolcu programıdır. Üyeye özel bir kart verilmektedir. Bu kartla bilet alanlar ücretsiz bilet, rezervasyon önceliği vb. kolaylıklardan yararlandırılır</a:t>
            </a:r>
            <a:endParaRPr lang="tr-TR" dirty="0">
              <a:latin typeface="Cambria" panose="020405030504060302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547665" y="624110"/>
            <a:ext cx="6986736" cy="1280890"/>
          </a:xfrm>
        </p:spPr>
        <p:txBody>
          <a:bodyPr/>
          <a:lstStyle/>
          <a:p>
            <a:r>
              <a:rPr lang="tr-TR" dirty="0" smtClean="0">
                <a:latin typeface="Cambria" panose="02040503050406030204" pitchFamily="18" charset="0"/>
              </a:rPr>
              <a:t> Rezervasyon Alma </a:t>
            </a:r>
            <a:r>
              <a:rPr lang="tr-TR" dirty="0" err="1">
                <a:latin typeface="Cambria" panose="02040503050406030204" pitchFamily="18" charset="0"/>
              </a:rPr>
              <a:t>Ş</a:t>
            </a:r>
            <a:r>
              <a:rPr lang="tr-TR" dirty="0" err="1" smtClean="0">
                <a:latin typeface="Cambria" panose="02040503050406030204" pitchFamily="18" charset="0"/>
              </a:rPr>
              <a:t>ekileri</a:t>
            </a:r>
            <a:r>
              <a:rPr lang="tr-TR" dirty="0" smtClean="0">
                <a:latin typeface="Cambria" panose="02040503050406030204" pitchFamily="18" charset="0"/>
              </a:rPr>
              <a:t> </a:t>
            </a:r>
            <a:endParaRPr lang="tr-TR" dirty="0">
              <a:latin typeface="Cambria" panose="02040503050406030204" pitchFamily="18" charset="0"/>
            </a:endParaRPr>
          </a:p>
        </p:txBody>
      </p:sp>
      <p:sp>
        <p:nvSpPr>
          <p:cNvPr id="3" name="2 İçerik Yer Tutucusu"/>
          <p:cNvSpPr>
            <a:spLocks noGrp="1"/>
          </p:cNvSpPr>
          <p:nvPr>
            <p:ph idx="1"/>
          </p:nvPr>
        </p:nvSpPr>
        <p:spPr>
          <a:xfrm>
            <a:off x="1043609" y="2133600"/>
            <a:ext cx="7490792" cy="3777622"/>
          </a:xfrm>
        </p:spPr>
        <p:txBody>
          <a:bodyPr>
            <a:normAutofit/>
          </a:bodyPr>
          <a:lstStyle/>
          <a:p>
            <a:r>
              <a:rPr lang="tr-TR" dirty="0" smtClean="0">
                <a:latin typeface="Cambria" panose="02040503050406030204" pitchFamily="18" charset="0"/>
              </a:rPr>
              <a:t>Bilgisayar  </a:t>
            </a:r>
            <a:endParaRPr lang="tr-TR" dirty="0" smtClean="0">
              <a:latin typeface="Cambria" panose="02040503050406030204" pitchFamily="18" charset="0"/>
            </a:endParaRPr>
          </a:p>
          <a:p>
            <a:r>
              <a:rPr lang="tr-TR" dirty="0" smtClean="0">
                <a:latin typeface="Cambria" panose="02040503050406030204" pitchFamily="18" charset="0"/>
              </a:rPr>
              <a:t>İnsanlar tatile çıkarken, gittikleri yerlerde rahat edebilmek için konaklama tesislerinden ya da rahat yolculuk yapabilmek için ulaşım araçlarından çeşitli yöntemlerle rezervasyon yaptırırlar. 1970‟</a:t>
            </a:r>
            <a:r>
              <a:rPr lang="tr-TR" dirty="0" err="1" smtClean="0">
                <a:latin typeface="Cambria" panose="02040503050406030204" pitchFamily="18" charset="0"/>
              </a:rPr>
              <a:t>li</a:t>
            </a:r>
            <a:r>
              <a:rPr lang="tr-TR" dirty="0" smtClean="0">
                <a:latin typeface="Cambria" panose="02040503050406030204" pitchFamily="18" charset="0"/>
              </a:rPr>
              <a:t> yıllardan beri konaklama </a:t>
            </a:r>
            <a:r>
              <a:rPr lang="tr-TR" dirty="0" err="1" smtClean="0">
                <a:latin typeface="Cambria" panose="02040503050406030204" pitchFamily="18" charset="0"/>
              </a:rPr>
              <a:t>işletmerinde</a:t>
            </a:r>
            <a:r>
              <a:rPr lang="tr-TR" dirty="0" smtClean="0">
                <a:latin typeface="Cambria" panose="02040503050406030204" pitchFamily="18" charset="0"/>
              </a:rPr>
              <a:t> bağımsız olarak çalışan çok merkezi rezervasyon sistemi bulunmaktadır</a:t>
            </a:r>
            <a:endParaRPr lang="tr-TR" dirty="0">
              <a:latin typeface="Cambria" panose="020405030504060302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3" y="2133600"/>
            <a:ext cx="7994848" cy="3777622"/>
          </a:xfrm>
        </p:spPr>
        <p:txBody>
          <a:bodyPr/>
          <a:lstStyle/>
          <a:p>
            <a:pPr lvl="0">
              <a:buClr>
                <a:srgbClr val="A53010"/>
              </a:buClr>
            </a:pPr>
            <a:r>
              <a:rPr lang="tr-TR" b="1" dirty="0">
                <a:solidFill>
                  <a:prstClr val="black">
                    <a:lumMod val="75000"/>
                    <a:lumOff val="25000"/>
                  </a:prstClr>
                </a:solidFill>
                <a:effectLst>
                  <a:outerShdw blurRad="38100" dist="38100" dir="2700000" algn="tl">
                    <a:srgbClr val="000000">
                      <a:alpha val="43137"/>
                    </a:srgbClr>
                  </a:outerShdw>
                </a:effectLst>
              </a:rPr>
              <a:t>KAYNAKÇA</a:t>
            </a:r>
          </a:p>
          <a:p>
            <a:pPr marL="0" lvl="0" indent="0">
              <a:buClr>
                <a:srgbClr val="A53010"/>
              </a:buClr>
              <a:buNone/>
            </a:pPr>
            <a:endParaRPr lang="tr-TR" b="1" dirty="0">
              <a:solidFill>
                <a:prstClr val="black">
                  <a:lumMod val="75000"/>
                  <a:lumOff val="25000"/>
                </a:prstClr>
              </a:solidFill>
              <a:effectLst>
                <a:outerShdw blurRad="38100" dist="38100" dir="2700000" algn="tl">
                  <a:srgbClr val="000000">
                    <a:alpha val="43137"/>
                  </a:srgbClr>
                </a:outerShdw>
              </a:effectLst>
            </a:endParaRPr>
          </a:p>
          <a:p>
            <a:pPr marL="0" lvl="0" indent="0">
              <a:buClr>
                <a:srgbClr val="A53010"/>
              </a:buClr>
              <a:buNone/>
            </a:pPr>
            <a:r>
              <a:rPr lang="tr-TR" b="1" dirty="0">
                <a:solidFill>
                  <a:prstClr val="black">
                    <a:lumMod val="75000"/>
                    <a:lumOff val="25000"/>
                  </a:prstClr>
                </a:solidFill>
                <a:effectLst>
                  <a:outerShdw blurRad="38100" dist="38100" dir="2700000" algn="tl">
                    <a:srgbClr val="000000">
                      <a:alpha val="43137"/>
                    </a:srgbClr>
                  </a:outerShdw>
                </a:effectLst>
              </a:rPr>
              <a:t>MEB, Konaklama ve Seyahat Hizmetleri Rezervasyon Sistemleri Ankara,2011</a:t>
            </a:r>
          </a:p>
          <a:p>
            <a:endParaRPr lang="tr-TR" dirty="0"/>
          </a:p>
        </p:txBody>
      </p:sp>
    </p:spTree>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95</TotalTime>
  <Words>378</Words>
  <Application>Microsoft Office PowerPoint</Application>
  <PresentationFormat>Ekran Gösterisi (4:3)</PresentationFormat>
  <Paragraphs>29</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Cambria</vt:lpstr>
      <vt:lpstr>Century Gothic</vt:lpstr>
      <vt:lpstr>Wingdings 3</vt:lpstr>
      <vt:lpstr>Duman</vt:lpstr>
      <vt:lpstr>Bilet Çeşitleri </vt:lpstr>
      <vt:lpstr>PowerPoint Sunusu</vt:lpstr>
      <vt:lpstr>PowerPoint Sunusu</vt:lpstr>
      <vt:lpstr>PowerPoint Sunusu</vt:lpstr>
      <vt:lpstr>PowerPoint Sunusu</vt:lpstr>
      <vt:lpstr>PowerPoint Sunusu</vt:lpstr>
      <vt:lpstr> Rezervasyon Alma Şekileri </vt:lpstr>
      <vt:lpstr>PowerPoint Sunusu</vt:lpstr>
    </vt:vector>
  </TitlesOfParts>
  <Company>mustafaozkan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Personel Görev ve Sorumlulukları</dc:title>
  <dc:creator>Windows Kullanıcısı</dc:creator>
  <cp:lastModifiedBy>zeynep</cp:lastModifiedBy>
  <cp:revision>13</cp:revision>
  <dcterms:created xsi:type="dcterms:W3CDTF">2019-03-14T11:42:35Z</dcterms:created>
  <dcterms:modified xsi:type="dcterms:W3CDTF">2019-03-15T11:45:55Z</dcterms:modified>
</cp:coreProperties>
</file>