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1"/>
  </p:notesMasterIdLst>
  <p:sldIdLst>
    <p:sldId id="1082" r:id="rId4"/>
    <p:sldId id="1112" r:id="rId5"/>
    <p:sldId id="1113" r:id="rId6"/>
    <p:sldId id="1114" r:id="rId7"/>
    <p:sldId id="1115" r:id="rId8"/>
    <p:sldId id="1116" r:id="rId9"/>
    <p:sldId id="1117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0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63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2/21/2020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</a:t>
            </a:r>
          </a:p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Milli Gelir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314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Milli Gelir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İhracat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(X) ve İthalat (M),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 ülkenin başka ülkeye yaptığı ihracat (X), tıpkı o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ülke vatandaşlarının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söz konusu ülkede üretilmiş mal ve hizmetleri satın almada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yaptıkları harcamalar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gibi,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GSYİH’ye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dahil edilir. Benzer şekilde bir ülkenin ithalatı (M), o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ülke vatandaşlarının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diğer ülkelerde üretilen mal ve hizmetlere olan harcamalarıdır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ithalatın yapıldığı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ülkenin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GSYİH’sine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dahil edildiğinden, ihracatı yapan ülkenin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GSYİH’sinden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çıkarılır.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GSYİH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= C + I + G + (X-M)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92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478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Harcanabilir Gelir (Harcanabilir Kişisel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Gelir)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Harcanabilir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kişisel gelir, bir ülkede kişilerin eline geçen ve harcayabilecekleri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gelirlerin toplamını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ifade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eder.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ülkede harcanabilir gelir daima kişisel gelirden daha küçüktür. Bunun nedeni, kişilerin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elde ettikleri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gelirin bir kısmını devlete dolaysız vergi olarak ödemek zorunda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olmalarıdır.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Gelir </a:t>
            </a:r>
            <a:r>
              <a:rPr lang="nn-N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vergisi</a:t>
            </a:r>
            <a:r>
              <a:rPr lang="nn-NO" sz="1600" dirty="0">
                <a:latin typeface="Arial" panose="020B0604020202020204" pitchFamily="34" charset="0"/>
                <a:cs typeface="Arial" panose="020B0604020202020204" pitchFamily="34" charset="0"/>
              </a:rPr>
              <a:t>, kurumlar vergisi, veraset ve intikal vergisi vb. gibi gelir üzerinden alınan </a:t>
            </a:r>
            <a:r>
              <a:rPr lang="nn-NO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vergiler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çıkarıldıktan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sonra kalan gelir, harcanabilir geliri (bir başka deyişle harcanabilir milli geliri)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ifade eder.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Harcanabilir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Gelir = Kişisel Gelir – Dolaysız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Vergiler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ülkede harcanabilir gelirin bir kısmı tüketim harcamalarına ayrılır ve kalan kısmı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tasarruf edilir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. O halde bir ekonomide ne kadar tüketim harcaması yapılacağı ve tasarrufun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hangi düzeyde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olacağı, o ekonomideki harcanabilir gelir düzeyine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bağlıdır.</a:t>
            </a:r>
            <a:endParaRPr lang="tr-T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38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196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Harcanabilir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gelirin bir kısmı tüketim harcamalarına ayrılırken, bir kısmı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tasarruf edilecektir.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Harcanabilir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Gelir = Tüketim Harcamaları +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Tasarruflar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Kişi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Başına Düşen Milli Gelir ve Uluslararası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Kıyaslamalar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ülkenin ulusal parası cinsinden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GSYİH’nın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söz konusu ülkenin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nüfusuna bölünmesi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ile elde edilen kişi başına GSYİH o ülke insanları için anlamlıdır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Uluslararası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karşılaştırmalarda «kişi başına düşen GSYİH, uluslararası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ödemelerde kabul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gören bir para cinsinden ifade edilir. Bu alanda biri «döviz kuru yaklaşımı»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 diğeri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«satın alma gücü paritesi yaklaşımı» olmak üzere iki ayrı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uygulama yapılmaktadır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79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Dolaylı ve dolaysız vergi ayırımında ölçü vergilerin yansıma durumu ve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tahsil durumudur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. Piyasanın yapısı, mal ve hizmetlerin arz ve talep durumları,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ekonomik koşullar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verginin yansımasını etkiler. Daha önce yansıyan bir vergi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ekonomik durumların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değişmesine göre daha sonra yansımayabilir. Verginin tahakkuk ve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tahsil şekli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verginin alınma süresi ve vergi konusunun düzenli ve sürekli olma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durumunu belirlemektedir.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Türk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Vergi sisteminde vasıtasız vergiler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şunlardır: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Gelir Vergisi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Kurumlar Vergisi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Emlak Vergisi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Veraset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ve İntikal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Vergisi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Motorlu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Taşıtlar Vergisi</a:t>
            </a:r>
            <a:endParaRPr lang="tr-T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46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59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Türk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Vergi sisteminde vasıtalı vergiler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şunlardır: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Mal </a:t>
            </a:r>
            <a:r>
              <a:rPr lang="de-DE" sz="15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de-DE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500" dirty="0" err="1">
                <a:latin typeface="Arial" panose="020B0604020202020204" pitchFamily="34" charset="0"/>
                <a:cs typeface="Arial" panose="020B0604020202020204" pitchFamily="34" charset="0"/>
              </a:rPr>
              <a:t>hizmetlerden</a:t>
            </a:r>
            <a:r>
              <a:rPr lang="de-DE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500" dirty="0" err="1">
                <a:latin typeface="Arial" panose="020B0604020202020204" pitchFamily="34" charset="0"/>
                <a:cs typeface="Arial" panose="020B0604020202020204" pitchFamily="34" charset="0"/>
              </a:rPr>
              <a:t>alınan</a:t>
            </a:r>
            <a:r>
              <a:rPr lang="de-DE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vergiler</a:t>
            </a:r>
            <a:endParaRPr lang="tr-TR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Dâhilde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Alınan Katma Değer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Vergisi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Ek Vergi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Taşıt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Alım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Vergisi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Akaryakıt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Tüketim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Vergisi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Banka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ve Sigorta Muameleleri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Vergisi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Damga Vergisi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Harçlar</a:t>
            </a:r>
            <a:endParaRPr lang="tr-TR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Dış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Ticaretten Alınan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Vergiler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Gümrük Vergisi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Akaryakıt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Gümrük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Vergisi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Tek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ve Maktu Vergi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22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12767</TotalTime>
  <Words>460</Words>
  <Application>Microsoft Office PowerPoint</Application>
  <PresentationFormat>Ekran Gösterisi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833</cp:revision>
  <cp:lastPrinted>2016-10-24T07:53:35Z</cp:lastPrinted>
  <dcterms:created xsi:type="dcterms:W3CDTF">2016-09-18T09:35:24Z</dcterms:created>
  <dcterms:modified xsi:type="dcterms:W3CDTF">2020-02-21T14:20:45Z</dcterms:modified>
</cp:coreProperties>
</file>