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2" r:id="rId7"/>
    <p:sldId id="263" r:id="rId8"/>
    <p:sldId id="264" r:id="rId9"/>
    <p:sldId id="260" r:id="rId10"/>
    <p:sldId id="26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46640" cy="115212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tr-TR" dirty="0" smtClean="0"/>
              <a:t>ONTOLOJİK DELİL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27584" y="1628800"/>
            <a:ext cx="7344816" cy="410445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l"/>
            <a:r>
              <a:rPr lang="tr-TR" sz="2400" dirty="0" smtClean="0">
                <a:solidFill>
                  <a:schemeClr val="tx1"/>
                </a:solidFill>
              </a:rPr>
              <a:t>- Bu delil Tanrı’nın varlığını «Tanrı» kavramının çözümlemesiyle ortaya koymayı amaçlar.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</a:rPr>
              <a:t>- Buna göre, Tanrı kavramı eğer çelişki içeren bir kavram değilse, Tanrı’nın varlığını ortaya koymak için bu yeterlidir.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</a:rPr>
              <a:t>-Başka bir ifadeyle Tanrı’nın mümkün olması var olmasını gerektirir.</a:t>
            </a:r>
          </a:p>
          <a:p>
            <a:pPr algn="l"/>
            <a:r>
              <a:rPr lang="tr-TR" sz="2400" dirty="0" smtClean="0">
                <a:solidFill>
                  <a:schemeClr val="tx1"/>
                </a:solidFill>
              </a:rPr>
              <a:t>-Tanrı kavramının içeriğini (mahiyetini, </a:t>
            </a:r>
            <a:r>
              <a:rPr lang="tr-TR" sz="2400" dirty="0" err="1" smtClean="0">
                <a:solidFill>
                  <a:schemeClr val="tx1"/>
                </a:solidFill>
              </a:rPr>
              <a:t>neliğini</a:t>
            </a:r>
            <a:r>
              <a:rPr lang="tr-TR" sz="2400" dirty="0" smtClean="0">
                <a:solidFill>
                  <a:schemeClr val="tx1"/>
                </a:solidFill>
              </a:rPr>
              <a:t>) kavradığımız zaman, Tanrı’nın varlığını başka deneysel hiçbir veriye başvurmaksızın  salt  a </a:t>
            </a:r>
            <a:r>
              <a:rPr lang="tr-TR" sz="2400" dirty="0" err="1" smtClean="0">
                <a:solidFill>
                  <a:schemeClr val="tx1"/>
                </a:solidFill>
              </a:rPr>
              <a:t>priori</a:t>
            </a:r>
            <a:r>
              <a:rPr lang="tr-TR" sz="2400" dirty="0" smtClean="0">
                <a:solidFill>
                  <a:schemeClr val="tx1"/>
                </a:solidFill>
              </a:rPr>
              <a:t> bir şekilde bilebiliriz.</a:t>
            </a:r>
          </a:p>
          <a:p>
            <a:pPr algn="l"/>
            <a:r>
              <a:rPr lang="tr-TR" sz="2400" dirty="0" smtClean="0"/>
              <a:t>     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651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268760"/>
            <a:ext cx="7859216" cy="532859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0000" lnSpcReduction="20000"/>
          </a:bodyPr>
          <a:lstStyle/>
          <a:p>
            <a:endParaRPr lang="tr-TR" dirty="0" smtClean="0"/>
          </a:p>
          <a:p>
            <a:r>
              <a:rPr lang="tr-TR" sz="4000" b="1" dirty="0" err="1"/>
              <a:t>Peterson</a:t>
            </a:r>
            <a:r>
              <a:rPr lang="tr-TR" sz="4000" dirty="0"/>
              <a:t> M. </a:t>
            </a:r>
            <a:r>
              <a:rPr lang="tr-TR" sz="4000" dirty="0" err="1"/>
              <a:t>vdğ</a:t>
            </a:r>
            <a:r>
              <a:rPr lang="tr-TR" sz="4000" dirty="0"/>
              <a:t>. (2003). </a:t>
            </a:r>
            <a:r>
              <a:rPr lang="tr-TR" sz="4000" i="1" dirty="0"/>
              <a:t>Akıl ve İnanç: Din Felsefesine Giriş</a:t>
            </a:r>
            <a:r>
              <a:rPr lang="tr-TR" sz="4000" dirty="0"/>
              <a:t>, (çev. Rahim Acar), İstanbul: Küre Yay</a:t>
            </a:r>
            <a:r>
              <a:rPr lang="tr-TR" sz="4000" dirty="0" smtClean="0"/>
              <a:t>.</a:t>
            </a:r>
            <a:endParaRPr lang="tr-TR" sz="4000" dirty="0"/>
          </a:p>
          <a:p>
            <a:r>
              <a:rPr lang="tr-TR" sz="4000" b="1" dirty="0"/>
              <a:t>Reçber</a:t>
            </a:r>
            <a:r>
              <a:rPr lang="tr-TR" sz="4000" dirty="0"/>
              <a:t>, M. S. (2016). «Tanrı’nın </a:t>
            </a:r>
            <a:r>
              <a:rPr lang="tr-TR" sz="4000" dirty="0" err="1"/>
              <a:t>Varlığı’nın</a:t>
            </a:r>
            <a:r>
              <a:rPr lang="tr-TR" sz="4000" dirty="0"/>
              <a:t> Delilleri», </a:t>
            </a:r>
            <a:r>
              <a:rPr lang="tr-TR" sz="4000" i="1" dirty="0"/>
              <a:t>Din Felsefesi: El Kitabı</a:t>
            </a:r>
            <a:r>
              <a:rPr lang="tr-TR" sz="4000" dirty="0"/>
              <a:t>, ed. Recep Kılıç ve Mehmet Sait Reçber, Ankara: Grafiker Yayınları, </a:t>
            </a:r>
            <a:r>
              <a:rPr lang="tr-TR" sz="4000" dirty="0" err="1"/>
              <a:t>ss</a:t>
            </a:r>
            <a:r>
              <a:rPr lang="tr-TR" sz="4000" dirty="0"/>
              <a:t>. 123-154</a:t>
            </a:r>
            <a:r>
              <a:rPr lang="tr-TR" sz="4000" dirty="0" smtClean="0"/>
              <a:t>.</a:t>
            </a:r>
          </a:p>
          <a:p>
            <a:r>
              <a:rPr lang="tr-TR" sz="4000" b="1" dirty="0"/>
              <a:t>Reçber</a:t>
            </a:r>
            <a:r>
              <a:rPr lang="tr-TR" sz="4000" dirty="0"/>
              <a:t>, M. S. (2004). </a:t>
            </a:r>
            <a:r>
              <a:rPr lang="tr-TR" sz="4000" i="1" dirty="0"/>
              <a:t>Tanrı’yı Bilmenin İmkânı ve Mahiyeti</a:t>
            </a:r>
            <a:r>
              <a:rPr lang="tr-TR" sz="4000" dirty="0"/>
              <a:t>, Ankara: </a:t>
            </a:r>
            <a:r>
              <a:rPr lang="tr-TR" sz="4000" dirty="0" err="1"/>
              <a:t>Kitâbiyât</a:t>
            </a:r>
            <a:r>
              <a:rPr lang="tr-TR" sz="4000" dirty="0"/>
              <a:t>.</a:t>
            </a:r>
          </a:p>
          <a:p>
            <a:r>
              <a:rPr lang="tr-TR" sz="4000" b="1" dirty="0"/>
              <a:t>Erdem</a:t>
            </a:r>
            <a:r>
              <a:rPr lang="tr-TR" sz="4000" dirty="0"/>
              <a:t>, E. (2016). </a:t>
            </a:r>
            <a:r>
              <a:rPr lang="tr-TR" sz="4000" i="1" dirty="0"/>
              <a:t>Varlıktan Tanrı’ya: </a:t>
            </a:r>
            <a:r>
              <a:rPr lang="tr-TR" sz="4000" i="1" dirty="0" err="1"/>
              <a:t>İbn</a:t>
            </a:r>
            <a:r>
              <a:rPr lang="tr-TR" sz="4000" i="1" dirty="0"/>
              <a:t> </a:t>
            </a:r>
            <a:r>
              <a:rPr lang="tr-TR" sz="4000" i="1" dirty="0" err="1"/>
              <a:t>Sînâ’nın</a:t>
            </a:r>
            <a:r>
              <a:rPr lang="tr-TR" sz="4000" i="1" dirty="0"/>
              <a:t> Metafizik Delili</a:t>
            </a:r>
            <a:r>
              <a:rPr lang="tr-TR" sz="4000" dirty="0"/>
              <a:t>, Ankara: Endülüs Yay.</a:t>
            </a:r>
          </a:p>
          <a:p>
            <a:r>
              <a:rPr lang="tr-TR" sz="4000" b="1" dirty="0" err="1"/>
              <a:t>Oppy</a:t>
            </a:r>
            <a:r>
              <a:rPr lang="tr-TR" sz="4000" dirty="0"/>
              <a:t>, G. (2017). «Ontolojik Argüman» </a:t>
            </a:r>
            <a:r>
              <a:rPr lang="tr-TR" sz="4000" i="1" dirty="0"/>
              <a:t>Din Felsefesi: Klasik ve Güncel Meseleler</a:t>
            </a:r>
            <a:r>
              <a:rPr lang="tr-TR" sz="4000" dirty="0"/>
              <a:t>, Ed. Paul </a:t>
            </a:r>
            <a:r>
              <a:rPr lang="tr-TR" sz="4000" dirty="0" err="1"/>
              <a:t>Copan</a:t>
            </a:r>
            <a:r>
              <a:rPr lang="tr-TR" sz="4000" dirty="0"/>
              <a:t> ve </a:t>
            </a:r>
            <a:r>
              <a:rPr lang="tr-TR" sz="4000" dirty="0" err="1"/>
              <a:t>Chad</a:t>
            </a:r>
            <a:r>
              <a:rPr lang="tr-TR" sz="4000" dirty="0"/>
              <a:t> </a:t>
            </a:r>
            <a:r>
              <a:rPr lang="tr-TR" sz="4000" dirty="0" err="1"/>
              <a:t>Meister</a:t>
            </a:r>
            <a:r>
              <a:rPr lang="tr-TR" sz="4000" dirty="0"/>
              <a:t>, Çev. Aydın Çavdar, İstanbul: Ayrıntı Yay. </a:t>
            </a:r>
            <a:r>
              <a:rPr lang="tr-TR" sz="4000" dirty="0" err="1"/>
              <a:t>ss</a:t>
            </a:r>
            <a:r>
              <a:rPr lang="tr-TR" sz="4000" dirty="0"/>
              <a:t>. 161-179.</a:t>
            </a:r>
          </a:p>
          <a:p>
            <a:r>
              <a:rPr lang="tr-TR" sz="4000" b="1" dirty="0" smtClean="0"/>
              <a:t>Taylan</a:t>
            </a:r>
            <a:r>
              <a:rPr lang="tr-TR" sz="4000" dirty="0"/>
              <a:t>, N. (2015). </a:t>
            </a:r>
            <a:r>
              <a:rPr lang="tr-TR" sz="4000" i="1" dirty="0"/>
              <a:t>Düşünce Tarihinde Tanrı Sorunu</a:t>
            </a:r>
            <a:r>
              <a:rPr lang="tr-TR" sz="4000" dirty="0"/>
              <a:t>, İstanbul: Mahya Yay. </a:t>
            </a:r>
          </a:p>
          <a:p>
            <a:r>
              <a:rPr lang="tr-TR" sz="4000" b="1" dirty="0" smtClean="0"/>
              <a:t>Aydın</a:t>
            </a:r>
            <a:r>
              <a:rPr lang="tr-TR" sz="4000" dirty="0"/>
              <a:t>, M. (2002). </a:t>
            </a:r>
            <a:r>
              <a:rPr lang="tr-TR" sz="4000" i="1" dirty="0"/>
              <a:t>Din Felsefesi</a:t>
            </a:r>
            <a:r>
              <a:rPr lang="tr-TR" sz="4000" dirty="0"/>
              <a:t>, İzmir: İlahiyat Fakültesi Vakfı Yayınları.</a:t>
            </a:r>
          </a:p>
          <a:p>
            <a:r>
              <a:rPr lang="tr-TR" sz="4000" b="1" dirty="0" smtClean="0"/>
              <a:t>Yaran</a:t>
            </a:r>
            <a:r>
              <a:rPr lang="tr-TR" sz="4000" dirty="0"/>
              <a:t>, C. S. (2011). </a:t>
            </a:r>
            <a:r>
              <a:rPr lang="tr-TR" sz="4000" i="1" dirty="0"/>
              <a:t>Bilgelik Peşinde: Din Felsefesi Yazıları</a:t>
            </a:r>
            <a:r>
              <a:rPr lang="tr-TR" sz="4000" dirty="0"/>
              <a:t>, İstanbul: Ensar Neşriyat.</a:t>
            </a:r>
          </a:p>
          <a:p>
            <a:r>
              <a:rPr lang="tr-TR" sz="4000" b="1" dirty="0" err="1" smtClean="0"/>
              <a:t>Davies</a:t>
            </a:r>
            <a:r>
              <a:rPr lang="tr-TR" sz="4000" dirty="0"/>
              <a:t>, </a:t>
            </a:r>
            <a:r>
              <a:rPr lang="tr-TR" sz="4000" dirty="0" err="1"/>
              <a:t>Brian</a:t>
            </a:r>
            <a:r>
              <a:rPr lang="tr-TR" sz="4000" dirty="0"/>
              <a:t>. (2011). </a:t>
            </a:r>
            <a:r>
              <a:rPr lang="tr-TR" sz="4000" i="1" dirty="0"/>
              <a:t>Din Felsefesine Giriş</a:t>
            </a:r>
            <a:r>
              <a:rPr lang="tr-TR" sz="4000" dirty="0"/>
              <a:t>, (çev. Fatih Taştan), İstanbul: Paradigma Yay.</a:t>
            </a:r>
          </a:p>
          <a:p>
            <a:r>
              <a:rPr lang="tr-TR" sz="4000" b="1" dirty="0" err="1"/>
              <a:t>Evans</a:t>
            </a:r>
            <a:r>
              <a:rPr lang="tr-TR" sz="4000" dirty="0"/>
              <a:t>, C. S. &amp; </a:t>
            </a:r>
            <a:r>
              <a:rPr lang="tr-TR" sz="4000" dirty="0" err="1"/>
              <a:t>Manis</a:t>
            </a:r>
            <a:r>
              <a:rPr lang="tr-TR" sz="4000" dirty="0"/>
              <a:t>, R. Z. (2010). </a:t>
            </a:r>
            <a:r>
              <a:rPr lang="tr-TR" sz="4000" i="1" dirty="0"/>
              <a:t>Din Felsefesi: İman Üzerine Rasyonel Düşünme,</a:t>
            </a:r>
            <a:r>
              <a:rPr lang="tr-TR" sz="4000" dirty="0"/>
              <a:t> (çev. Ferhat Akdemir), Ankara: </a:t>
            </a:r>
            <a:r>
              <a:rPr lang="tr-TR" sz="4000" dirty="0" err="1"/>
              <a:t>Elis</a:t>
            </a:r>
            <a:r>
              <a:rPr lang="tr-TR" sz="4000" dirty="0"/>
              <a:t> Yayınları.</a:t>
            </a:r>
          </a:p>
          <a:p>
            <a:r>
              <a:rPr lang="tr-TR" sz="3800" b="1" dirty="0" smtClean="0"/>
              <a:t>Descartes</a:t>
            </a:r>
            <a:r>
              <a:rPr lang="tr-TR" sz="3800" dirty="0"/>
              <a:t>, R. (1998). </a:t>
            </a:r>
            <a:r>
              <a:rPr lang="tr-TR" sz="3800" i="1" dirty="0"/>
              <a:t>Metafizik Düşünceler</a:t>
            </a:r>
            <a:r>
              <a:rPr lang="tr-TR" sz="3800" dirty="0"/>
              <a:t>, çev. M. Karasan, İstanbul: MEB Yay. </a:t>
            </a:r>
          </a:p>
          <a:p>
            <a:r>
              <a:rPr lang="tr-TR" sz="3800" b="1" dirty="0" err="1" smtClean="0"/>
              <a:t>Anselm</a:t>
            </a:r>
            <a:r>
              <a:rPr lang="tr-TR" sz="3800" dirty="0" smtClean="0"/>
              <a:t>, S. (2013). «Klasik Ontolojik Argüman», </a:t>
            </a:r>
            <a:r>
              <a:rPr lang="tr-TR" sz="4000" i="1" dirty="0"/>
              <a:t>Din Felsefesi: Seçme Metinler</a:t>
            </a:r>
            <a:r>
              <a:rPr lang="tr-TR" sz="4000" dirty="0"/>
              <a:t>, ed. Michael </a:t>
            </a:r>
            <a:r>
              <a:rPr lang="tr-TR" sz="4000" dirty="0" err="1"/>
              <a:t>Peterson</a:t>
            </a:r>
            <a:r>
              <a:rPr lang="tr-TR" sz="4000" dirty="0"/>
              <a:t> </a:t>
            </a:r>
            <a:r>
              <a:rPr lang="tr-TR" sz="4000" dirty="0" err="1"/>
              <a:t>vdğ</a:t>
            </a:r>
            <a:r>
              <a:rPr lang="tr-TR" sz="4000" dirty="0"/>
              <a:t>. İstanbul: Küre,</a:t>
            </a:r>
            <a:r>
              <a:rPr lang="tr-TR" sz="3800" dirty="0" smtClean="0"/>
              <a:t> </a:t>
            </a:r>
            <a:r>
              <a:rPr lang="tr-TR" sz="3800" dirty="0" err="1" smtClean="0"/>
              <a:t>ss</a:t>
            </a:r>
            <a:r>
              <a:rPr lang="tr-TR" sz="3800" dirty="0" smtClean="0"/>
              <a:t>. 231-233.</a:t>
            </a:r>
          </a:p>
          <a:p>
            <a:r>
              <a:rPr lang="tr-TR" sz="3800" b="1" dirty="0" err="1" smtClean="0"/>
              <a:t>Gaunilo</a:t>
            </a:r>
            <a:r>
              <a:rPr lang="tr-TR" sz="3800" dirty="0" smtClean="0"/>
              <a:t>. (2013). «</a:t>
            </a:r>
            <a:r>
              <a:rPr lang="tr-TR" sz="3800" dirty="0" err="1"/>
              <a:t>A</a:t>
            </a:r>
            <a:r>
              <a:rPr lang="tr-TR" sz="3800" dirty="0" err="1" smtClean="0"/>
              <a:t>nselm’in</a:t>
            </a:r>
            <a:r>
              <a:rPr lang="tr-TR" sz="3800" dirty="0" smtClean="0"/>
              <a:t> Argümanının Eleştirisi», </a:t>
            </a:r>
            <a:r>
              <a:rPr lang="tr-TR" sz="4000" i="1" dirty="0"/>
              <a:t>Din Felsefesi: Seçme Metinler</a:t>
            </a:r>
            <a:r>
              <a:rPr lang="tr-TR" sz="4000" dirty="0"/>
              <a:t>, ed. Michael </a:t>
            </a:r>
            <a:r>
              <a:rPr lang="tr-TR" sz="4000" dirty="0" err="1"/>
              <a:t>Peterson</a:t>
            </a:r>
            <a:r>
              <a:rPr lang="tr-TR" sz="4000" dirty="0"/>
              <a:t> </a:t>
            </a:r>
            <a:r>
              <a:rPr lang="tr-TR" sz="4000" dirty="0" err="1"/>
              <a:t>vdğ</a:t>
            </a:r>
            <a:r>
              <a:rPr lang="tr-TR" sz="4000" dirty="0"/>
              <a:t>. İstanbul: Küre,</a:t>
            </a:r>
            <a:r>
              <a:rPr lang="tr-TR" sz="3800" dirty="0" smtClean="0"/>
              <a:t> ss.233-236.</a:t>
            </a:r>
          </a:p>
          <a:p>
            <a:r>
              <a:rPr lang="tr-TR" sz="3800" b="1" dirty="0" err="1" smtClean="0"/>
              <a:t>Plantinga</a:t>
            </a:r>
            <a:r>
              <a:rPr lang="tr-TR" sz="3800" dirty="0" smtClean="0"/>
              <a:t>, A. (2013). «Ontolojik Argümanın Çağdaş </a:t>
            </a:r>
            <a:r>
              <a:rPr lang="tr-TR" sz="3800" dirty="0" err="1" smtClean="0"/>
              <a:t>Modal</a:t>
            </a:r>
            <a:r>
              <a:rPr lang="tr-TR" sz="3800" dirty="0" smtClean="0"/>
              <a:t> Çeşidi», </a:t>
            </a:r>
            <a:r>
              <a:rPr lang="tr-TR" sz="4000" i="1" dirty="0"/>
              <a:t>Din Felsefesi: Seçme Metinler</a:t>
            </a:r>
            <a:r>
              <a:rPr lang="tr-TR" sz="4000" dirty="0"/>
              <a:t>, ed. Michael </a:t>
            </a:r>
            <a:r>
              <a:rPr lang="tr-TR" sz="4000" dirty="0" err="1"/>
              <a:t>Peterson</a:t>
            </a:r>
            <a:r>
              <a:rPr lang="tr-TR" sz="4000" dirty="0"/>
              <a:t> </a:t>
            </a:r>
            <a:r>
              <a:rPr lang="tr-TR" sz="4000" dirty="0" err="1"/>
              <a:t>vdğ</a:t>
            </a:r>
            <a:r>
              <a:rPr lang="tr-TR" sz="4000" dirty="0"/>
              <a:t>. İstanbul: Küre,</a:t>
            </a:r>
            <a:r>
              <a:rPr lang="tr-TR" sz="3800" dirty="0" smtClean="0"/>
              <a:t> </a:t>
            </a:r>
            <a:r>
              <a:rPr lang="tr-TR" sz="3800" dirty="0" err="1" smtClean="0"/>
              <a:t>ss</a:t>
            </a:r>
            <a:r>
              <a:rPr lang="tr-TR" sz="3800" dirty="0" smtClean="0"/>
              <a:t>. 236-249.</a:t>
            </a:r>
            <a:endParaRPr lang="tr-TR" sz="3800" dirty="0"/>
          </a:p>
        </p:txBody>
      </p:sp>
    </p:spTree>
    <p:extLst>
      <p:ext uri="{BB962C8B-B14F-4D97-AF65-F5344CB8AC3E}">
        <p14:creationId xmlns:p14="http://schemas.microsoft.com/office/powerpoint/2010/main" val="264525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Anselm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tr-TR" dirty="0" smtClean="0"/>
              <a:t>Her ne kadar içerik olarak daha öncesinde var olduğu kabul edilse de geleneksel olarak ontolojik kanıtın ilk </a:t>
            </a:r>
            <a:r>
              <a:rPr lang="tr-TR" dirty="0" err="1" smtClean="0"/>
              <a:t>formülasyonu</a:t>
            </a:r>
            <a:r>
              <a:rPr lang="tr-TR" dirty="0" smtClean="0"/>
              <a:t> Saint </a:t>
            </a:r>
            <a:r>
              <a:rPr lang="tr-TR" dirty="0" err="1" smtClean="0"/>
              <a:t>Anselm’e</a:t>
            </a:r>
            <a:r>
              <a:rPr lang="tr-TR" dirty="0" smtClean="0"/>
              <a:t> izafe edilir. Ona göre;</a:t>
            </a:r>
          </a:p>
          <a:p>
            <a:pPr>
              <a:buFontTx/>
              <a:buChar char="-"/>
            </a:pPr>
            <a:r>
              <a:rPr lang="tr-TR" dirty="0" smtClean="0"/>
              <a:t>Tanrı, kendisinden daha büyük/mükemmel hiçbir şeyin düşünülemediği varlıktır.</a:t>
            </a:r>
          </a:p>
          <a:p>
            <a:pPr>
              <a:buFontTx/>
              <a:buChar char="-"/>
            </a:pPr>
            <a:r>
              <a:rPr lang="tr-TR" dirty="0" smtClean="0"/>
              <a:t>Tanrı’yı inkar eden de Tanrı kavramının anlamını bu şekilde kabul eder ve anlar.</a:t>
            </a:r>
          </a:p>
          <a:p>
            <a:pPr>
              <a:buFontTx/>
              <a:buChar char="-"/>
            </a:pPr>
            <a:r>
              <a:rPr lang="tr-TR" dirty="0" smtClean="0"/>
              <a:t>Fakat Tanrı kavramını bu şekilde anlayıp Tanrı yoktur demek bir çelişki doğurmaktadır. </a:t>
            </a:r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950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Anselm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Çünkü; Tanrı yoktur diyen kişi «kendisinden daha mükemmeli düşünülemeyen </a:t>
            </a:r>
            <a:r>
              <a:rPr lang="tr-TR" sz="2400" dirty="0" err="1" smtClean="0"/>
              <a:t>varlık»ın</a:t>
            </a:r>
            <a:r>
              <a:rPr lang="tr-TR" sz="2400" dirty="0" smtClean="0"/>
              <a:t> en azından zihinde var olduğunu kabul edecektir.</a:t>
            </a:r>
          </a:p>
          <a:p>
            <a:r>
              <a:rPr lang="tr-TR" sz="2400" dirty="0" smtClean="0"/>
              <a:t>Fakat böyle bir varlığın sadece zihinde var olup gerçekte var olmadığını düşünmek çelişki doğuracaktır.</a:t>
            </a:r>
          </a:p>
          <a:p>
            <a:r>
              <a:rPr lang="tr-TR" sz="2400" dirty="0" smtClean="0"/>
              <a:t>Çünkü hem zihinde hem zihin dışında var olan bir varlık, sadece zihinde var olan bir varlıktan daha mükemmeldir.</a:t>
            </a:r>
          </a:p>
          <a:p>
            <a:r>
              <a:rPr lang="tr-TR" sz="2400" dirty="0" smtClean="0"/>
              <a:t>O halde «Tanrı yoktur» demek, «kendisinden daha mükemmeli düşünülemeyen varlıktan daha mükemmel bir varlık düşünülebilir» demekle aynı durumdadır ki bunun bir çelişki içerdiği açıktır.</a:t>
            </a:r>
            <a:endParaRPr lang="tr-TR" sz="2400" dirty="0"/>
          </a:p>
          <a:p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66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Anselm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Anselm’le</a:t>
            </a:r>
            <a:r>
              <a:rPr lang="tr-TR" dirty="0" smtClean="0"/>
              <a:t> aynı dönemde yaşamış olan </a:t>
            </a:r>
            <a:r>
              <a:rPr lang="tr-TR" dirty="0" err="1" smtClean="0"/>
              <a:t>Gaunilo</a:t>
            </a:r>
            <a:r>
              <a:rPr lang="tr-TR" dirty="0" smtClean="0"/>
              <a:t> adlı bir düşünür </a:t>
            </a:r>
            <a:r>
              <a:rPr lang="tr-TR" dirty="0" err="1" smtClean="0"/>
              <a:t>Anselm’e</a:t>
            </a:r>
            <a:r>
              <a:rPr lang="tr-TR" dirty="0" smtClean="0"/>
              <a:t> mükemmel ada örneğiyle itiraz etmiştir. </a:t>
            </a:r>
            <a:endParaRPr lang="tr-TR" dirty="0"/>
          </a:p>
          <a:p>
            <a:r>
              <a:rPr lang="tr-TR" dirty="0" err="1" smtClean="0"/>
              <a:t>Gaunilo</a:t>
            </a:r>
            <a:r>
              <a:rPr lang="tr-TR" dirty="0" smtClean="0"/>
              <a:t>, «kendisinden daha mükemmeli düşünülemeyen bir ada» fikrini ele almış ve böyle bir ada fikrinin zihnimizde var olmasının gerçekte de böyle bir ada olacağını hiçbir şekilde garanti edemeyeceğini söylemiştir.</a:t>
            </a:r>
          </a:p>
          <a:p>
            <a:r>
              <a:rPr lang="tr-TR" dirty="0" smtClean="0"/>
              <a:t>Ona göre, zihindeki bir varoluştan hareketle zihin dışı bir varoluş iddiasına geçmenin haklı bir temeli yoktur. </a:t>
            </a:r>
          </a:p>
          <a:p>
            <a:r>
              <a:rPr lang="tr-TR" dirty="0" err="1" smtClean="0"/>
              <a:t>Gaunilo’ya</a:t>
            </a:r>
            <a:r>
              <a:rPr lang="tr-TR" dirty="0" smtClean="0"/>
              <a:t> cevap verenler, </a:t>
            </a:r>
            <a:r>
              <a:rPr lang="tr-TR" dirty="0" err="1" smtClean="0"/>
              <a:t>Gaunilo’nun</a:t>
            </a:r>
            <a:r>
              <a:rPr lang="tr-TR" dirty="0" smtClean="0"/>
              <a:t> adaya atfettiği mükemmellikle, Tanrı’ya atfedilen mükemmellik arasındaki benzersizliğe dikkat çekmişlerdir.</a:t>
            </a:r>
          </a:p>
          <a:p>
            <a:r>
              <a:rPr lang="tr-TR" dirty="0" smtClean="0"/>
              <a:t>Bir adaya her zaman için birkaç ağaç daha dikilebilir ve daha mükemmel hale getirilebilir. O halde «kendisinden daha mükemmeli düşünülemeyen ada» fikri tutarsızdır.  </a:t>
            </a:r>
          </a:p>
          <a:p>
            <a:r>
              <a:rPr lang="tr-TR" dirty="0" smtClean="0"/>
              <a:t>Öte yandan Tanrısal mükemmellik ise, bunun aksine, tamamlanmış bir mükemmelliktir.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18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Descartes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</a:t>
            </a:r>
            <a:r>
              <a:rPr lang="tr-TR" dirty="0" smtClean="0"/>
              <a:t>ir üçgen düşündüğümüzde, üç açının iki dik açıya eşit olduğu hususu, </a:t>
            </a:r>
            <a:r>
              <a:rPr lang="tr-TR" dirty="0"/>
              <a:t>üçgenin </a:t>
            </a:r>
            <a:r>
              <a:rPr lang="tr-TR" dirty="0" smtClean="0"/>
              <a:t>mahiyetinin ve tanımının bir gereğidir. Yine «dağ» fikrinin olduğu yerde «vadi» fikri de kaçınılmazdır.</a:t>
            </a:r>
          </a:p>
          <a:p>
            <a:r>
              <a:rPr lang="tr-TR" dirty="0" smtClean="0"/>
              <a:t>İşte, </a:t>
            </a:r>
            <a:r>
              <a:rPr lang="tr-TR" dirty="0" err="1" smtClean="0"/>
              <a:t>Descartes’a</a:t>
            </a:r>
            <a:r>
              <a:rPr lang="tr-TR" dirty="0" smtClean="0"/>
              <a:t> göre Tanrı’nın mahiyeti ile varlığı da birbirinden ayrı düşünülemez.</a:t>
            </a:r>
          </a:p>
          <a:p>
            <a:r>
              <a:rPr lang="tr-TR" dirty="0" smtClean="0"/>
              <a:t>Çünkü Tanrı mükemmel varlıktır ve var olmak mükemmelliğin bir gereğidir.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1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Kant’ın İtirazları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Bir şeyin zihin dışı dünyada varlığı, salt kavramsal bir çözümlemeden hareketle ortaya konulamaz.</a:t>
            </a:r>
          </a:p>
          <a:p>
            <a:r>
              <a:rPr lang="tr-TR" dirty="0" smtClean="0"/>
              <a:t>Hiçbir analitik önerme varlıksal/olgusal içerikli olamaz.</a:t>
            </a:r>
          </a:p>
          <a:p>
            <a:r>
              <a:rPr lang="tr-TR" dirty="0" smtClean="0"/>
              <a:t>Varlık gerçek bir yüklem değildir.</a:t>
            </a:r>
          </a:p>
          <a:p>
            <a:r>
              <a:rPr lang="tr-TR" dirty="0" smtClean="0"/>
              <a:t>Üçgeni kabul edip, açılar arası ilişkileri kabul etmemek elbette çelişki doğurur. Ama üçgeni tamamen reddedersek ortada çelişki kalmaz.</a:t>
            </a:r>
          </a:p>
          <a:p>
            <a:r>
              <a:rPr lang="tr-TR" dirty="0" smtClean="0"/>
              <a:t>Yine, dağın varlığını kabul edip vadinin varlığını kabul etmemek çelişki doğurur, fakat dağın varlığını reddedersek çelişki kalmaz.</a:t>
            </a:r>
          </a:p>
          <a:p>
            <a:r>
              <a:rPr lang="tr-TR" dirty="0" smtClean="0"/>
              <a:t>İşte bu şekilde, «Tanrı vardır» deyip Tanrı’nın </a:t>
            </a:r>
            <a:r>
              <a:rPr lang="tr-TR" dirty="0" err="1" smtClean="0"/>
              <a:t>herşeyi</a:t>
            </a:r>
            <a:r>
              <a:rPr lang="tr-TR" dirty="0" smtClean="0"/>
              <a:t> bildiğini reddedersek bir çelişkiye düşmüş oluruz. Ama Tanrı’nın varlığını bütünden reddedersek çelişki doğmaz.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04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Kantın İtirazlarının Değerlendirilmesi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Ontolojik kanıtın geçersizliğini ortaya koymak için bir önermenin, hem analitik hem de varlık ifade eden bir önerme olamayacağı gösterilmelidir. Ancak bu net bir şekilde ortaya konulamamıştır.</a:t>
            </a:r>
          </a:p>
          <a:p>
            <a:r>
              <a:rPr lang="tr-TR" dirty="0" smtClean="0"/>
              <a:t>Ör. «17 ile 20 arasında bir asal sayı vardır.» önermesi hem analitiktir hem de varlıksaldır.</a:t>
            </a:r>
          </a:p>
          <a:p>
            <a:r>
              <a:rPr lang="tr-TR" dirty="0" err="1" smtClean="0"/>
              <a:t>Valığın</a:t>
            </a:r>
            <a:r>
              <a:rPr lang="tr-TR" dirty="0" smtClean="0"/>
              <a:t> gerçek bir yüklem olmadığı da doğru değildir. Çünkü «Kaf dağı vardır» önermesiyle «Ağrı dağı vardır» önermesi arasında belirgin bir anlam farkı bulunmaktadır.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051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Malcolm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‘Varlık’ın mümkün varlıklar için gerçek bir yüklem olamayacağı hususu ile ‘zorunlu </a:t>
            </a:r>
            <a:r>
              <a:rPr lang="tr-TR" dirty="0" err="1" smtClean="0"/>
              <a:t>varlık’ın</a:t>
            </a:r>
            <a:r>
              <a:rPr lang="tr-TR" dirty="0" smtClean="0"/>
              <a:t> Tanrı için bir yüklem olamayacağı hususu birbirine karıştırılmamalıdır. Birincisi doğru olsa bile ikincisi yanlıştır.</a:t>
            </a:r>
          </a:p>
          <a:p>
            <a:r>
              <a:rPr lang="tr-TR" dirty="0" smtClean="0"/>
              <a:t>Tanrı için olumsallık söz konusu değildir. Yani Tanrı varsa «yok iken var olmuş» olamaz, zorunlu olarak vardır. </a:t>
            </a:r>
          </a:p>
          <a:p>
            <a:r>
              <a:rPr lang="tr-TR" dirty="0" smtClean="0"/>
              <a:t>Aynı şekilde, Tanrı yoksa, varlığı imkansız demektir, çünkü Tanrı’yı varlığa getiren bir neden varsaymak Tanrı kavramıyla çelişir.  </a:t>
            </a:r>
          </a:p>
          <a:p>
            <a:r>
              <a:rPr lang="tr-TR" dirty="0" smtClean="0"/>
              <a:t>O halde Tanrı’nın varlığının imkansız olduğu gösterilmedikçe, Tanrı’nın varlığının zorunlu olduğu seçeneği söz konusudur. </a:t>
            </a:r>
          </a:p>
          <a:p>
            <a:r>
              <a:rPr lang="tr-TR" dirty="0" smtClean="0"/>
              <a:t>Tanrı’nın varlığın mümkün olduğunun gösterilmesi, O’nun varlığının zorunlu olduğunu ortaya koymak için yeterlidir.</a:t>
            </a:r>
          </a:p>
          <a:p>
            <a:r>
              <a:rPr lang="tr-TR" dirty="0" smtClean="0"/>
              <a:t>Tanrı’nın varlığının imkansız olduğu ise gösterilebilmiş değildir. Yani Tanrı’nın varlığı mümkündür, dolayısıyla da zorunludur.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581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Plantinga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Bu delil «maksimum büyüklük» ve «maksimum mükemmellik» kavramlarından hareket etmektedir.</a:t>
            </a:r>
          </a:p>
          <a:p>
            <a:r>
              <a:rPr lang="tr-TR" dirty="0" smtClean="0"/>
              <a:t>Maksimum büyüklüğün gerçekleştiği bir mümkün dünya vardır.</a:t>
            </a:r>
          </a:p>
          <a:p>
            <a:r>
              <a:rPr lang="tr-TR" dirty="0" smtClean="0"/>
              <a:t>Bir varlığın maksimum büyüklüğe sahip olabilmesi için bütün mümkün dünyalarda maksimum mükemmelliğe sahip olması zorunludur.</a:t>
            </a:r>
          </a:p>
          <a:p>
            <a:r>
              <a:rPr lang="tr-TR" dirty="0" smtClean="0"/>
              <a:t>Bir varlığın her dünyada maksimum mükemmelliğe sahip olabilmesi için onun her dünyada, her şeyi bilmek, her şeye güç yetirebilmek gibi niteliklere sahip olması zorunludur.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24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1148</Words>
  <Application>Microsoft Office PowerPoint</Application>
  <PresentationFormat>Ekran Gösterisi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ONTOLOJİK DELİL</vt:lpstr>
      <vt:lpstr>Anselm</vt:lpstr>
      <vt:lpstr>Anselm</vt:lpstr>
      <vt:lpstr>Anselm</vt:lpstr>
      <vt:lpstr>Descartes</vt:lpstr>
      <vt:lpstr>Kant’ın İtirazları</vt:lpstr>
      <vt:lpstr>Kantın İtirazlarının Değerlendirilmesi</vt:lpstr>
      <vt:lpstr>Malcolm</vt:lpstr>
      <vt:lpstr>Plantinga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ONTOLOJİK DELİL</dc:title>
  <dc:creator>yusufduman</dc:creator>
  <cp:lastModifiedBy>yusuf duman</cp:lastModifiedBy>
  <cp:revision>50</cp:revision>
  <dcterms:created xsi:type="dcterms:W3CDTF">2018-01-29T16:57:00Z</dcterms:created>
  <dcterms:modified xsi:type="dcterms:W3CDTF">2018-04-11T12:41:15Z</dcterms:modified>
</cp:coreProperties>
</file>