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96" r:id="rId3"/>
    <p:sldId id="285" r:id="rId4"/>
    <p:sldId id="286" r:id="rId5"/>
    <p:sldId id="287" r:id="rId6"/>
    <p:sldId id="288" r:id="rId7"/>
    <p:sldId id="293" r:id="rId8"/>
    <p:sldId id="289" r:id="rId9"/>
    <p:sldId id="290" r:id="rId10"/>
    <p:sldId id="291" r:id="rId11"/>
    <p:sldId id="292" r:id="rId12"/>
    <p:sldId id="295" r:id="rId13"/>
    <p:sldId id="294" r:id="rId14"/>
    <p:sldId id="283" r:id="rId15"/>
    <p:sldId id="284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kan kelesoglu" initials="sk" lastIdx="1" clrIdx="0">
    <p:extLst>
      <p:ext uri="{19B8F6BF-5375-455C-9EA6-DF929625EA0E}">
        <p15:presenceInfo xmlns:p15="http://schemas.microsoft.com/office/powerpoint/2012/main" userId="S::serkan.kelesoglu@gazi.edu.tr::68ff2de7-4f9b-4af9-8c10-44e95fb9b7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1"/>
  </p:normalViewPr>
  <p:slideViewPr>
    <p:cSldViewPr snapToGrid="0" snapToObjects="1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7D067-3967-F348-BEC2-298FAA63B090}" type="doc">
      <dgm:prSet loTypeId="urn:microsoft.com/office/officeart/2005/8/layout/radial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F13EC0C9-DEF2-904F-9985-BA548F5AB37E}">
      <dgm:prSet phldrT="[Metin]"/>
      <dgm:spPr/>
      <dgm:t>
        <a:bodyPr/>
        <a:lstStyle/>
        <a:p>
          <a:r>
            <a:rPr lang="tr-TR" dirty="0"/>
            <a:t>Ara Disiplin Alanları</a:t>
          </a:r>
        </a:p>
      </dgm:t>
    </dgm:pt>
    <dgm:pt modelId="{2DCA4BFE-BF9B-114C-A445-9A08B4B7B043}" type="parTrans" cxnId="{42FBB0A5-E0CE-C443-A952-F49FA6875F9F}">
      <dgm:prSet/>
      <dgm:spPr/>
      <dgm:t>
        <a:bodyPr/>
        <a:lstStyle/>
        <a:p>
          <a:endParaRPr lang="tr-TR"/>
        </a:p>
      </dgm:t>
    </dgm:pt>
    <dgm:pt modelId="{4FE013ED-7C23-2A49-A581-412135110386}" type="sibTrans" cxnId="{42FBB0A5-E0CE-C443-A952-F49FA6875F9F}">
      <dgm:prSet/>
      <dgm:spPr/>
      <dgm:t>
        <a:bodyPr/>
        <a:lstStyle/>
        <a:p>
          <a:endParaRPr lang="tr-TR"/>
        </a:p>
      </dgm:t>
    </dgm:pt>
    <dgm:pt modelId="{D24E3560-F71B-6540-8CEB-44D0B2B3907F}">
      <dgm:prSet phldrT="[Metin]"/>
      <dgm:spPr/>
      <dgm:t>
        <a:bodyPr/>
        <a:lstStyle/>
        <a:p>
          <a:r>
            <a:rPr lang="tr-TR" dirty="0"/>
            <a:t>Afetten Korunma Güvenli Yaşam</a:t>
          </a:r>
        </a:p>
      </dgm:t>
    </dgm:pt>
    <dgm:pt modelId="{65957F68-1123-B44F-9FE7-8184DCF0DB8F}" type="parTrans" cxnId="{2F9BDD92-BD2A-634A-BB91-F7115E332503}">
      <dgm:prSet/>
      <dgm:spPr/>
      <dgm:t>
        <a:bodyPr/>
        <a:lstStyle/>
        <a:p>
          <a:endParaRPr lang="tr-TR"/>
        </a:p>
      </dgm:t>
    </dgm:pt>
    <dgm:pt modelId="{03F9838D-73D2-3D47-BAA6-4914B581F23C}" type="sibTrans" cxnId="{2F9BDD92-BD2A-634A-BB91-F7115E332503}">
      <dgm:prSet/>
      <dgm:spPr/>
      <dgm:t>
        <a:bodyPr/>
        <a:lstStyle/>
        <a:p>
          <a:endParaRPr lang="tr-TR"/>
        </a:p>
      </dgm:t>
    </dgm:pt>
    <dgm:pt modelId="{1BF9B80B-515C-B845-B401-1389867BAE6C}">
      <dgm:prSet phldrT="[Metin]"/>
      <dgm:spPr/>
      <dgm:t>
        <a:bodyPr/>
        <a:lstStyle/>
        <a:p>
          <a:r>
            <a:rPr lang="tr-TR" dirty="0"/>
            <a:t>Girişimcilik</a:t>
          </a:r>
        </a:p>
      </dgm:t>
    </dgm:pt>
    <dgm:pt modelId="{3307439D-D6CE-F14B-870A-0BF0873C6B0E}" type="parTrans" cxnId="{21117E47-B6DA-7744-BD27-A7231C013EB2}">
      <dgm:prSet/>
      <dgm:spPr/>
      <dgm:t>
        <a:bodyPr/>
        <a:lstStyle/>
        <a:p>
          <a:endParaRPr lang="tr-TR"/>
        </a:p>
      </dgm:t>
    </dgm:pt>
    <dgm:pt modelId="{8C7F34CA-C933-7847-8DF8-55C16AE8D3DE}" type="sibTrans" cxnId="{21117E47-B6DA-7744-BD27-A7231C013EB2}">
      <dgm:prSet/>
      <dgm:spPr/>
      <dgm:t>
        <a:bodyPr/>
        <a:lstStyle/>
        <a:p>
          <a:endParaRPr lang="tr-TR"/>
        </a:p>
      </dgm:t>
    </dgm:pt>
    <dgm:pt modelId="{D252FBF5-E140-5341-936E-8D18980D6962}">
      <dgm:prSet phldrT="[Metin]"/>
      <dgm:spPr/>
      <dgm:t>
        <a:bodyPr/>
        <a:lstStyle/>
        <a:p>
          <a:r>
            <a:rPr lang="tr-TR" dirty="0"/>
            <a:t>İnsan Hakları ve Vatandaşlık</a:t>
          </a:r>
        </a:p>
      </dgm:t>
    </dgm:pt>
    <dgm:pt modelId="{35287842-C167-5B4E-985F-FF422C552FD3}" type="parTrans" cxnId="{6894C7F2-2A04-9A47-85AD-D64C6B4B806E}">
      <dgm:prSet/>
      <dgm:spPr/>
      <dgm:t>
        <a:bodyPr/>
        <a:lstStyle/>
        <a:p>
          <a:endParaRPr lang="tr-TR"/>
        </a:p>
      </dgm:t>
    </dgm:pt>
    <dgm:pt modelId="{ECFBB54B-4EB4-2246-BBC0-9671946F9BA1}" type="sibTrans" cxnId="{6894C7F2-2A04-9A47-85AD-D64C6B4B806E}">
      <dgm:prSet/>
      <dgm:spPr/>
      <dgm:t>
        <a:bodyPr/>
        <a:lstStyle/>
        <a:p>
          <a:endParaRPr lang="tr-TR"/>
        </a:p>
      </dgm:t>
    </dgm:pt>
    <dgm:pt modelId="{A0DCFAAD-B30E-5B4C-BB45-D3A73D7840DA}">
      <dgm:prSet phldrT="[Metin]"/>
      <dgm:spPr/>
      <dgm:t>
        <a:bodyPr/>
        <a:lstStyle/>
        <a:p>
          <a:r>
            <a:rPr lang="tr-TR" dirty="0"/>
            <a:t>Kariyer Bilinci Geliştirme</a:t>
          </a:r>
        </a:p>
      </dgm:t>
    </dgm:pt>
    <dgm:pt modelId="{8C1044D8-6737-7143-A06B-FBDE1D3FFDFE}" type="parTrans" cxnId="{BDAC7AAD-66DE-1346-9EF3-1EF8B4940208}">
      <dgm:prSet/>
      <dgm:spPr/>
      <dgm:t>
        <a:bodyPr/>
        <a:lstStyle/>
        <a:p>
          <a:endParaRPr lang="tr-TR"/>
        </a:p>
      </dgm:t>
    </dgm:pt>
    <dgm:pt modelId="{22B01A84-D6F1-254C-9CDF-694E9DDD2DD8}" type="sibTrans" cxnId="{BDAC7AAD-66DE-1346-9EF3-1EF8B4940208}">
      <dgm:prSet/>
      <dgm:spPr/>
      <dgm:t>
        <a:bodyPr/>
        <a:lstStyle/>
        <a:p>
          <a:endParaRPr lang="tr-TR"/>
        </a:p>
      </dgm:t>
    </dgm:pt>
    <dgm:pt modelId="{09E2B8D1-4329-AC49-B2CD-1B1232B37921}">
      <dgm:prSet phldrT="[Metin]"/>
      <dgm:spPr/>
      <dgm:t>
        <a:bodyPr/>
        <a:lstStyle/>
        <a:p>
          <a:r>
            <a:rPr lang="tr-TR" dirty="0"/>
            <a:t>Özel Eğitim</a:t>
          </a:r>
        </a:p>
      </dgm:t>
    </dgm:pt>
    <dgm:pt modelId="{F43A1286-5A65-4E45-A87B-95A5CA66C148}" type="parTrans" cxnId="{29634B93-4529-E543-B7FC-47C3F0500746}">
      <dgm:prSet/>
      <dgm:spPr/>
      <dgm:t>
        <a:bodyPr/>
        <a:lstStyle/>
        <a:p>
          <a:endParaRPr lang="tr-TR"/>
        </a:p>
      </dgm:t>
    </dgm:pt>
    <dgm:pt modelId="{319A13CC-FA15-8641-8FD5-CE492FBFC475}" type="sibTrans" cxnId="{29634B93-4529-E543-B7FC-47C3F0500746}">
      <dgm:prSet/>
      <dgm:spPr/>
      <dgm:t>
        <a:bodyPr/>
        <a:lstStyle/>
        <a:p>
          <a:endParaRPr lang="tr-TR"/>
        </a:p>
      </dgm:t>
    </dgm:pt>
    <dgm:pt modelId="{44DB3D73-1F0D-E746-B28C-EE778119037D}">
      <dgm:prSet phldrT="[Metin]"/>
      <dgm:spPr/>
      <dgm:t>
        <a:bodyPr/>
        <a:lstStyle/>
        <a:p>
          <a:r>
            <a:rPr lang="tr-TR" dirty="0"/>
            <a:t>Rehberlik ve Psikolojik Danışma</a:t>
          </a:r>
        </a:p>
      </dgm:t>
    </dgm:pt>
    <dgm:pt modelId="{C630F5CC-F97B-F646-8A38-2834DB20C82D}" type="parTrans" cxnId="{610BF2EE-1E02-F246-BABD-540D3DEA63D7}">
      <dgm:prSet/>
      <dgm:spPr/>
      <dgm:t>
        <a:bodyPr/>
        <a:lstStyle/>
        <a:p>
          <a:endParaRPr lang="tr-TR"/>
        </a:p>
      </dgm:t>
    </dgm:pt>
    <dgm:pt modelId="{5560B6D8-D2EE-0D40-BC38-D2B40FF9AA57}" type="sibTrans" cxnId="{610BF2EE-1E02-F246-BABD-540D3DEA63D7}">
      <dgm:prSet/>
      <dgm:spPr/>
      <dgm:t>
        <a:bodyPr/>
        <a:lstStyle/>
        <a:p>
          <a:endParaRPr lang="tr-TR"/>
        </a:p>
      </dgm:t>
    </dgm:pt>
    <dgm:pt modelId="{00082BF7-34B6-6D43-8FFB-C9F0A7523488}">
      <dgm:prSet phldrT="[Metin]"/>
      <dgm:spPr/>
      <dgm:t>
        <a:bodyPr/>
        <a:lstStyle/>
        <a:p>
          <a:r>
            <a:rPr lang="tr-TR" dirty="0"/>
            <a:t>Sağlık Kültürü</a:t>
          </a:r>
        </a:p>
      </dgm:t>
    </dgm:pt>
    <dgm:pt modelId="{0DECE4E5-CE87-E043-91C8-6F2AECD9923D}" type="parTrans" cxnId="{70FC1E7C-C7A4-BD46-BBEC-0E49D2D86A54}">
      <dgm:prSet/>
      <dgm:spPr/>
      <dgm:t>
        <a:bodyPr/>
        <a:lstStyle/>
        <a:p>
          <a:endParaRPr lang="tr-TR"/>
        </a:p>
      </dgm:t>
    </dgm:pt>
    <dgm:pt modelId="{A7F66CC8-093F-B146-81C5-CEF07E09DCDA}" type="sibTrans" cxnId="{70FC1E7C-C7A4-BD46-BBEC-0E49D2D86A54}">
      <dgm:prSet/>
      <dgm:spPr/>
      <dgm:t>
        <a:bodyPr/>
        <a:lstStyle/>
        <a:p>
          <a:endParaRPr lang="tr-TR"/>
        </a:p>
      </dgm:t>
    </dgm:pt>
    <dgm:pt modelId="{595937B1-2FD4-8742-B68E-6495260AFC18}">
      <dgm:prSet phldrT="[Metin]"/>
      <dgm:spPr/>
      <dgm:t>
        <a:bodyPr/>
        <a:lstStyle/>
        <a:p>
          <a:r>
            <a:rPr lang="tr-TR" dirty="0"/>
            <a:t>Spor Kültürü ve Olimpik Eğitim</a:t>
          </a:r>
        </a:p>
      </dgm:t>
    </dgm:pt>
    <dgm:pt modelId="{177982F7-67EB-2341-A26C-43104932C760}" type="parTrans" cxnId="{BB706BBB-089C-D840-9EBF-773FD5BDC252}">
      <dgm:prSet/>
      <dgm:spPr/>
      <dgm:t>
        <a:bodyPr/>
        <a:lstStyle/>
        <a:p>
          <a:endParaRPr lang="tr-TR"/>
        </a:p>
      </dgm:t>
    </dgm:pt>
    <dgm:pt modelId="{05C6EC91-D38A-A843-B557-2A1C12A12D1C}" type="sibTrans" cxnId="{BB706BBB-089C-D840-9EBF-773FD5BDC252}">
      <dgm:prSet/>
      <dgm:spPr/>
      <dgm:t>
        <a:bodyPr/>
        <a:lstStyle/>
        <a:p>
          <a:endParaRPr lang="tr-TR"/>
        </a:p>
      </dgm:t>
    </dgm:pt>
    <dgm:pt modelId="{D9757ADE-C754-6B4F-82C3-BA05F2B54E9B}" type="pres">
      <dgm:prSet presAssocID="{9687D067-3967-F348-BEC2-298FAA63B090}" presName="composite" presStyleCnt="0">
        <dgm:presLayoutVars>
          <dgm:chMax val="1"/>
          <dgm:dir/>
          <dgm:resizeHandles val="exact"/>
        </dgm:presLayoutVars>
      </dgm:prSet>
      <dgm:spPr/>
    </dgm:pt>
    <dgm:pt modelId="{1E85AB27-5E7B-3544-AE5F-A8430C9F4E71}" type="pres">
      <dgm:prSet presAssocID="{9687D067-3967-F348-BEC2-298FAA63B090}" presName="radial" presStyleCnt="0">
        <dgm:presLayoutVars>
          <dgm:animLvl val="ctr"/>
        </dgm:presLayoutVars>
      </dgm:prSet>
      <dgm:spPr/>
    </dgm:pt>
    <dgm:pt modelId="{3F23E677-B994-394D-97A4-6FDEA98FA955}" type="pres">
      <dgm:prSet presAssocID="{F13EC0C9-DEF2-904F-9985-BA548F5AB37E}" presName="centerShape" presStyleLbl="vennNode1" presStyleIdx="0" presStyleCnt="9"/>
      <dgm:spPr/>
    </dgm:pt>
    <dgm:pt modelId="{08879DAC-45F0-1B48-8469-E5EA28DFF997}" type="pres">
      <dgm:prSet presAssocID="{D24E3560-F71B-6540-8CEB-44D0B2B3907F}" presName="node" presStyleLbl="vennNode1" presStyleIdx="1" presStyleCnt="9">
        <dgm:presLayoutVars>
          <dgm:bulletEnabled val="1"/>
        </dgm:presLayoutVars>
      </dgm:prSet>
      <dgm:spPr/>
    </dgm:pt>
    <dgm:pt modelId="{04F8F000-352C-AF41-9A94-CDAF27A67148}" type="pres">
      <dgm:prSet presAssocID="{1BF9B80B-515C-B845-B401-1389867BAE6C}" presName="node" presStyleLbl="vennNode1" presStyleIdx="2" presStyleCnt="9">
        <dgm:presLayoutVars>
          <dgm:bulletEnabled val="1"/>
        </dgm:presLayoutVars>
      </dgm:prSet>
      <dgm:spPr/>
    </dgm:pt>
    <dgm:pt modelId="{ED73EE5E-6621-E64C-B47B-0093B0A269DC}" type="pres">
      <dgm:prSet presAssocID="{D252FBF5-E140-5341-936E-8D18980D6962}" presName="node" presStyleLbl="vennNode1" presStyleIdx="3" presStyleCnt="9">
        <dgm:presLayoutVars>
          <dgm:bulletEnabled val="1"/>
        </dgm:presLayoutVars>
      </dgm:prSet>
      <dgm:spPr/>
    </dgm:pt>
    <dgm:pt modelId="{BE1CAF77-E355-3B49-8C37-322A0CFE9DA0}" type="pres">
      <dgm:prSet presAssocID="{A0DCFAAD-B30E-5B4C-BB45-D3A73D7840DA}" presName="node" presStyleLbl="vennNode1" presStyleIdx="4" presStyleCnt="9">
        <dgm:presLayoutVars>
          <dgm:bulletEnabled val="1"/>
        </dgm:presLayoutVars>
      </dgm:prSet>
      <dgm:spPr/>
    </dgm:pt>
    <dgm:pt modelId="{335EADB0-2BA0-7449-9825-A0C759DB4677}" type="pres">
      <dgm:prSet presAssocID="{09E2B8D1-4329-AC49-B2CD-1B1232B37921}" presName="node" presStyleLbl="vennNode1" presStyleIdx="5" presStyleCnt="9">
        <dgm:presLayoutVars>
          <dgm:bulletEnabled val="1"/>
        </dgm:presLayoutVars>
      </dgm:prSet>
      <dgm:spPr/>
    </dgm:pt>
    <dgm:pt modelId="{E4028E1E-FD7D-4145-A350-61D819E5F3F9}" type="pres">
      <dgm:prSet presAssocID="{44DB3D73-1F0D-E746-B28C-EE778119037D}" presName="node" presStyleLbl="vennNode1" presStyleIdx="6" presStyleCnt="9">
        <dgm:presLayoutVars>
          <dgm:bulletEnabled val="1"/>
        </dgm:presLayoutVars>
      </dgm:prSet>
      <dgm:spPr/>
    </dgm:pt>
    <dgm:pt modelId="{25C10393-C86E-5F42-AC36-1FDA4603FDC3}" type="pres">
      <dgm:prSet presAssocID="{00082BF7-34B6-6D43-8FFB-C9F0A7523488}" presName="node" presStyleLbl="vennNode1" presStyleIdx="7" presStyleCnt="9">
        <dgm:presLayoutVars>
          <dgm:bulletEnabled val="1"/>
        </dgm:presLayoutVars>
      </dgm:prSet>
      <dgm:spPr/>
    </dgm:pt>
    <dgm:pt modelId="{5036622E-1F4A-5E46-8D2C-B3245125B2E4}" type="pres">
      <dgm:prSet presAssocID="{595937B1-2FD4-8742-B68E-6495260AFC18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5241591D-01BF-474F-8D96-68C8C7AFE369}" type="presOf" srcId="{44DB3D73-1F0D-E746-B28C-EE778119037D}" destId="{E4028E1E-FD7D-4145-A350-61D819E5F3F9}" srcOrd="0" destOrd="0" presId="urn:microsoft.com/office/officeart/2005/8/layout/radial3"/>
    <dgm:cxn modelId="{21117E47-B6DA-7744-BD27-A7231C013EB2}" srcId="{F13EC0C9-DEF2-904F-9985-BA548F5AB37E}" destId="{1BF9B80B-515C-B845-B401-1389867BAE6C}" srcOrd="1" destOrd="0" parTransId="{3307439D-D6CE-F14B-870A-0BF0873C6B0E}" sibTransId="{8C7F34CA-C933-7847-8DF8-55C16AE8D3DE}"/>
    <dgm:cxn modelId="{907A7C65-09D1-2941-8E72-EE715A5E050E}" type="presOf" srcId="{1BF9B80B-515C-B845-B401-1389867BAE6C}" destId="{04F8F000-352C-AF41-9A94-CDAF27A67148}" srcOrd="0" destOrd="0" presId="urn:microsoft.com/office/officeart/2005/8/layout/radial3"/>
    <dgm:cxn modelId="{3B95016B-729B-CB43-9740-670CFECD3BF3}" type="presOf" srcId="{09E2B8D1-4329-AC49-B2CD-1B1232B37921}" destId="{335EADB0-2BA0-7449-9825-A0C759DB4677}" srcOrd="0" destOrd="0" presId="urn:microsoft.com/office/officeart/2005/8/layout/radial3"/>
    <dgm:cxn modelId="{8D033179-26E3-CE42-9A83-6BEACCF90036}" type="presOf" srcId="{D24E3560-F71B-6540-8CEB-44D0B2B3907F}" destId="{08879DAC-45F0-1B48-8469-E5EA28DFF997}" srcOrd="0" destOrd="0" presId="urn:microsoft.com/office/officeart/2005/8/layout/radial3"/>
    <dgm:cxn modelId="{70FC1E7C-C7A4-BD46-BBEC-0E49D2D86A54}" srcId="{F13EC0C9-DEF2-904F-9985-BA548F5AB37E}" destId="{00082BF7-34B6-6D43-8FFB-C9F0A7523488}" srcOrd="6" destOrd="0" parTransId="{0DECE4E5-CE87-E043-91C8-6F2AECD9923D}" sibTransId="{A7F66CC8-093F-B146-81C5-CEF07E09DCDA}"/>
    <dgm:cxn modelId="{2F9BDD92-BD2A-634A-BB91-F7115E332503}" srcId="{F13EC0C9-DEF2-904F-9985-BA548F5AB37E}" destId="{D24E3560-F71B-6540-8CEB-44D0B2B3907F}" srcOrd="0" destOrd="0" parTransId="{65957F68-1123-B44F-9FE7-8184DCF0DB8F}" sibTransId="{03F9838D-73D2-3D47-BAA6-4914B581F23C}"/>
    <dgm:cxn modelId="{29634B93-4529-E543-B7FC-47C3F0500746}" srcId="{F13EC0C9-DEF2-904F-9985-BA548F5AB37E}" destId="{09E2B8D1-4329-AC49-B2CD-1B1232B37921}" srcOrd="4" destOrd="0" parTransId="{F43A1286-5A65-4E45-A87B-95A5CA66C148}" sibTransId="{319A13CC-FA15-8641-8FD5-CE492FBFC475}"/>
    <dgm:cxn modelId="{FD901699-8F89-314A-99E3-FF366C2ECD7B}" type="presOf" srcId="{9687D067-3967-F348-BEC2-298FAA63B090}" destId="{D9757ADE-C754-6B4F-82C3-BA05F2B54E9B}" srcOrd="0" destOrd="0" presId="urn:microsoft.com/office/officeart/2005/8/layout/radial3"/>
    <dgm:cxn modelId="{42FBB0A5-E0CE-C443-A952-F49FA6875F9F}" srcId="{9687D067-3967-F348-BEC2-298FAA63B090}" destId="{F13EC0C9-DEF2-904F-9985-BA548F5AB37E}" srcOrd="0" destOrd="0" parTransId="{2DCA4BFE-BF9B-114C-A445-9A08B4B7B043}" sibTransId="{4FE013ED-7C23-2A49-A581-412135110386}"/>
    <dgm:cxn modelId="{88E3FDAB-9965-AB42-834D-3FCDCE7EE7C2}" type="presOf" srcId="{D252FBF5-E140-5341-936E-8D18980D6962}" destId="{ED73EE5E-6621-E64C-B47B-0093B0A269DC}" srcOrd="0" destOrd="0" presId="urn:microsoft.com/office/officeart/2005/8/layout/radial3"/>
    <dgm:cxn modelId="{BDAC7AAD-66DE-1346-9EF3-1EF8B4940208}" srcId="{F13EC0C9-DEF2-904F-9985-BA548F5AB37E}" destId="{A0DCFAAD-B30E-5B4C-BB45-D3A73D7840DA}" srcOrd="3" destOrd="0" parTransId="{8C1044D8-6737-7143-A06B-FBDE1D3FFDFE}" sibTransId="{22B01A84-D6F1-254C-9CDF-694E9DDD2DD8}"/>
    <dgm:cxn modelId="{BB706BBB-089C-D840-9EBF-773FD5BDC252}" srcId="{F13EC0C9-DEF2-904F-9985-BA548F5AB37E}" destId="{595937B1-2FD4-8742-B68E-6495260AFC18}" srcOrd="7" destOrd="0" parTransId="{177982F7-67EB-2341-A26C-43104932C760}" sibTransId="{05C6EC91-D38A-A843-B557-2A1C12A12D1C}"/>
    <dgm:cxn modelId="{2B597EC4-9A17-0447-B92D-43EA2E40025F}" type="presOf" srcId="{F13EC0C9-DEF2-904F-9985-BA548F5AB37E}" destId="{3F23E677-B994-394D-97A4-6FDEA98FA955}" srcOrd="0" destOrd="0" presId="urn:microsoft.com/office/officeart/2005/8/layout/radial3"/>
    <dgm:cxn modelId="{9E76B7E2-467D-D944-AC91-6D5B2DAB6A6F}" type="presOf" srcId="{595937B1-2FD4-8742-B68E-6495260AFC18}" destId="{5036622E-1F4A-5E46-8D2C-B3245125B2E4}" srcOrd="0" destOrd="0" presId="urn:microsoft.com/office/officeart/2005/8/layout/radial3"/>
    <dgm:cxn modelId="{610BF2EE-1E02-F246-BABD-540D3DEA63D7}" srcId="{F13EC0C9-DEF2-904F-9985-BA548F5AB37E}" destId="{44DB3D73-1F0D-E746-B28C-EE778119037D}" srcOrd="5" destOrd="0" parTransId="{C630F5CC-F97B-F646-8A38-2834DB20C82D}" sibTransId="{5560B6D8-D2EE-0D40-BC38-D2B40FF9AA57}"/>
    <dgm:cxn modelId="{6894C7F2-2A04-9A47-85AD-D64C6B4B806E}" srcId="{F13EC0C9-DEF2-904F-9985-BA548F5AB37E}" destId="{D252FBF5-E140-5341-936E-8D18980D6962}" srcOrd="2" destOrd="0" parTransId="{35287842-C167-5B4E-985F-FF422C552FD3}" sibTransId="{ECFBB54B-4EB4-2246-BBC0-9671946F9BA1}"/>
    <dgm:cxn modelId="{D88430F9-1E1E-6C44-8A91-F283A88990F3}" type="presOf" srcId="{A0DCFAAD-B30E-5B4C-BB45-D3A73D7840DA}" destId="{BE1CAF77-E355-3B49-8C37-322A0CFE9DA0}" srcOrd="0" destOrd="0" presId="urn:microsoft.com/office/officeart/2005/8/layout/radial3"/>
    <dgm:cxn modelId="{C673F4FD-9874-F24A-AEEF-1B3BF93E0A54}" type="presOf" srcId="{00082BF7-34B6-6D43-8FFB-C9F0A7523488}" destId="{25C10393-C86E-5F42-AC36-1FDA4603FDC3}" srcOrd="0" destOrd="0" presId="urn:microsoft.com/office/officeart/2005/8/layout/radial3"/>
    <dgm:cxn modelId="{FCB559D3-58FD-BF45-B56D-F700B3EB40BF}" type="presParOf" srcId="{D9757ADE-C754-6B4F-82C3-BA05F2B54E9B}" destId="{1E85AB27-5E7B-3544-AE5F-A8430C9F4E71}" srcOrd="0" destOrd="0" presId="urn:microsoft.com/office/officeart/2005/8/layout/radial3"/>
    <dgm:cxn modelId="{5C794881-429F-5B44-AA52-00417221B51C}" type="presParOf" srcId="{1E85AB27-5E7B-3544-AE5F-A8430C9F4E71}" destId="{3F23E677-B994-394D-97A4-6FDEA98FA955}" srcOrd="0" destOrd="0" presId="urn:microsoft.com/office/officeart/2005/8/layout/radial3"/>
    <dgm:cxn modelId="{F90D43BF-095A-FF40-8BD3-89F03F6C7A2F}" type="presParOf" srcId="{1E85AB27-5E7B-3544-AE5F-A8430C9F4E71}" destId="{08879DAC-45F0-1B48-8469-E5EA28DFF997}" srcOrd="1" destOrd="0" presId="urn:microsoft.com/office/officeart/2005/8/layout/radial3"/>
    <dgm:cxn modelId="{6284D5D9-4F6A-7D48-B14B-C3DF25F69883}" type="presParOf" srcId="{1E85AB27-5E7B-3544-AE5F-A8430C9F4E71}" destId="{04F8F000-352C-AF41-9A94-CDAF27A67148}" srcOrd="2" destOrd="0" presId="urn:microsoft.com/office/officeart/2005/8/layout/radial3"/>
    <dgm:cxn modelId="{BD1BEC2F-A4D8-F74B-AAB3-05EBC1C7C642}" type="presParOf" srcId="{1E85AB27-5E7B-3544-AE5F-A8430C9F4E71}" destId="{ED73EE5E-6621-E64C-B47B-0093B0A269DC}" srcOrd="3" destOrd="0" presId="urn:microsoft.com/office/officeart/2005/8/layout/radial3"/>
    <dgm:cxn modelId="{BE937947-D08B-2640-9D66-E76977232A8F}" type="presParOf" srcId="{1E85AB27-5E7B-3544-AE5F-A8430C9F4E71}" destId="{BE1CAF77-E355-3B49-8C37-322A0CFE9DA0}" srcOrd="4" destOrd="0" presId="urn:microsoft.com/office/officeart/2005/8/layout/radial3"/>
    <dgm:cxn modelId="{61634F38-CCCF-3F41-875D-E6B91D24117B}" type="presParOf" srcId="{1E85AB27-5E7B-3544-AE5F-A8430C9F4E71}" destId="{335EADB0-2BA0-7449-9825-A0C759DB4677}" srcOrd="5" destOrd="0" presId="urn:microsoft.com/office/officeart/2005/8/layout/radial3"/>
    <dgm:cxn modelId="{A11AEC37-BDFE-C84C-8480-D68F04518BFC}" type="presParOf" srcId="{1E85AB27-5E7B-3544-AE5F-A8430C9F4E71}" destId="{E4028E1E-FD7D-4145-A350-61D819E5F3F9}" srcOrd="6" destOrd="0" presId="urn:microsoft.com/office/officeart/2005/8/layout/radial3"/>
    <dgm:cxn modelId="{CDA5F8B1-99DF-2242-8627-F8AE499F569D}" type="presParOf" srcId="{1E85AB27-5E7B-3544-AE5F-A8430C9F4E71}" destId="{25C10393-C86E-5F42-AC36-1FDA4603FDC3}" srcOrd="7" destOrd="0" presId="urn:microsoft.com/office/officeart/2005/8/layout/radial3"/>
    <dgm:cxn modelId="{5E615213-4023-8C47-8A6B-573299B69371}" type="presParOf" srcId="{1E85AB27-5E7B-3544-AE5F-A8430C9F4E71}" destId="{5036622E-1F4A-5E46-8D2C-B3245125B2E4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3E677-B994-394D-97A4-6FDEA98FA955}">
      <dsp:nvSpPr>
        <dsp:cNvPr id="0" name=""/>
        <dsp:cNvSpPr/>
      </dsp:nvSpPr>
      <dsp:spPr>
        <a:xfrm>
          <a:off x="2688800" y="1323379"/>
          <a:ext cx="3296840" cy="329684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200" kern="1200" dirty="0"/>
            <a:t>Ara Disiplin Alanları</a:t>
          </a:r>
        </a:p>
      </dsp:txBody>
      <dsp:txXfrm>
        <a:off x="3171611" y="1806190"/>
        <a:ext cx="2331218" cy="2331218"/>
      </dsp:txXfrm>
    </dsp:sp>
    <dsp:sp modelId="{08879DAC-45F0-1B48-8469-E5EA28DFF997}">
      <dsp:nvSpPr>
        <dsp:cNvPr id="0" name=""/>
        <dsp:cNvSpPr/>
      </dsp:nvSpPr>
      <dsp:spPr>
        <a:xfrm>
          <a:off x="3513010" y="588"/>
          <a:ext cx="1648420" cy="164842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Afetten Korunma Güvenli Yaşam</a:t>
          </a:r>
        </a:p>
      </dsp:txBody>
      <dsp:txXfrm>
        <a:off x="3754416" y="241994"/>
        <a:ext cx="1165608" cy="1165608"/>
      </dsp:txXfrm>
    </dsp:sp>
    <dsp:sp modelId="{04F8F000-352C-AF41-9A94-CDAF27A67148}">
      <dsp:nvSpPr>
        <dsp:cNvPr id="0" name=""/>
        <dsp:cNvSpPr/>
      </dsp:nvSpPr>
      <dsp:spPr>
        <a:xfrm>
          <a:off x="5031169" y="629430"/>
          <a:ext cx="1648420" cy="164842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Girişimcilik</a:t>
          </a:r>
        </a:p>
      </dsp:txBody>
      <dsp:txXfrm>
        <a:off x="5272575" y="870836"/>
        <a:ext cx="1165608" cy="1165608"/>
      </dsp:txXfrm>
    </dsp:sp>
    <dsp:sp modelId="{ED73EE5E-6621-E64C-B47B-0093B0A269DC}">
      <dsp:nvSpPr>
        <dsp:cNvPr id="0" name=""/>
        <dsp:cNvSpPr/>
      </dsp:nvSpPr>
      <dsp:spPr>
        <a:xfrm>
          <a:off x="5660011" y="2147589"/>
          <a:ext cx="1648420" cy="164842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İnsan Hakları ve Vatandaşlık</a:t>
          </a:r>
        </a:p>
      </dsp:txBody>
      <dsp:txXfrm>
        <a:off x="5901417" y="2388995"/>
        <a:ext cx="1165608" cy="1165608"/>
      </dsp:txXfrm>
    </dsp:sp>
    <dsp:sp modelId="{BE1CAF77-E355-3B49-8C37-322A0CFE9DA0}">
      <dsp:nvSpPr>
        <dsp:cNvPr id="0" name=""/>
        <dsp:cNvSpPr/>
      </dsp:nvSpPr>
      <dsp:spPr>
        <a:xfrm>
          <a:off x="5031169" y="3665748"/>
          <a:ext cx="1648420" cy="164842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Kariyer Bilinci Geliştirme</a:t>
          </a:r>
        </a:p>
      </dsp:txBody>
      <dsp:txXfrm>
        <a:off x="5272575" y="3907154"/>
        <a:ext cx="1165608" cy="1165608"/>
      </dsp:txXfrm>
    </dsp:sp>
    <dsp:sp modelId="{335EADB0-2BA0-7449-9825-A0C759DB4677}">
      <dsp:nvSpPr>
        <dsp:cNvPr id="0" name=""/>
        <dsp:cNvSpPr/>
      </dsp:nvSpPr>
      <dsp:spPr>
        <a:xfrm>
          <a:off x="3513010" y="4294590"/>
          <a:ext cx="1648420" cy="16484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Özel Eğitim</a:t>
          </a:r>
        </a:p>
      </dsp:txBody>
      <dsp:txXfrm>
        <a:off x="3754416" y="4535996"/>
        <a:ext cx="1165608" cy="1165608"/>
      </dsp:txXfrm>
    </dsp:sp>
    <dsp:sp modelId="{E4028E1E-FD7D-4145-A350-61D819E5F3F9}">
      <dsp:nvSpPr>
        <dsp:cNvPr id="0" name=""/>
        <dsp:cNvSpPr/>
      </dsp:nvSpPr>
      <dsp:spPr>
        <a:xfrm>
          <a:off x="1994852" y="3665748"/>
          <a:ext cx="1648420" cy="164842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Rehberlik ve Psikolojik Danışma</a:t>
          </a:r>
        </a:p>
      </dsp:txBody>
      <dsp:txXfrm>
        <a:off x="2236258" y="3907154"/>
        <a:ext cx="1165608" cy="1165608"/>
      </dsp:txXfrm>
    </dsp:sp>
    <dsp:sp modelId="{25C10393-C86E-5F42-AC36-1FDA4603FDC3}">
      <dsp:nvSpPr>
        <dsp:cNvPr id="0" name=""/>
        <dsp:cNvSpPr/>
      </dsp:nvSpPr>
      <dsp:spPr>
        <a:xfrm>
          <a:off x="1366009" y="2147589"/>
          <a:ext cx="1648420" cy="164842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Sağlık Kültürü</a:t>
          </a:r>
        </a:p>
      </dsp:txBody>
      <dsp:txXfrm>
        <a:off x="1607415" y="2388995"/>
        <a:ext cx="1165608" cy="1165608"/>
      </dsp:txXfrm>
    </dsp:sp>
    <dsp:sp modelId="{5036622E-1F4A-5E46-8D2C-B3245125B2E4}">
      <dsp:nvSpPr>
        <dsp:cNvPr id="0" name=""/>
        <dsp:cNvSpPr/>
      </dsp:nvSpPr>
      <dsp:spPr>
        <a:xfrm>
          <a:off x="1994852" y="629430"/>
          <a:ext cx="1648420" cy="164842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Spor Kültürü ve Olimpik Eğitim</a:t>
          </a:r>
        </a:p>
      </dsp:txBody>
      <dsp:txXfrm>
        <a:off x="2236258" y="870836"/>
        <a:ext cx="1165608" cy="1165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7C65A-78E7-EF4C-B2F8-0099EC3FB389}" type="datetimeFigureOut">
              <a:rPr lang="tr-TR" smtClean="0"/>
              <a:t>9.04.2020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C9917-65F1-E744-80DB-DF389FF40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44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1AAAEC-E309-4144-A70D-B7075181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E8D5D8C-C444-4D4C-AE55-D0F044AE1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C721C5F-04D4-1F43-B3BD-EB1EF430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9C4A-3E83-F044-9E06-069AD83DE722}" type="datetime1">
              <a:rPr lang="tr-TR" smtClean="0"/>
              <a:t>9.04.2020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D66C9A-B6C6-D947-AFD4-0B4B920D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2005 Sosyal Bilgiler Öğretim Programı Sunumu - Dr. Serkan Keleşoğlu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A86ED1-86E5-5A45-A1E2-237FBE13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3D86-CA8C-924C-8D4E-0FCA5BB2F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83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6AD4CC-B1A0-014E-B95E-8B3D93FA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A310607-C648-5C40-AC31-B7E48AD27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579731-1791-7644-94FC-5F979C1C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F5F-0CAB-0148-99D2-7E62C29DFD15}" type="datetime1">
              <a:rPr lang="tr-TR" smtClean="0"/>
              <a:t>9.04.2020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35A411-4FAD-8547-886F-4A2F30E1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2005 Sosyal Bilgiler Öğretim Programı Sunumu - Dr. Serkan Keleşoğlu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551106-4B2E-FA4B-9C42-E8A452AC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3D86-CA8C-924C-8D4E-0FCA5BB2F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0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40BDE74-A36C-0E4A-87BF-39985F227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AA83ADF-FC1C-4D4D-83A2-E5604635E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1021047-6D2A-F246-BF77-2B3D3DD2D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127C-723A-C24B-91DF-D5E782E4C7CF}" type="datetime1">
              <a:rPr lang="tr-TR" smtClean="0"/>
              <a:t>9.04.2020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A017397-BC14-C440-BC6A-02C64CF9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2005 Sosyal Bilgiler Öğretim Programı Sunumu - Dr. Serkan Keleşoğlu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D72016-1015-5042-A44C-A9797F8A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3D86-CA8C-924C-8D4E-0FCA5BB2F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44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B64D67-D41E-574E-8E84-A5CE238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3625BD-52CE-B449-B92E-4E5F96A49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106FF3-6FA6-B84E-A7DB-90C490A3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220-915A-B94B-AE6E-B1A520AC9772}" type="datetime1">
              <a:rPr lang="tr-TR" smtClean="0"/>
              <a:t>9.04.2020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D0E7A5-0A92-D34F-B5F1-F11D557D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2005 Sosyal Bilgiler Öğretim Programı Sunumu - Dr. Serkan Keleşoğlu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78D8F3-7C9C-9549-A7A3-D971C287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3D86-CA8C-924C-8D4E-0FCA5BB2F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64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AA2AB2-97E3-F34C-8230-C4B557B9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399E5D-9325-E04F-A35D-09CB589E1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195CBF5-A3B5-CB48-89BD-7F724FA91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241B-14EC-EA45-B58C-1961FAB1D200}" type="datetime1">
              <a:rPr lang="tr-TR" smtClean="0"/>
              <a:t>9.04.2020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F536DD-7C16-7E48-BDB3-823FC2E9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2005 Sosyal Bilgiler Öğretim Programı Sunumu - Dr. Serkan Keleşoğlu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5BE08BB-D878-6941-ABC4-ED7B0340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3D86-CA8C-924C-8D4E-0FCA5BB2F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87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2E4BD7-8D7F-C747-9845-F5A05438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E03946-CD96-F043-A7B7-C488D6096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329997C-2C46-0245-9855-35B058CD3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93FB5DD-12C4-D44D-8F42-C6725A1BD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D981-C7E1-AF49-BDF7-864054D26D60}" type="datetime1">
              <a:rPr lang="tr-TR" smtClean="0"/>
              <a:t>9.04.2020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864F3C8-7399-1443-89D0-1EBB138A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2005 Sosyal Bilgiler Öğretim Programı Sunumu - Dr. Serkan Keleşoğlu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1D453E3-3BF7-9C43-BE9B-983DFA18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3D86-CA8C-924C-8D4E-0FCA5BB2F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1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B2087D-846F-8740-9367-E539C43B2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1D3DD82-EA58-2A48-B8BB-122323D7E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0B5ABE8-FDAE-9446-8CB8-F6B3C520A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8113514-FE34-CE4B-ACC1-BB76B66AC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D2C33A5-70EF-5748-BDD9-09864FFDE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AA7E3B7-C55C-6049-B579-9D89715A9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96B-FC81-D846-8D36-E9910BEDFF34}" type="datetime1">
              <a:rPr lang="tr-TR" smtClean="0"/>
              <a:t>9.04.2020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37F2845-E27C-2E4E-901A-D7D4C852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2005 Sosyal Bilgiler Öğretim Programı Sunumu - Dr. Serkan Keleşoğlu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2E1B1C8-CEC1-7E46-BE72-CD57AA92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3D86-CA8C-924C-8D4E-0FCA5BB2F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38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3BCF6A-DACC-1342-B044-62398664F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A5A9518-3820-8D4F-B834-6DB51AB90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5687-73B2-124E-8A2B-2D9CF4681C88}" type="datetime1">
              <a:rPr lang="tr-TR" smtClean="0"/>
              <a:t>9.04.2020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80E618F-EF84-5041-ACFA-D88409D15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2005 Sosyal Bilgiler Öğretim Programı Sunumu - Dr. Serkan Keleşoğlu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538A9BC-6A0A-1F49-9524-EF0C276C4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3D86-CA8C-924C-8D4E-0FCA5BB2F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6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17A868E-5EB1-C74F-9E12-A1AD9A9C7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F0C4-2CAF-1743-888E-46F79AEC8860}" type="datetime1">
              <a:rPr lang="tr-TR" smtClean="0"/>
              <a:t>9.04.2020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63EE3F6-D7E8-154A-9990-B0E762B4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2005 Sosyal Bilgiler Öğretim Programı Sunumu - Dr. Serkan Keleşoğlu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327DC28-9625-F144-B419-EA930269A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3D86-CA8C-924C-8D4E-0FCA5BB2F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92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824F5F-82B0-534E-B11F-60918236F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D60A07-215D-F04A-8DBF-7D89114FC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EE33DFA-0560-ED47-ABC0-126DF0CA1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E6E752A-8098-2E4D-85DF-1453E97E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1747-EAC2-C245-81F5-71CE60201127}" type="datetime1">
              <a:rPr lang="tr-TR" smtClean="0"/>
              <a:t>9.04.2020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D96C324-12A7-5E4C-81C8-E48DDC215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2005 Sosyal Bilgiler Öğretim Programı Sunumu - Dr. Serkan Keleşoğlu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FD48BF4-C294-274E-838E-02B480068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3D86-CA8C-924C-8D4E-0FCA5BB2F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74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CCB995-A445-C74C-AFDB-C5D3F8BC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40F85D8-535E-604A-B191-9F2D6C56A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484D9CC-EF55-A049-B759-0D2AC03A8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2A33C4-E4E8-A14C-9D30-4439BDD74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8C21-33BE-664F-B2C1-270198A0F0B1}" type="datetime1">
              <a:rPr lang="tr-TR" smtClean="0"/>
              <a:t>9.04.2020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4CAACCA-1231-2E4A-9E22-B132DB5A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2005 Sosyal Bilgiler Öğretim Programı Sunumu - Dr. Serkan Keleşoğlu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65CCE46-26DD-D844-A45E-6C62F105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3D86-CA8C-924C-8D4E-0FCA5BB2F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81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358A44F-1EFA-F749-81A4-8C098C7D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5941950-1FF7-484B-BF50-A76327B58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E93D91-381E-9043-A895-70E5EEC2B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7D9E-8A53-5740-8B8B-AA169558E120}" type="datetime1">
              <a:rPr lang="tr-TR" smtClean="0"/>
              <a:t>9.04.2020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2787F1-7BE1-0B49-B3E4-FC41F7F80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2005 Sosyal Bilgiler Öğretim Programı Sunumu - Dr. Serkan Keleşoğlu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98EDD0-0E02-3B47-9D58-69AD02FDF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33D86-CA8C-924C-8D4E-0FCA5BB2F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935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F3606CEC-6D08-6B4C-B04C-8200B1E8C9AE}"/>
              </a:ext>
            </a:extLst>
          </p:cNvPr>
          <p:cNvSpPr/>
          <p:nvPr/>
        </p:nvSpPr>
        <p:spPr>
          <a:xfrm>
            <a:off x="1524000" y="1122362"/>
            <a:ext cx="9144000" cy="2840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800" b="0" kern="1200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Sosyal Bilgiler Öğretim Programları Dersi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993FFBF-1BE2-D04A-904C-707B92C401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5971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305666-2BDF-614E-8EF7-6F4E42D9D4B8}" type="datetime1">
              <a:rPr lang="en-US" smtClean="0"/>
              <a:pPr>
                <a:spcAft>
                  <a:spcPts val="600"/>
                </a:spcAft>
              </a:pPr>
              <a:t>4/10/20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C415D03-89C2-1043-B964-B2FE1ADC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971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2005 Sosyal Bilgiler Öğretim Programı Sunumu - Dr. Serkan Keleşoğlu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3673436-7E50-FF44-8A33-6498AF59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5971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1F33D86-CA8C-924C-8D4E-0FCA5BB2FA17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D793355-99FA-5A4A-9F7D-F50718283408}"/>
              </a:ext>
            </a:extLst>
          </p:cNvPr>
          <p:cNvSpPr/>
          <p:nvPr/>
        </p:nvSpPr>
        <p:spPr>
          <a:xfrm>
            <a:off x="1236721" y="4287456"/>
            <a:ext cx="9718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2005 Sosyal Bilgiler Öğretim Programının Analizi - 3</a:t>
            </a:r>
          </a:p>
        </p:txBody>
      </p:sp>
    </p:spTree>
    <p:extLst>
      <p:ext uri="{BB962C8B-B14F-4D97-AF65-F5344CB8AC3E}">
        <p14:creationId xmlns:p14="http://schemas.microsoft.com/office/powerpoint/2010/main" val="296570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91CBCD1-1862-3342-9B16-E07A1330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113F0C4-2CAF-1743-888E-46F79AEC8860}" type="datetime1">
              <a:rPr lang="tr-TR" smtClean="0"/>
              <a:pPr>
                <a:spcAft>
                  <a:spcPts val="600"/>
                </a:spcAft>
              </a:pPr>
              <a:t>10.04.2020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05E92E6-0D6C-8646-BF37-E407154F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 sz="1100"/>
              <a:t>2005 Sosyal Bilgiler Öğretim Programı Sunumu - Dr. Serkan Keleşoğlu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F911FAB-F868-2740-A6E8-4F56E51C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1F33D86-CA8C-924C-8D4E-0FCA5BB2FA17}" type="slidenum">
              <a:rPr lang="tr-TR" smtClean="0"/>
              <a:pPr>
                <a:spcAft>
                  <a:spcPts val="600"/>
                </a:spcAft>
              </a:pPr>
              <a:t>10</a:t>
            </a:fld>
            <a:endParaRPr lang="tr-TR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D131B23D-6FF1-C640-825B-44A63621B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5774"/>
              </p:ext>
            </p:extLst>
          </p:nvPr>
        </p:nvGraphicFramePr>
        <p:xfrm>
          <a:off x="862012" y="880639"/>
          <a:ext cx="7155346" cy="485497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887572">
                  <a:extLst>
                    <a:ext uri="{9D8B030D-6E8A-4147-A177-3AD203B41FA5}">
                      <a16:colId xmlns:a16="http://schemas.microsoft.com/office/drawing/2014/main" val="1653204397"/>
                    </a:ext>
                  </a:extLst>
                </a:gridCol>
                <a:gridCol w="5267774">
                  <a:extLst>
                    <a:ext uri="{9D8B030D-6E8A-4147-A177-3AD203B41FA5}">
                      <a16:colId xmlns:a16="http://schemas.microsoft.com/office/drawing/2014/main" val="924730566"/>
                    </a:ext>
                  </a:extLst>
                </a:gridCol>
              </a:tblGrid>
              <a:tr h="2708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Sosyal Bilgiler Dersi Öğretim Programlarında Ölçme ve Değerlendirme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062164"/>
                  </a:ext>
                </a:extLst>
              </a:tr>
              <a:tr h="2708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Ölçme ve Değerlendirme Teknikleri-Araçları (Örnek Sunulanlar)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919309"/>
                  </a:ext>
                </a:extLst>
              </a:tr>
              <a:tr h="2708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>
                          <a:effectLst/>
                        </a:rPr>
                        <a:t>Öz Değerlendirme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b"/>
                </a:tc>
                <a:extLst>
                  <a:ext uri="{0D108BD9-81ED-4DB2-BD59-A6C34878D82A}">
                    <a16:rowId xmlns:a16="http://schemas.microsoft.com/office/drawing/2014/main" val="1548355832"/>
                  </a:ext>
                </a:extLst>
              </a:tr>
              <a:tr h="2708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>
                          <a:effectLst/>
                        </a:rPr>
                        <a:t>Tutum Ölçeği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b"/>
                </a:tc>
                <a:extLst>
                  <a:ext uri="{0D108BD9-81ED-4DB2-BD59-A6C34878D82A}">
                    <a16:rowId xmlns:a16="http://schemas.microsoft.com/office/drawing/2014/main" val="268766332"/>
                  </a:ext>
                </a:extLst>
              </a:tr>
              <a:tr h="2708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>
                          <a:effectLst/>
                        </a:rPr>
                        <a:t>Performans Ödevi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b"/>
                </a:tc>
                <a:extLst>
                  <a:ext uri="{0D108BD9-81ED-4DB2-BD59-A6C34878D82A}">
                    <a16:rowId xmlns:a16="http://schemas.microsoft.com/office/drawing/2014/main" val="703199474"/>
                  </a:ext>
                </a:extLst>
              </a:tr>
              <a:tr h="2708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>
                          <a:effectLst/>
                        </a:rPr>
                        <a:t>Dereceli Puanlama Anahtarı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b"/>
                </a:tc>
                <a:extLst>
                  <a:ext uri="{0D108BD9-81ED-4DB2-BD59-A6C34878D82A}">
                    <a16:rowId xmlns:a16="http://schemas.microsoft.com/office/drawing/2014/main" val="3903775416"/>
                  </a:ext>
                </a:extLst>
              </a:tr>
              <a:tr h="2708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>
                          <a:effectLst/>
                        </a:rPr>
                        <a:t>Açık Uçlu Soru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b"/>
                </a:tc>
                <a:extLst>
                  <a:ext uri="{0D108BD9-81ED-4DB2-BD59-A6C34878D82A}">
                    <a16:rowId xmlns:a16="http://schemas.microsoft.com/office/drawing/2014/main" val="4273902934"/>
                  </a:ext>
                </a:extLst>
              </a:tr>
              <a:tr h="2708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>
                          <a:effectLst/>
                        </a:rPr>
                        <a:t>Kavram Bulmacaları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b"/>
                </a:tc>
                <a:extLst>
                  <a:ext uri="{0D108BD9-81ED-4DB2-BD59-A6C34878D82A}">
                    <a16:rowId xmlns:a16="http://schemas.microsoft.com/office/drawing/2014/main" val="2433703061"/>
                  </a:ext>
                </a:extLst>
              </a:tr>
              <a:tr h="2708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>
                          <a:effectLst/>
                        </a:rPr>
                        <a:t>Eşleştirme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b"/>
                </a:tc>
                <a:extLst>
                  <a:ext uri="{0D108BD9-81ED-4DB2-BD59-A6C34878D82A}">
                    <a16:rowId xmlns:a16="http://schemas.microsoft.com/office/drawing/2014/main" val="3743351916"/>
                  </a:ext>
                </a:extLst>
              </a:tr>
              <a:tr h="2708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>
                          <a:effectLst/>
                        </a:rPr>
                        <a:t>Grafiksel Gösterim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b"/>
                </a:tc>
                <a:extLst>
                  <a:ext uri="{0D108BD9-81ED-4DB2-BD59-A6C34878D82A}">
                    <a16:rowId xmlns:a16="http://schemas.microsoft.com/office/drawing/2014/main" val="420631150"/>
                  </a:ext>
                </a:extLst>
              </a:tr>
              <a:tr h="2708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>
                          <a:effectLst/>
                        </a:rPr>
                        <a:t>Kavram Ağı Haritası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b"/>
                </a:tc>
                <a:extLst>
                  <a:ext uri="{0D108BD9-81ED-4DB2-BD59-A6C34878D82A}">
                    <a16:rowId xmlns:a16="http://schemas.microsoft.com/office/drawing/2014/main" val="4230842787"/>
                  </a:ext>
                </a:extLst>
              </a:tr>
              <a:tr h="2708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>
                          <a:effectLst/>
                        </a:rPr>
                        <a:t>Boşluk Doldurma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b"/>
                </a:tc>
                <a:extLst>
                  <a:ext uri="{0D108BD9-81ED-4DB2-BD59-A6C34878D82A}">
                    <a16:rowId xmlns:a16="http://schemas.microsoft.com/office/drawing/2014/main" val="3655505612"/>
                  </a:ext>
                </a:extLst>
              </a:tr>
              <a:tr h="2708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>
                          <a:effectLst/>
                        </a:rPr>
                        <a:t>Tümce Tamamlama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b"/>
                </a:tc>
                <a:extLst>
                  <a:ext uri="{0D108BD9-81ED-4DB2-BD59-A6C34878D82A}">
                    <a16:rowId xmlns:a16="http://schemas.microsoft.com/office/drawing/2014/main" val="4245457807"/>
                  </a:ext>
                </a:extLst>
              </a:tr>
              <a:tr h="2708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>
                          <a:effectLst/>
                        </a:rPr>
                        <a:t>Proje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b"/>
                </a:tc>
                <a:extLst>
                  <a:ext uri="{0D108BD9-81ED-4DB2-BD59-A6C34878D82A}">
                    <a16:rowId xmlns:a16="http://schemas.microsoft.com/office/drawing/2014/main" val="4292899061"/>
                  </a:ext>
                </a:extLst>
              </a:tr>
              <a:tr h="2708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13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>
                          <a:effectLst/>
                        </a:rPr>
                        <a:t>Grup Değerlendirme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b"/>
                </a:tc>
                <a:extLst>
                  <a:ext uri="{0D108BD9-81ED-4DB2-BD59-A6C34878D82A}">
                    <a16:rowId xmlns:a16="http://schemas.microsoft.com/office/drawing/2014/main" val="1664252920"/>
                  </a:ext>
                </a:extLst>
              </a:tr>
              <a:tr h="2708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>
                          <a:effectLst/>
                        </a:rPr>
                        <a:t>Gözlem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b"/>
                </a:tc>
                <a:extLst>
                  <a:ext uri="{0D108BD9-81ED-4DB2-BD59-A6C34878D82A}">
                    <a16:rowId xmlns:a16="http://schemas.microsoft.com/office/drawing/2014/main" val="2299204066"/>
                  </a:ext>
                </a:extLst>
              </a:tr>
              <a:tr h="2708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>
                          <a:effectLst/>
                        </a:rPr>
                        <a:t>Görüşme 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7" marR="11267" marT="11267" marB="0" anchor="b"/>
                </a:tc>
                <a:extLst>
                  <a:ext uri="{0D108BD9-81ED-4DB2-BD59-A6C34878D82A}">
                    <a16:rowId xmlns:a16="http://schemas.microsoft.com/office/drawing/2014/main" val="136837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29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13101E5-0FA2-AE48-8587-FEA75F37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F0C4-2CAF-1743-888E-46F79AEC8860}" type="datetime1">
              <a:rPr lang="tr-TR" smtClean="0"/>
              <a:t>10.04.2020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44A2430-8625-ED49-9865-D4BDE1C8A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2005 Sosyal Bilgiler Öğretim Programı Sunumu - Dr. Serkan Keleşoğlu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695089C-C520-6449-BB3D-CC7AA16E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3D86-CA8C-924C-8D4E-0FCA5BB2FA17}" type="slidenum">
              <a:rPr lang="tr-TR" smtClean="0"/>
              <a:t>11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02264D8-2D69-8D40-B50F-E32065469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6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125E530-31DD-6540-A3AB-D0100C364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0" y="539750"/>
            <a:ext cx="94615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64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758814E-5310-5041-970B-45833727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113F0C4-2CAF-1743-888E-46F79AEC8860}" type="datetime1">
              <a:rPr lang="tr-TR" smtClean="0"/>
              <a:pPr>
                <a:spcAft>
                  <a:spcPts val="600"/>
                </a:spcAft>
              </a:pPr>
              <a:t>10.04.2020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7C47B88-990A-5449-9CF7-3252919D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 sz="1100"/>
              <a:t>2005 Sosyal Bilgiler Öğretim Programı Sunumu - Dr. Serkan Keleşoğlu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10FD8C7-7A20-1640-886A-F2D87D60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1F33D86-CA8C-924C-8D4E-0FCA5BB2FA17}" type="slidenum">
              <a:rPr lang="tr-TR" smtClean="0"/>
              <a:pPr>
                <a:spcAft>
                  <a:spcPts val="600"/>
                </a:spcAft>
              </a:pPr>
              <a:t>12</a:t>
            </a:fld>
            <a:endParaRPr lang="tr-TR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822CD13-C232-9B48-BC0C-D8CE01D79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06982"/>
            <a:ext cx="10905066" cy="384403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43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55F9AAA-B21E-1943-83BF-A7A84B3CE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8" y="643467"/>
            <a:ext cx="10765343" cy="5571066"/>
          </a:xfrm>
          <a:prstGeom prst="rect">
            <a:avLst/>
          </a:prstGeom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7B82805-5A66-E346-A5BB-CA6FDF6E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113F0C4-2CAF-1743-888E-46F79AEC8860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10.04.2020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1E10DD1-90EA-9F47-86C2-8BE6BB974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 sz="1100">
                <a:solidFill>
                  <a:srgbClr val="FFFFFF"/>
                </a:solidFill>
              </a:rPr>
              <a:t>2005 Sosyal Bilgiler Öğretim Programı Sunumu - Dr. Serkan Keleşoğlu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2364860-67E2-0740-9C8B-4852AA5E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1F33D86-CA8C-924C-8D4E-0FCA5BB2FA17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91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8EB93C3-DF02-A24A-8868-7B4824DA5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F0C4-2CAF-1743-888E-46F79AEC8860}" type="datetime1">
              <a:rPr lang="tr-TR" smtClean="0"/>
              <a:t>9.04.2020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0B7EDFB-818A-1B45-8F2D-D623B8F3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2005 Sosyal Bilgiler Öğretim Programı Sunumu - Dr. Serkan Keleşoğlu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1DA38DD-B633-DF40-9B0D-CC21C455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3D86-CA8C-924C-8D4E-0FCA5BB2FA17}" type="slidenum">
              <a:rPr lang="tr-TR" smtClean="0"/>
              <a:t>14</a:t>
            </a:fld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5F11657E-F6FF-C747-9BFD-5100F6E0548B}"/>
              </a:ext>
            </a:extLst>
          </p:cNvPr>
          <p:cNvSpPr/>
          <p:nvPr/>
        </p:nvSpPr>
        <p:spPr>
          <a:xfrm>
            <a:off x="838200" y="3013501"/>
            <a:ext cx="105156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Sosyal Bilgiler Öğretim Programının Analizi – 3 </a:t>
            </a:r>
          </a:p>
          <a:p>
            <a:pPr algn="ctr"/>
            <a:r>
              <a:rPr lang="tr-TR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Sunumuna ilişkin olarak sormak istediğiniz soru var mıdır?</a:t>
            </a:r>
          </a:p>
        </p:txBody>
      </p:sp>
    </p:spTree>
    <p:extLst>
      <p:ext uri="{BB962C8B-B14F-4D97-AF65-F5344CB8AC3E}">
        <p14:creationId xmlns:p14="http://schemas.microsoft.com/office/powerpoint/2010/main" val="655922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5F11657E-F6FF-C747-9BFD-5100F6E0548B}"/>
              </a:ext>
            </a:extLst>
          </p:cNvPr>
          <p:cNvSpPr/>
          <p:nvPr/>
        </p:nvSpPr>
        <p:spPr>
          <a:xfrm>
            <a:off x="5093520" y="2744662"/>
            <a:ext cx="658970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kern="120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Dinlediğiniz için teşekkürler, sağlıklı günler …</a:t>
            </a:r>
            <a:endParaRPr lang="en-US" sz="5100" b="0" kern="1200" cap="none" spc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8EB93C3-DF02-A24A-8868-7B4824DA5E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113F0C4-2CAF-1743-888E-46F79AEC8860}" type="datetime1">
              <a:rPr lang="en-US" smtClean="0"/>
              <a:pPr>
                <a:spcAft>
                  <a:spcPts val="600"/>
                </a:spcAft>
              </a:pPr>
              <a:t>4/9/20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0B7EDFB-818A-1B45-8F2D-D623B8F3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3519" y="6356350"/>
            <a:ext cx="460640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2005 Sosyal Bilgiler Öğretim Programı Sunumu - Dr. Serkan Keleşoğlu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1DA38DD-B633-DF40-9B0D-CC21C455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8694" y="6356350"/>
            <a:ext cx="11451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1F33D86-CA8C-924C-8D4E-0FCA5BB2FA1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6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0A35B23-AA41-5D4B-AFEA-8A899135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6903" y="385179"/>
            <a:ext cx="387730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tr-TR" sz="1000">
                <a:solidFill>
                  <a:schemeClr val="tx1">
                    <a:alpha val="80000"/>
                  </a:schemeClr>
                </a:solidFill>
              </a:rPr>
              <a:t>2005 Sosyal Bilgiler Öğretim Programı Sunumu - Dr. Serkan Keleşoğlu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706AFB-4AF0-430C-8FBE-C38C0F83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AC53B5C-1F4B-4D51-ADA0-F74EBA6A5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3BBF50A-9667-4DFA-9066-13B535B57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7BDF1A3-4D54-6141-88DB-6C8F0B37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9962" y="5519016"/>
            <a:ext cx="2184243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113F0C4-2CAF-1743-888E-46F79AEC8860}" type="datetime1">
              <a:rPr lang="tr-TR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10.04.2020</a:t>
            </a:fld>
            <a:endParaRPr lang="tr-TR" sz="11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6F40E6F-2C90-D247-B0F1-8DD22F43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41F33D86-CA8C-924C-8D4E-0FCA5BB2FA17}" type="slidenum">
              <a:rPr lang="tr-TR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</a:t>
            </a:fld>
            <a:endParaRPr lang="tr-TR">
              <a:solidFill>
                <a:schemeClr val="bg1"/>
              </a:solidFill>
            </a:endParaRP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A7C70FD8-485A-D84A-9FD1-9610FCB8C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965344"/>
              </p:ext>
            </p:extLst>
          </p:nvPr>
        </p:nvGraphicFramePr>
        <p:xfrm>
          <a:off x="900377" y="643466"/>
          <a:ext cx="6534102" cy="556683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534102">
                  <a:extLst>
                    <a:ext uri="{9D8B030D-6E8A-4147-A177-3AD203B41FA5}">
                      <a16:colId xmlns:a16="http://schemas.microsoft.com/office/drawing/2014/main" val="1899762316"/>
                    </a:ext>
                  </a:extLst>
                </a:gridCol>
              </a:tblGrid>
              <a:tr h="506076">
                <a:tc>
                  <a:txBody>
                    <a:bodyPr/>
                    <a:lstStyle/>
                    <a:p>
                      <a:r>
                        <a:rPr lang="tr-TR" sz="2300"/>
                        <a:t>NCSS Temaları</a:t>
                      </a:r>
                    </a:p>
                  </a:txBody>
                  <a:tcPr marL="115017" marR="115017" marT="57509" marB="57509"/>
                </a:tc>
                <a:extLst>
                  <a:ext uri="{0D108BD9-81ED-4DB2-BD59-A6C34878D82A}">
                    <a16:rowId xmlns:a16="http://schemas.microsoft.com/office/drawing/2014/main" val="2500815717"/>
                  </a:ext>
                </a:extLst>
              </a:tr>
              <a:tr h="50607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tr-TR" sz="2300"/>
                        <a:t>Kültür</a:t>
                      </a:r>
                    </a:p>
                  </a:txBody>
                  <a:tcPr marL="115017" marR="115017" marT="57509" marB="57509"/>
                </a:tc>
                <a:extLst>
                  <a:ext uri="{0D108BD9-81ED-4DB2-BD59-A6C34878D82A}">
                    <a16:rowId xmlns:a16="http://schemas.microsoft.com/office/drawing/2014/main" val="2434338216"/>
                  </a:ext>
                </a:extLst>
              </a:tr>
              <a:tr h="506076">
                <a:tc>
                  <a:txBody>
                    <a:bodyPr/>
                    <a:lstStyle/>
                    <a:p>
                      <a:r>
                        <a:rPr lang="tr-TR" sz="2300"/>
                        <a:t>2. Zaman, Süreklilik ve Değişim </a:t>
                      </a:r>
                    </a:p>
                  </a:txBody>
                  <a:tcPr marL="115017" marR="115017" marT="57509" marB="57509"/>
                </a:tc>
                <a:extLst>
                  <a:ext uri="{0D108BD9-81ED-4DB2-BD59-A6C34878D82A}">
                    <a16:rowId xmlns:a16="http://schemas.microsoft.com/office/drawing/2014/main" val="1046742539"/>
                  </a:ext>
                </a:extLst>
              </a:tr>
              <a:tr h="506076">
                <a:tc>
                  <a:txBody>
                    <a:bodyPr/>
                    <a:lstStyle/>
                    <a:p>
                      <a:r>
                        <a:rPr lang="tr-TR" sz="2300"/>
                        <a:t>3. İnsanlar, Yerler ve Çevreler</a:t>
                      </a:r>
                    </a:p>
                  </a:txBody>
                  <a:tcPr marL="115017" marR="115017" marT="57509" marB="57509"/>
                </a:tc>
                <a:extLst>
                  <a:ext uri="{0D108BD9-81ED-4DB2-BD59-A6C34878D82A}">
                    <a16:rowId xmlns:a16="http://schemas.microsoft.com/office/drawing/2014/main" val="568393465"/>
                  </a:ext>
                </a:extLst>
              </a:tr>
              <a:tr h="506076">
                <a:tc>
                  <a:txBody>
                    <a:bodyPr/>
                    <a:lstStyle/>
                    <a:p>
                      <a:r>
                        <a:rPr lang="tr-TR" sz="2300"/>
                        <a:t>4. Kişisel Gelişim ve Kimlik</a:t>
                      </a:r>
                    </a:p>
                  </a:txBody>
                  <a:tcPr marL="115017" marR="115017" marT="57509" marB="57509"/>
                </a:tc>
                <a:extLst>
                  <a:ext uri="{0D108BD9-81ED-4DB2-BD59-A6C34878D82A}">
                    <a16:rowId xmlns:a16="http://schemas.microsoft.com/office/drawing/2014/main" val="1526708757"/>
                  </a:ext>
                </a:extLst>
              </a:tr>
              <a:tr h="506076">
                <a:tc>
                  <a:txBody>
                    <a:bodyPr/>
                    <a:lstStyle/>
                    <a:p>
                      <a:r>
                        <a:rPr lang="tr-TR" sz="2300"/>
                        <a:t>5. Kişiler, Gruplar ve Kurumlar</a:t>
                      </a:r>
                    </a:p>
                  </a:txBody>
                  <a:tcPr marL="115017" marR="115017" marT="57509" marB="57509"/>
                </a:tc>
                <a:extLst>
                  <a:ext uri="{0D108BD9-81ED-4DB2-BD59-A6C34878D82A}">
                    <a16:rowId xmlns:a16="http://schemas.microsoft.com/office/drawing/2014/main" val="1992100239"/>
                  </a:ext>
                </a:extLst>
              </a:tr>
              <a:tr h="506076">
                <a:tc>
                  <a:txBody>
                    <a:bodyPr/>
                    <a:lstStyle/>
                    <a:p>
                      <a:r>
                        <a:rPr lang="tr-TR" sz="2300"/>
                        <a:t>6. Güç, Yönetim ve Devlet</a:t>
                      </a:r>
                    </a:p>
                  </a:txBody>
                  <a:tcPr marL="115017" marR="115017" marT="57509" marB="57509"/>
                </a:tc>
                <a:extLst>
                  <a:ext uri="{0D108BD9-81ED-4DB2-BD59-A6C34878D82A}">
                    <a16:rowId xmlns:a16="http://schemas.microsoft.com/office/drawing/2014/main" val="2688973585"/>
                  </a:ext>
                </a:extLst>
              </a:tr>
              <a:tr h="506076">
                <a:tc>
                  <a:txBody>
                    <a:bodyPr/>
                    <a:lstStyle/>
                    <a:p>
                      <a:r>
                        <a:rPr lang="tr-TR" sz="2300"/>
                        <a:t>7. Üretim, Dağıtım </a:t>
                      </a:r>
                    </a:p>
                  </a:txBody>
                  <a:tcPr marL="115017" marR="115017" marT="57509" marB="57509"/>
                </a:tc>
                <a:extLst>
                  <a:ext uri="{0D108BD9-81ED-4DB2-BD59-A6C34878D82A}">
                    <a16:rowId xmlns:a16="http://schemas.microsoft.com/office/drawing/2014/main" val="1909457957"/>
                  </a:ext>
                </a:extLst>
              </a:tr>
              <a:tr h="506076">
                <a:tc>
                  <a:txBody>
                    <a:bodyPr/>
                    <a:lstStyle/>
                    <a:p>
                      <a:r>
                        <a:rPr lang="tr-TR" sz="2300"/>
                        <a:t>8. Bilim, Teknoloji ve Toplum</a:t>
                      </a:r>
                    </a:p>
                  </a:txBody>
                  <a:tcPr marL="115017" marR="115017" marT="57509" marB="57509"/>
                </a:tc>
                <a:extLst>
                  <a:ext uri="{0D108BD9-81ED-4DB2-BD59-A6C34878D82A}">
                    <a16:rowId xmlns:a16="http://schemas.microsoft.com/office/drawing/2014/main" val="1582180478"/>
                  </a:ext>
                </a:extLst>
              </a:tr>
              <a:tr h="506076">
                <a:tc>
                  <a:txBody>
                    <a:bodyPr/>
                    <a:lstStyle/>
                    <a:p>
                      <a:r>
                        <a:rPr lang="tr-TR" sz="2300"/>
                        <a:t>9. Küresel Bağlantılar</a:t>
                      </a:r>
                    </a:p>
                  </a:txBody>
                  <a:tcPr marL="115017" marR="115017" marT="57509" marB="57509"/>
                </a:tc>
                <a:extLst>
                  <a:ext uri="{0D108BD9-81ED-4DB2-BD59-A6C34878D82A}">
                    <a16:rowId xmlns:a16="http://schemas.microsoft.com/office/drawing/2014/main" val="597179990"/>
                  </a:ext>
                </a:extLst>
              </a:tr>
              <a:tr h="506076">
                <a:tc>
                  <a:txBody>
                    <a:bodyPr/>
                    <a:lstStyle/>
                    <a:p>
                      <a:r>
                        <a:rPr lang="tr-TR" sz="2300"/>
                        <a:t>10. Sivil Fikirler ve Uygulamalar</a:t>
                      </a:r>
                    </a:p>
                  </a:txBody>
                  <a:tcPr marL="115017" marR="115017" marT="57509" marB="57509"/>
                </a:tc>
                <a:extLst>
                  <a:ext uri="{0D108BD9-81ED-4DB2-BD59-A6C34878D82A}">
                    <a16:rowId xmlns:a16="http://schemas.microsoft.com/office/drawing/2014/main" val="3818588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79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0FFB23C-E158-6A41-A596-093D5E73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F0C4-2CAF-1743-888E-46F79AEC8860}" type="datetime1">
              <a:rPr lang="tr-TR" smtClean="0"/>
              <a:t>9.04.2020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8E854D4-A1AC-E34E-A26C-3DBE1905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2005 Sosyal Bilgiler Öğretim Programı Sunumu - Dr. Serkan Keleşoğlu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8F9ED3C-DF54-EC42-AC81-2F37FDD60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3D86-CA8C-924C-8D4E-0FCA5BB2FA17}" type="slidenum">
              <a:rPr lang="tr-TR" smtClean="0"/>
              <a:t>3</a:t>
            </a:fld>
            <a:endParaRPr lang="tr-TR"/>
          </a:p>
        </p:txBody>
      </p:sp>
      <p:graphicFrame>
        <p:nvGraphicFramePr>
          <p:cNvPr id="8" name="Nesne 7">
            <a:extLst>
              <a:ext uri="{FF2B5EF4-FFF2-40B4-BE49-F238E27FC236}">
                <a16:creationId xmlns:a16="http://schemas.microsoft.com/office/drawing/2014/main" id="{B829EA82-04F3-6944-A8DD-4E7ED4B8E5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292592"/>
              </p:ext>
            </p:extLst>
          </p:nvPr>
        </p:nvGraphicFramePr>
        <p:xfrm>
          <a:off x="475696" y="1947068"/>
          <a:ext cx="1124060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Çalışma Sayfası" r:id="rId3" imgW="9055100" imgH="2387600" progId="Excel.Sheet.12">
                  <p:embed/>
                </p:oleObj>
              </mc:Choice>
              <mc:Fallback>
                <p:oleObj name="Çalışma Sayfası" r:id="rId3" imgW="9055100" imgH="2387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696" y="1947068"/>
                        <a:ext cx="11240608" cy="296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18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1EF538-1722-4A25-88B8-8C4A1C24F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D28D3C-37C5-457B-839A-75219D616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14533"/>
            <a:ext cx="12192000" cy="6434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2A18D30-2B07-7946-BE30-94AB7316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" y="6356350"/>
            <a:ext cx="6291072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tr-TR">
                <a:solidFill>
                  <a:srgbClr val="000000"/>
                </a:solidFill>
              </a:rPr>
              <a:t>2005 Sosyal Bilgiler Öğretim Programı Sunumu - Dr. Serkan Keleşoğlu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B3756C7-89B2-A04A-B665-E4371B19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4032" y="6356350"/>
            <a:ext cx="3035808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113F0C4-2CAF-1743-888E-46F79AEC8860}" type="datetime1">
              <a:rPr lang="tr-TR">
                <a:solidFill>
                  <a:srgbClr val="000000"/>
                </a:solidFill>
              </a:rPr>
              <a:pPr algn="r">
                <a:spcAft>
                  <a:spcPts val="600"/>
                </a:spcAft>
              </a:pPr>
              <a:t>10.04.2020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4635E6-F039-B543-A82D-94C053E9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56350"/>
            <a:ext cx="8412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1F33D86-CA8C-924C-8D4E-0FCA5BB2FA17}" type="slidenum">
              <a:rPr lang="tr-TR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4</a:t>
            </a:fld>
            <a:endParaRPr lang="tr-TR">
              <a:solidFill>
                <a:srgbClr val="000000"/>
              </a:solidFill>
            </a:endParaRP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3A0B938E-8893-F647-AD17-4E4918B52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729194"/>
              </p:ext>
            </p:extLst>
          </p:nvPr>
        </p:nvGraphicFramePr>
        <p:xfrm>
          <a:off x="639412" y="1023209"/>
          <a:ext cx="10913179" cy="4227603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610119">
                  <a:extLst>
                    <a:ext uri="{9D8B030D-6E8A-4147-A177-3AD203B41FA5}">
                      <a16:colId xmlns:a16="http://schemas.microsoft.com/office/drawing/2014/main" val="1967866572"/>
                    </a:ext>
                  </a:extLst>
                </a:gridCol>
                <a:gridCol w="1613493">
                  <a:extLst>
                    <a:ext uri="{9D8B030D-6E8A-4147-A177-3AD203B41FA5}">
                      <a16:colId xmlns:a16="http://schemas.microsoft.com/office/drawing/2014/main" val="4115355713"/>
                    </a:ext>
                  </a:extLst>
                </a:gridCol>
                <a:gridCol w="796962">
                  <a:extLst>
                    <a:ext uri="{9D8B030D-6E8A-4147-A177-3AD203B41FA5}">
                      <a16:colId xmlns:a16="http://schemas.microsoft.com/office/drawing/2014/main" val="2960751305"/>
                    </a:ext>
                  </a:extLst>
                </a:gridCol>
                <a:gridCol w="1348289">
                  <a:extLst>
                    <a:ext uri="{9D8B030D-6E8A-4147-A177-3AD203B41FA5}">
                      <a16:colId xmlns:a16="http://schemas.microsoft.com/office/drawing/2014/main" val="956190310"/>
                    </a:ext>
                  </a:extLst>
                </a:gridCol>
                <a:gridCol w="1323321">
                  <a:extLst>
                    <a:ext uri="{9D8B030D-6E8A-4147-A177-3AD203B41FA5}">
                      <a16:colId xmlns:a16="http://schemas.microsoft.com/office/drawing/2014/main" val="738674713"/>
                    </a:ext>
                  </a:extLst>
                </a:gridCol>
                <a:gridCol w="2089240">
                  <a:extLst>
                    <a:ext uri="{9D8B030D-6E8A-4147-A177-3AD203B41FA5}">
                      <a16:colId xmlns:a16="http://schemas.microsoft.com/office/drawing/2014/main" val="2569592370"/>
                    </a:ext>
                  </a:extLst>
                </a:gridCol>
                <a:gridCol w="1096582">
                  <a:extLst>
                    <a:ext uri="{9D8B030D-6E8A-4147-A177-3AD203B41FA5}">
                      <a16:colId xmlns:a16="http://schemas.microsoft.com/office/drawing/2014/main" val="4274045192"/>
                    </a:ext>
                  </a:extLst>
                </a:gridCol>
                <a:gridCol w="1035173">
                  <a:extLst>
                    <a:ext uri="{9D8B030D-6E8A-4147-A177-3AD203B41FA5}">
                      <a16:colId xmlns:a16="http://schemas.microsoft.com/office/drawing/2014/main" val="36987692"/>
                    </a:ext>
                  </a:extLst>
                </a:gridCol>
              </a:tblGrid>
              <a:tr h="2358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700" b="0" u="none" strike="noStrike" cap="all" spc="150">
                          <a:solidFill>
                            <a:schemeClr val="lt1"/>
                          </a:solidFill>
                          <a:effectLst/>
                        </a:rPr>
                        <a:t>4. Sınıf</a:t>
                      </a:r>
                      <a:endParaRPr lang="tr-TR" sz="700" b="0" i="0" u="none" strike="noStrike" cap="all" spc="15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700" b="0" u="none" strike="noStrike" cap="all" spc="150">
                          <a:solidFill>
                            <a:schemeClr val="lt1"/>
                          </a:solidFill>
                          <a:effectLst/>
                        </a:rPr>
                        <a:t>5. Sınıf</a:t>
                      </a:r>
                      <a:endParaRPr lang="tr-TR" sz="700" b="0" i="0" u="none" strike="noStrike" cap="all" spc="15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700" b="0" u="none" strike="noStrike" cap="all" spc="150">
                          <a:solidFill>
                            <a:schemeClr val="lt1"/>
                          </a:solidFill>
                          <a:effectLst/>
                        </a:rPr>
                        <a:t>6. Sınıf</a:t>
                      </a:r>
                      <a:endParaRPr lang="tr-TR" sz="700" b="0" i="0" u="none" strike="noStrike" cap="all" spc="15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700" b="0" u="none" strike="noStrike" cap="all" spc="150">
                          <a:solidFill>
                            <a:schemeClr val="lt1"/>
                          </a:solidFill>
                          <a:effectLst/>
                        </a:rPr>
                        <a:t>7. Sınıf</a:t>
                      </a:r>
                      <a:endParaRPr lang="tr-TR" sz="700" b="0" i="0" u="none" strike="noStrike" cap="all" spc="15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075709"/>
                  </a:ext>
                </a:extLst>
              </a:tr>
              <a:tr h="2163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2005</a:t>
                      </a:r>
                      <a:endParaRPr lang="tr-TR" sz="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tr-TR" sz="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2005</a:t>
                      </a:r>
                      <a:endParaRPr lang="tr-TR" sz="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tr-TR" sz="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2005</a:t>
                      </a:r>
                      <a:endParaRPr lang="tr-TR" sz="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tr-TR" sz="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2005</a:t>
                      </a:r>
                      <a:endParaRPr lang="tr-TR" sz="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tr-TR" sz="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781502"/>
                  </a:ext>
                </a:extLst>
              </a:tr>
              <a:tr h="4690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1. Bireysel farklılıkları tanır ve kabul eder. 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SB.4.1.4. Kendisini farklı özelliklere sahip diğer bireylerin yerine koyar. SB.4.1.5. Diğer bireylerin farklı özelliklerini saygı ile karşılar.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1. Bulunduğu çeşitli grup ve kurumlar içindeki yerini  belirler.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1. Yakın çevresindeki bir örnekten yola çıkarak bir olayın çok boyutluluğunu fark eder.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SB.5.1.2. Yakın çevresinde yaşanan bir örnekten yola çıkarak bir olayın çok boyutluluğunu açıklar.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1. İletişimi, olumlu olumsuz etkileyen tutum ve davranışları fark ederek kendi tutum ve davranışlarıyla karşılaştırır. 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SB.7.1.1. İletişimi etkileyen tutum ve davranışları analiz ederek kendi tutum ve davranışlarını sorgular.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535691"/>
                  </a:ext>
                </a:extLst>
              </a:tr>
              <a:tr h="384809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2. Duyguları ve düşünceleri arasındaki ilişkiyi fark eder.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Çıkarıldı.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2. İçinde bulunduğu gruplar ile gruplara ait rolleri ilişkilendirir.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SB.6.1.1. Sosyal rollerin zaman içerisindeki değişimini inceler.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2. Olgu ve görüşü ayırt eder. 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Çıkarıldı.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2. İnsanlar arasında kurulan olumlu ilişkilerde iletişimin önemini fark eder.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SB.7.1.2. Bireysel ve toplumsal ilişkilerde olumlu iletişim yollarını kullanır.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06457"/>
                  </a:ext>
                </a:extLst>
              </a:tr>
              <a:tr h="553244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 Farklı durumlara ait duygu ve düşüncelerini ifade eder.  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 Katıldığı gruplarda aldığı roller ile rollerin gerektirdiği hak ve sorumlulukları ilişkilendirir. 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SB.5.1.3. Sahip olduğu haklarının farkında olan bir birey olarak katıldığı gruplarda aldığı rollerin gerektirdiği görev ve sorumluluklara uygun davranır.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 Bilimsel araştırma basamaklarını kullanarak araştırma yapar.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SB.6.4.3. Bilimsel araştırma basamaklarını kullanarak araştırma yapar.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 İnsanlar arası etkileşimde kitle iletişim araçlarının rolünü tartışır.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SB.7.1.3. Medyanın sosyal değişim ve etkileşimdeki rolünü tartışır.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576609"/>
                  </a:ext>
                </a:extLst>
              </a:tr>
              <a:tr h="553244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4. Başkalarının duygu ve düşüncelerini saygı ile karşılar. 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4. Çocuk olarak haklarını fark eder.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SB.5.1.4. . Çocuk olarak haklarından yararlanmaya ve bu hakların ihlal edildiği durumlara örnekler verir.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4. Bir soruna getirilen çözümlerin hak, sorumluluk ve özgürlükler temelinde olması gerektiğini savunur.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SB.6.1.5. Bir soruna getirilen çözümlerin hak, sorumluluk ve özgürlükler temelinde olması gerektiğini savunur.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4. Doğru bilgi alma hakkı, düşünceyi açıklama özgürlüğü ve kitle iletişim özgürlüğü arasındaki bağlantıyı fark eder.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SB.7.1.4. İletişim araçlarından yararlanırken haklarını kullanır ve sorumluluklarını yerine getirir.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323587"/>
                  </a:ext>
                </a:extLst>
              </a:tr>
              <a:tr h="4690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5. Yaşamına ilişkin belli başlı olayları kronolojik sıraya koyar.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SB.4.1.2. Yaşamına ilişkin belli başlı olayları kronolojik sıraya koyar.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5. Sosyal bilgilerin, Türkiye Cumhuriyeti’nin etkin bir vatandaşı olarak gelişimine katkısını fark eder.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SB.5.1.1. Sosyal Bilgiler dersinin, Türkiye Cumhuriyeti’nin etkin bir vatandaşı olarak kendi gelişimine katkısını fark eder.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5. Kitle iletişim özgürlüğü ve özel hayatın gizliliği kavramlarını, birbiriyle ilişkileri çerçevesinde yorumlar.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Çıkarıldı.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425146"/>
                  </a:ext>
                </a:extLst>
              </a:tr>
              <a:tr h="384809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6. Sahip olduğu resmî kimlik belgelerindeki bilgileri analiz ederek kişisel kimliğine ilişkin çıkarımlarda bulunur. 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SB.4.1.1. Resmî kimlik belgesini inceleyerek kişisel kimliğine ilişkin çıkarımlarda bulunur.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6. Atatürk’ün ülkemizde sosyal bilimlerin geliştirilmesi için yaptığı uygulamalara örnekler verir.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Çıkarıldı. 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6. Atatürk’ün iletişime verdiği öneme kanıtlar gösterir.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986412"/>
                  </a:ext>
                </a:extLst>
              </a:tr>
              <a:tr h="30059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SB.4.1.3. Bireysel ilgi, ihtiyaç ve yeteneklerini tanır.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SB.6.1.2. Sosyal, kültürel ve tarihî bağların toplumsal birlikteliğin oluşmasındaki yerini ve rolünü analiz eder.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10775"/>
                  </a:ext>
                </a:extLst>
              </a:tr>
              <a:tr h="300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SB.6.1.3. Toplumda uyum içerisinde yaşayabilmek için farklılıklara yönelik ön yargıları sorgular.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469814"/>
                  </a:ext>
                </a:extLst>
              </a:tr>
              <a:tr h="300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SB.6.1.4. Toplumsal birlikteliğin oluşmasında sosyal yardımlaşma ve dayanışmayı destekleyici faaliyet- lere katılır.</a:t>
                      </a:r>
                      <a:endParaRPr lang="tr-TR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04" marR="58304" marT="58304" marB="583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99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1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28234C4-918D-3A46-AC46-2D7D939C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113F0C4-2CAF-1743-888E-46F79AEC8860}" type="datetime1">
              <a:rPr lang="tr-TR" smtClean="0"/>
              <a:pPr>
                <a:spcAft>
                  <a:spcPts val="600"/>
                </a:spcAft>
              </a:pPr>
              <a:t>10.04.2020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CD0EB1A-EDF1-CC4A-AEB4-5EE74231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 sz="1100"/>
              <a:t>2005 Sosyal Bilgiler Öğretim Programı Sunumu - Dr. Serkan Keleşoğlu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CAE3323-8D9C-F240-B623-2A6B14FB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1F33D86-CA8C-924C-8D4E-0FCA5BB2FA17}" type="slidenum">
              <a:rPr lang="tr-TR" smtClean="0"/>
              <a:pPr>
                <a:spcAft>
                  <a:spcPts val="600"/>
                </a:spcAft>
              </a:pPr>
              <a:t>5</a:t>
            </a:fld>
            <a:endParaRPr lang="tr-TR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57C9FDA3-5061-CE46-A478-6BACC8D5B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48151"/>
              </p:ext>
            </p:extLst>
          </p:nvPr>
        </p:nvGraphicFramePr>
        <p:xfrm>
          <a:off x="1964950" y="643466"/>
          <a:ext cx="8262100" cy="5571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088">
                  <a:extLst>
                    <a:ext uri="{9D8B030D-6E8A-4147-A177-3AD203B41FA5}">
                      <a16:colId xmlns:a16="http://schemas.microsoft.com/office/drawing/2014/main" val="4249784424"/>
                    </a:ext>
                  </a:extLst>
                </a:gridCol>
                <a:gridCol w="3266099">
                  <a:extLst>
                    <a:ext uri="{9D8B030D-6E8A-4147-A177-3AD203B41FA5}">
                      <a16:colId xmlns:a16="http://schemas.microsoft.com/office/drawing/2014/main" val="577705148"/>
                    </a:ext>
                  </a:extLst>
                </a:gridCol>
                <a:gridCol w="601088">
                  <a:extLst>
                    <a:ext uri="{9D8B030D-6E8A-4147-A177-3AD203B41FA5}">
                      <a16:colId xmlns:a16="http://schemas.microsoft.com/office/drawing/2014/main" val="2355604363"/>
                    </a:ext>
                  </a:extLst>
                </a:gridCol>
                <a:gridCol w="3793825">
                  <a:extLst>
                    <a:ext uri="{9D8B030D-6E8A-4147-A177-3AD203B41FA5}">
                      <a16:colId xmlns:a16="http://schemas.microsoft.com/office/drawing/2014/main" val="2667764321"/>
                    </a:ext>
                  </a:extLst>
                </a:gridCol>
              </a:tblGrid>
              <a:tr h="19210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Sosyal Bilgiler Dersi Öğretim Programlarında Beceriler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496770"/>
                  </a:ext>
                </a:extLst>
              </a:tr>
              <a:tr h="1921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2005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2018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443053"/>
                  </a:ext>
                </a:extLst>
              </a:tr>
              <a:tr h="1921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Eleştirel Düşünme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Eleştirel Düşünme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1341466594"/>
                  </a:ext>
                </a:extLst>
              </a:tr>
              <a:tr h="1921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Yaratıcı Düşünme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Yaratıcı Düşünme</a:t>
                      </a:r>
                      <a:endParaRPr lang="tr-T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2426275889"/>
                  </a:ext>
                </a:extLst>
              </a:tr>
              <a:tr h="1921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İletişim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İletişim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2886329358"/>
                  </a:ext>
                </a:extLst>
              </a:tr>
              <a:tr h="1921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Araştırma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Araştırma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3507281912"/>
                  </a:ext>
                </a:extLst>
              </a:tr>
              <a:tr h="1921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Problem Çözme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Problem Çözme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733110657"/>
                  </a:ext>
                </a:extLst>
              </a:tr>
              <a:tr h="1921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Karar Verme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Karar Verme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740258697"/>
                  </a:ext>
                </a:extLst>
              </a:tr>
              <a:tr h="1921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BİT Kullanma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BİT Kullanma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859398561"/>
                  </a:ext>
                </a:extLst>
              </a:tr>
              <a:tr h="1921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Girişimcilik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Girişimcilik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3147729701"/>
                  </a:ext>
                </a:extLst>
              </a:tr>
              <a:tr h="1921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Türkçe'yi doğru, güzel ve etkili kullanma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Türkçe'yi doğru, güzel ve etkili kullanma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3104236228"/>
                  </a:ext>
                </a:extLst>
              </a:tr>
              <a:tr h="1921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Gözlem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Gözlem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3033001717"/>
                  </a:ext>
                </a:extLst>
              </a:tr>
              <a:tr h="1921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Mekanı Algılama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Mekanı Algılama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2532893749"/>
                  </a:ext>
                </a:extLst>
              </a:tr>
              <a:tr h="1921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Zaman ve Kronolojiyi Algılama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Zaman ve Kronolojiyi Algılama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4070495682"/>
                  </a:ext>
                </a:extLst>
              </a:tr>
              <a:tr h="1921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13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Değişim ve Sürekliliği Algılama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13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Değişim ve Sürekliliği Algılama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1331248946"/>
                  </a:ext>
                </a:extLst>
              </a:tr>
              <a:tr h="1921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Sosyal Katılım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Sosyal Katılım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4190555249"/>
                  </a:ext>
                </a:extLst>
              </a:tr>
              <a:tr h="1921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Empati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Empati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3190964850"/>
                  </a:ext>
                </a:extLst>
              </a:tr>
              <a:tr h="192106">
                <a:tc rowSpan="12" gridSpan="2"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tc rowSpan="1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16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Çevre Okuryazarlığı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4168591322"/>
                  </a:ext>
                </a:extLst>
              </a:tr>
              <a:tr h="192106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17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Finansal Okuryazarlık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72783703"/>
                  </a:ext>
                </a:extLst>
              </a:tr>
              <a:tr h="192106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18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Harita Okuryazarlığı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4132516626"/>
                  </a:ext>
                </a:extLst>
              </a:tr>
              <a:tr h="192106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Hukuk Okuryazarlığı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1809207814"/>
                  </a:ext>
                </a:extLst>
              </a:tr>
              <a:tr h="192106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İş Birliği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303526268"/>
                  </a:ext>
                </a:extLst>
              </a:tr>
              <a:tr h="192106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Kalıp Yargı ve Ön Yargıyı Fark Etme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225116735"/>
                  </a:ext>
                </a:extLst>
              </a:tr>
              <a:tr h="192106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22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Kanıt Kullanma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3257405444"/>
                  </a:ext>
                </a:extLst>
              </a:tr>
              <a:tr h="192106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23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Konum Analizi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1764104174"/>
                  </a:ext>
                </a:extLst>
              </a:tr>
              <a:tr h="192106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24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Medya Okuryazarlığı 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1468967151"/>
                  </a:ext>
                </a:extLst>
              </a:tr>
              <a:tr h="192106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25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Öz Denetim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3047704741"/>
                  </a:ext>
                </a:extLst>
              </a:tr>
              <a:tr h="192106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26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Politik Okuryazarlık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671855765"/>
                  </a:ext>
                </a:extLst>
              </a:tr>
              <a:tr h="192106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27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Tablo, Grafik ve diyagram çizme ve yorumlama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b"/>
                </a:tc>
                <a:extLst>
                  <a:ext uri="{0D108BD9-81ED-4DB2-BD59-A6C34878D82A}">
                    <a16:rowId xmlns:a16="http://schemas.microsoft.com/office/drawing/2014/main" val="1915445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71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1EF538-1722-4A25-88B8-8C4A1C24F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D28D3C-37C5-457B-839A-75219D616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14533"/>
            <a:ext cx="12192000" cy="6434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14AB65-065F-2041-8266-85B64FC9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" y="6356350"/>
            <a:ext cx="6291072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tr-TR">
                <a:solidFill>
                  <a:srgbClr val="000000"/>
                </a:solidFill>
              </a:rPr>
              <a:t>2005 Sosyal Bilgiler Öğretim Programı Sunumu - Dr. Serkan Keleşoğlu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4AF52E8-D59D-A94B-85A6-2A7F6E6F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4032" y="6356350"/>
            <a:ext cx="3035808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113F0C4-2CAF-1743-888E-46F79AEC8860}" type="datetime1">
              <a:rPr lang="tr-TR">
                <a:solidFill>
                  <a:srgbClr val="000000"/>
                </a:solidFill>
              </a:rPr>
              <a:pPr algn="r">
                <a:spcAft>
                  <a:spcPts val="600"/>
                </a:spcAft>
              </a:pPr>
              <a:t>10.04.2020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A07E395-4C23-3840-9DFA-07C5198D2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56350"/>
            <a:ext cx="8412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1F33D86-CA8C-924C-8D4E-0FCA5BB2FA17}" type="slidenum">
              <a:rPr lang="tr-TR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6</a:t>
            </a:fld>
            <a:endParaRPr lang="tr-TR">
              <a:solidFill>
                <a:srgbClr val="000000"/>
              </a:solidFill>
            </a:endParaRP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7AB50C02-DAFB-B649-A1C2-4B4507DD1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988897"/>
              </p:ext>
            </p:extLst>
          </p:nvPr>
        </p:nvGraphicFramePr>
        <p:xfrm>
          <a:off x="2058272" y="376108"/>
          <a:ext cx="8075455" cy="5462318"/>
        </p:xfrm>
        <a:graphic>
          <a:graphicData uri="http://schemas.openxmlformats.org/drawingml/2006/table">
            <a:tbl>
              <a:tblPr/>
              <a:tblGrid>
                <a:gridCol w="815949">
                  <a:extLst>
                    <a:ext uri="{9D8B030D-6E8A-4147-A177-3AD203B41FA5}">
                      <a16:colId xmlns:a16="http://schemas.microsoft.com/office/drawing/2014/main" val="1863468227"/>
                    </a:ext>
                  </a:extLst>
                </a:gridCol>
                <a:gridCol w="3395583">
                  <a:extLst>
                    <a:ext uri="{9D8B030D-6E8A-4147-A177-3AD203B41FA5}">
                      <a16:colId xmlns:a16="http://schemas.microsoft.com/office/drawing/2014/main" val="3812879872"/>
                    </a:ext>
                  </a:extLst>
                </a:gridCol>
                <a:gridCol w="815950">
                  <a:extLst>
                    <a:ext uri="{9D8B030D-6E8A-4147-A177-3AD203B41FA5}">
                      <a16:colId xmlns:a16="http://schemas.microsoft.com/office/drawing/2014/main" val="1550977151"/>
                    </a:ext>
                  </a:extLst>
                </a:gridCol>
                <a:gridCol w="3047973">
                  <a:extLst>
                    <a:ext uri="{9D8B030D-6E8A-4147-A177-3AD203B41FA5}">
                      <a16:colId xmlns:a16="http://schemas.microsoft.com/office/drawing/2014/main" val="922616504"/>
                    </a:ext>
                  </a:extLst>
                </a:gridCol>
              </a:tblGrid>
              <a:tr h="270697">
                <a:tc gridSpan="4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 Bilgiler Dersi Öğretim Programlarında Değerler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17" marR="79617" marT="39808" marB="398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63482"/>
                  </a:ext>
                </a:extLst>
              </a:tr>
              <a:tr h="270697"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17" marR="79617" marT="39808" marB="398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17" marR="79617" marT="39808" marB="398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64596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Adil Olma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Adalet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669625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Aile Birliğine Önem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Aile Birliğine Önem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746659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Bağımsızlık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Bağımsızlık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708881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Barış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Barış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353021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Bilimsellik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Bilimsellik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283862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Çalışkanlık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Çalışkanlık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357267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Dayanışma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Dayanışma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332651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Duyarlılık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Duyarlılık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631214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Dürüstlük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Dürüstlük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557785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Estetik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Estetik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370282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Özgürlük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Özgürlük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037834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Saygı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Saygı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300237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Sevgi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Sevgi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794735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Sorumluluk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Sorumluluk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302618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Vatanseverlik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Vatanseverlik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071840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Yardımseverlik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Yardımseverlik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341845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Hoşgörü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256695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Misafirperverlik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200275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Sağlıklı Olmaya Önem Verme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274776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Temizlik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096399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Eşitlik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293781"/>
                  </a:ext>
                </a:extLst>
              </a:tr>
              <a:tr h="19937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tr-T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Tasarruf</a:t>
                      </a:r>
                      <a:endParaRPr lang="tr-T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3" marR="8293" marT="8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30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85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F333A4A-620B-C14E-8B5D-C212036E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F0C4-2CAF-1743-888E-46F79AEC8860}" type="datetime1">
              <a:rPr lang="tr-TR" smtClean="0"/>
              <a:t>10.04.2020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77F974A-0851-DF47-B31A-FF2B7F90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2005 Sosyal Bilgiler Öğretim Programı Sunumu - Dr. Serkan Keleşoğlu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B56DDC1-D5D2-D94B-9314-2663660C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3D86-CA8C-924C-8D4E-0FCA5BB2FA17}" type="slidenum">
              <a:rPr lang="tr-TR" smtClean="0"/>
              <a:t>7</a:t>
            </a:fld>
            <a:endParaRPr lang="tr-TR"/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0D7F64A0-8FF0-7840-83F1-0DAC7D6CF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577245"/>
              </p:ext>
            </p:extLst>
          </p:nvPr>
        </p:nvGraphicFramePr>
        <p:xfrm>
          <a:off x="1890585" y="271849"/>
          <a:ext cx="8674442" cy="594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942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9438365-F060-4443-9615-59C4E96CE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1" y="643467"/>
            <a:ext cx="9816858" cy="5571066"/>
          </a:xfrm>
          <a:prstGeom prst="rect">
            <a:avLst/>
          </a:prstGeom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8AD9214-929A-D642-9465-7FAFA31D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113F0C4-2CAF-1743-888E-46F79AEC8860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10.04.2020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E08A732-BC33-C346-BDC8-C353CA5E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 sz="1100">
                <a:solidFill>
                  <a:srgbClr val="FFFFFF"/>
                </a:solidFill>
              </a:rPr>
              <a:t>2005 Sosyal Bilgiler Öğretim Programı Sunumu - Dr. Serkan Keleşoğlu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E6155F3-5B9C-5E4A-872C-6A97719A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1F33D86-CA8C-924C-8D4E-0FCA5BB2FA17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50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E876C5E-87D5-D847-995E-D94E7A7A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F0C4-2CAF-1743-888E-46F79AEC8860}" type="datetime1">
              <a:rPr lang="tr-TR" smtClean="0"/>
              <a:t>10.04.2020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EFA119B-0B2A-8C45-A247-39DDF8F9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2005 Sosyal Bilgiler Öğretim Programı Sunumu - Dr. Serkan Keleşoğlu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70B6796-854A-EE4B-A8DF-BD6ADACB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3D86-CA8C-924C-8D4E-0FCA5BB2FA17}" type="slidenum">
              <a:rPr lang="tr-TR" smtClean="0"/>
              <a:t>9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F311676-5577-2746-89BC-4AABB5367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D85BF424-1FA0-794A-A147-63BE4B612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0" y="469900"/>
            <a:ext cx="100457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2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1378</Words>
  <Application>Microsoft Macintosh PowerPoint</Application>
  <PresentationFormat>Geniş ekran</PresentationFormat>
  <Paragraphs>343</Paragraphs>
  <Slides>15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Microsoft Excel Çalışma Sayfası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serkan kelesoglu</dc:creator>
  <cp:lastModifiedBy>serkan kelesoglu</cp:lastModifiedBy>
  <cp:revision>1</cp:revision>
  <dcterms:created xsi:type="dcterms:W3CDTF">2020-04-10T00:52:15Z</dcterms:created>
  <dcterms:modified xsi:type="dcterms:W3CDTF">2020-04-10T00:53:08Z</dcterms:modified>
</cp:coreProperties>
</file>