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24"/>
  </p:handoutMasterIdLst>
  <p:sldIdLst>
    <p:sldId id="256" r:id="rId3"/>
    <p:sldId id="285" r:id="rId4"/>
    <p:sldId id="286" r:id="rId5"/>
    <p:sldId id="287" r:id="rId6"/>
    <p:sldId id="288" r:id="rId7"/>
    <p:sldId id="289" r:id="rId8"/>
    <p:sldId id="290" r:id="rId9"/>
    <p:sldId id="292" r:id="rId10"/>
    <p:sldId id="293" r:id="rId11"/>
    <p:sldId id="298" r:id="rId12"/>
    <p:sldId id="299" r:id="rId13"/>
    <p:sldId id="303" r:id="rId14"/>
    <p:sldId id="306" r:id="rId15"/>
    <p:sldId id="305" r:id="rId16"/>
    <p:sldId id="309" r:id="rId17"/>
    <p:sldId id="310" r:id="rId18"/>
    <p:sldId id="311" r:id="rId19"/>
    <p:sldId id="312" r:id="rId20"/>
    <p:sldId id="314" r:id="rId21"/>
    <p:sldId id="317" r:id="rId22"/>
    <p:sldId id="319" r:id="rId23"/>
  </p:sldIdLst>
  <p:sldSz cx="9144000" cy="6858000" type="screen4x3"/>
  <p:notesSz cx="6858000" cy="9144000"/>
  <p:defaultTextStyle>
    <a:defPPr>
      <a:defRPr lang="tr-T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 algn="r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eaLnBrk="1" hangingPunct="1">
              <a:buNone/>
            </a:pPr>
            <a:endParaRPr sz="1200" dirty="0">
              <a:latin typeface="Arial" panose="020B0604020202020204" pitchFamily="34" charset="0"/>
            </a:endParaRP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tr-TR" altLang="tr-TR" sz="1200" dirty="0">
                <a:latin typeface="Arial" panose="020B0604020202020204" pitchFamily="34" charset="0"/>
              </a:rPr>
            </a:fld>
            <a:endParaRPr lang="tr-TR" altLang="tr-TR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tr-TR" sz="2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dirty="0"/>
              <a:t>Asıl başlık stili için tıklatın</a:t>
            </a:r>
            <a:endParaRPr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pPr lvl="0">
              <a:buNone/>
            </a:pPr>
            <a:endParaRPr dirty="0">
              <a:latin typeface="Tahoma" panose="020B0604030504040204" pitchFamily="34" charset="0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898989"/>
                </a:solidFill>
              </a:defRPr>
            </a:lvl1pPr>
          </a:lstStyle>
          <a:p>
            <a:pPr lvl="0"/>
            <a:fld id="{9A0DB2DC-4C9A-4742-B13C-FB6460FD3503}" type="slidenum">
              <a:rPr lang="tr-TR" altLang="tr-TR" dirty="0">
                <a:latin typeface="Tahoma" panose="020B0604030504040204" pitchFamily="34" charset="0"/>
              </a:rPr>
            </a:fld>
            <a:endParaRPr lang="tr-TR" altLang="tr-TR" dirty="0">
              <a:latin typeface="Tahom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Rectangle 2"/>
          <p:cNvSpPr>
            <a:spLocks noGrp="1"/>
          </p:cNvSpPr>
          <p:nvPr>
            <p:ph type="ctrTitle" hasCustomPrompt="1"/>
          </p:nvPr>
        </p:nvSpPr>
        <p:spPr>
          <a:xfrm>
            <a:off x="900113" y="1052513"/>
            <a:ext cx="7772400" cy="1920875"/>
          </a:xfrm>
          <a:ln/>
        </p:spPr>
        <p:txBody>
          <a:bodyPr vert="horz" wrap="square" lIns="91440" tIns="45720" rIns="91440" bIns="45720" anchor="b"/>
          <a:p>
            <a:pPr defTabSz="685800">
              <a:lnSpc>
                <a:spcPct val="80000"/>
              </a:lnSpc>
              <a:buClrTx/>
              <a:buSzTx/>
              <a:buFontTx/>
            </a:pPr>
            <a:r>
              <a:rPr sz="4000" b="1" kern="1200" dirty="0">
                <a:latin typeface="+mj-lt"/>
                <a:ea typeface="+mj-ea"/>
                <a:cs typeface="+mj-cs"/>
              </a:rPr>
              <a:t>BİREYLERLE SOSYAL HİZMET</a:t>
            </a:r>
            <a:br>
              <a:rPr sz="4000" b="1" kern="1200" dirty="0">
                <a:latin typeface="+mj-lt"/>
                <a:ea typeface="+mj-ea"/>
                <a:cs typeface="+mj-cs"/>
              </a:rPr>
            </a:br>
            <a:br>
              <a:rPr sz="4000" b="1" kern="1200" dirty="0">
                <a:latin typeface="+mj-lt"/>
                <a:ea typeface="+mj-ea"/>
                <a:cs typeface="+mj-cs"/>
              </a:rPr>
            </a:br>
            <a:r>
              <a:rPr sz="3200" b="1" kern="1200" dirty="0">
                <a:latin typeface="+mj-lt"/>
                <a:ea typeface="+mj-ea"/>
                <a:cs typeface="+mj-cs"/>
              </a:rPr>
              <a:t>Ön Değerlendirme</a:t>
            </a:r>
            <a:endParaRPr sz="3200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1187450" y="4221163"/>
            <a:ext cx="6858000" cy="1655762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Prof. Dr. Veli DUYAN</a:t>
            </a:r>
            <a:endParaRPr b="1" kern="1200" dirty="0">
              <a:latin typeface="+mn-lt"/>
              <a:ea typeface="+mn-ea"/>
              <a:cs typeface="+mn-cs"/>
            </a:endParaRPr>
          </a:p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Ankara Üniversitesi</a:t>
            </a:r>
            <a:endParaRPr b="1" kern="1200" dirty="0">
              <a:latin typeface="+mn-lt"/>
              <a:ea typeface="+mn-ea"/>
              <a:cs typeface="+mn-cs"/>
            </a:endParaRPr>
          </a:p>
          <a:p>
            <a:pPr defTabSz="685800">
              <a:lnSpc>
                <a:spcPct val="70000"/>
              </a:lnSpc>
              <a:buClrTx/>
              <a:buSzTx/>
            </a:pPr>
            <a:r>
              <a:rPr b="1" kern="1200" dirty="0">
                <a:latin typeface="+mn-lt"/>
                <a:ea typeface="+mn-ea"/>
                <a:cs typeface="+mn-cs"/>
              </a:rPr>
              <a:t>Sağlık Bilimleri Fakültesi Sosyal Hizmet Bölümü</a:t>
            </a:r>
            <a:endParaRPr b="1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Müracaatçıyı Anlama</a:t>
            </a:r>
            <a:endParaRPr sz="3200" dirty="0"/>
          </a:p>
        </p:txBody>
      </p:sp>
      <p:sp>
        <p:nvSpPr>
          <p:cNvPr id="12291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2060575"/>
            <a:ext cx="8229600" cy="3959225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 lvl="1">
              <a:buFont typeface="Tahoma" panose="020B0604030504040204" pitchFamily="34" charset="0"/>
              <a:buNone/>
            </a:pPr>
            <a:r>
              <a:rPr dirty="0"/>
              <a:t>	Ön değerlendirmede müracaatçıyı anlamamızı sağlayan temel olarak</a:t>
            </a:r>
            <a:r>
              <a:rPr b="1" i="1" dirty="0"/>
              <a:t> üç aktivite </a:t>
            </a:r>
            <a:endParaRPr b="1" i="1" dirty="0"/>
          </a:p>
          <a:p>
            <a:pPr marL="514350" indent="-514350">
              <a:buFontTx/>
              <a:buAutoNum type="arabicPeriod"/>
            </a:pPr>
            <a:r>
              <a:rPr sz="2800" dirty="0"/>
              <a:t>gerçeklerin aslını öğrenme, 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dirty="0"/>
              <a:t>anlamlarını düşünme ve 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dirty="0"/>
              <a:t>yardım yöntemlerine karar verme olmak üzere sıralanabilir</a:t>
            </a:r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Ön değerlendirmede Kullanılan Araçlar ve Teknikler</a:t>
            </a:r>
            <a:endParaRPr sz="3200" dirty="0"/>
          </a:p>
        </p:txBody>
      </p:sp>
      <p:sp>
        <p:nvSpPr>
          <p:cNvPr id="13315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2276475"/>
            <a:ext cx="8229600" cy="3743325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800" dirty="0"/>
              <a:t>Kayıtlar ve belgeler</a:t>
            </a:r>
            <a:endParaRPr sz="2800" dirty="0"/>
          </a:p>
          <a:p>
            <a:r>
              <a:rPr sz="2800" dirty="0"/>
              <a:t>Kolleteral (tamamlayıcı) bağlantılar (müracaatçı ve onun ailesi dışındaki okul, hastane, işveren ve akrabalar)</a:t>
            </a:r>
            <a:endParaRPr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765175"/>
            <a:ext cx="8229600" cy="5254625"/>
          </a:xfrm>
        </p:spPr>
        <p:txBody>
          <a:bodyPr vert="horz" lIns="91440" tIns="45720" rIns="91440" bIns="45720" rtlCol="0"/>
          <a:p>
            <a:pPr>
              <a:buFontTx/>
              <a:buNone/>
            </a:pPr>
            <a:r>
              <a:rPr sz="2400" dirty="0"/>
              <a:t>	</a:t>
            </a:r>
            <a:r>
              <a:rPr sz="2800" dirty="0"/>
              <a:t>Sosyal hizmet uzmanlarının müracaatçılar hakkındaki</a:t>
            </a:r>
            <a:r>
              <a:rPr sz="2800" b="1" dirty="0"/>
              <a:t> bilgi kaynakları</a:t>
            </a:r>
            <a:r>
              <a:rPr sz="2800" dirty="0"/>
              <a:t>;</a:t>
            </a:r>
            <a:endParaRPr sz="2800" dirty="0"/>
          </a:p>
          <a:p>
            <a:pPr>
              <a:buFontTx/>
              <a:buNone/>
            </a:pP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Görüşme sürecinde müracaatçının sorulara verdiği yanıtlar, 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Müracaatçının sözlü olmayan davranışları,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Müracaatçının başkalarıyla kurduğu iletişim ve etkileşimlerin gözlemlenmesi olarak sıralanabilir.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Aile üyeleri, arkadaşları ve diğerleri gibi dış kaynaklardan elde edilecek bilgiler 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Müracaatçıya uygulanan testler 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Sosyal hizmet uzmanının müracaatçıyla kurduğu etkileşim</a:t>
            </a:r>
            <a:endParaRPr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052513"/>
            <a:ext cx="8229600" cy="4967288"/>
          </a:xfrm>
        </p:spPr>
        <p:txBody>
          <a:bodyPr vert="horz" lIns="91440" tIns="45720" rIns="91440" bIns="45720" rtlCol="0"/>
          <a:p>
            <a:pPr>
              <a:buFontTx/>
              <a:buNone/>
            </a:pPr>
            <a:r>
              <a:rPr sz="2000" dirty="0"/>
              <a:t>	</a:t>
            </a:r>
            <a:r>
              <a:rPr sz="2400" b="1" dirty="0"/>
              <a:t>Perlman bireylerle sosyal hizmet çalışmaları için aşağıdaki içerikleri sıralamıştır:</a:t>
            </a:r>
            <a:endParaRPr sz="2400" b="1" dirty="0"/>
          </a:p>
          <a:p>
            <a:pPr>
              <a:buFontTx/>
              <a:buNone/>
            </a:pPr>
            <a:endParaRPr sz="2400" b="1" dirty="0"/>
          </a:p>
          <a:p>
            <a:pPr>
              <a:buFontTx/>
              <a:buAutoNum type="arabicPeriod"/>
            </a:pPr>
            <a:r>
              <a:rPr sz="2400" dirty="0"/>
              <a:t>Sunulan sorunun özellikleri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Sorunun önemi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Sorunun nedenleri, başlangıcı ve hızlandırıcıları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Sorunu çözmek için gösterilen çabalar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Çözümün veya kurumdan beklenen sonuçların özellikleri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Kurumun kendi özellikleri ve müracaatçının sorununa yönelik kullanacağı sorun çözme yollarının özellikleri</a:t>
            </a:r>
            <a:endParaRPr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1 Başlık"/>
          <p:cNvSpPr>
            <a:spLocks noGrp="1"/>
          </p:cNvSpPr>
          <p:nvPr>
            <p:ph type="title" hasCustomPrompt="1"/>
          </p:nvPr>
        </p:nvSpPr>
        <p:spPr>
          <a:xfrm>
            <a:off x="755650" y="1052513"/>
            <a:ext cx="7886700" cy="4537075"/>
          </a:xfrm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u="sng" dirty="0"/>
              <a:t>Öndeğerlendirmenin Sınıflandırılması</a:t>
            </a:r>
            <a:br>
              <a:rPr sz="3200" b="1" u="sng" dirty="0"/>
            </a:br>
            <a:br>
              <a:rPr sz="3200" b="1" u="sng" dirty="0"/>
            </a:br>
            <a:r>
              <a:rPr sz="3200" b="1" dirty="0"/>
              <a:t>- </a:t>
            </a:r>
            <a:r>
              <a:rPr sz="3200" dirty="0"/>
              <a:t>Dinamik Ön Değerlendirme</a:t>
            </a:r>
            <a:br>
              <a:rPr sz="3200" dirty="0"/>
            </a:br>
            <a:r>
              <a:rPr sz="3200" dirty="0"/>
              <a:t>- Klinik Ön Değerlendirme</a:t>
            </a:r>
            <a:br>
              <a:rPr sz="3200" dirty="0"/>
            </a:br>
            <a:r>
              <a:rPr sz="3200" dirty="0"/>
              <a:t>- Etiyolojik Ön Değerlendirme</a:t>
            </a:r>
            <a:br>
              <a:rPr sz="3200" dirty="0"/>
            </a:br>
            <a:r>
              <a:rPr sz="3200" dirty="0"/>
              <a:t>- Psikososyal Ön Değerlendirme</a:t>
            </a:r>
            <a:endParaRPr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Öndeğerlendirmenin İçeriği</a:t>
            </a:r>
            <a:endParaRPr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/>
        <p:txBody>
          <a:bodyPr vert="horz" lIns="91440" tIns="45720" rIns="91440" bIns="45720" rtlCol="0"/>
          <a:p>
            <a:pPr marL="514350" indent="-514350">
              <a:buFontTx/>
              <a:buAutoNum type="arabicPeriod"/>
            </a:pPr>
            <a:r>
              <a:rPr sz="2800" dirty="0"/>
              <a:t>Sunulan sorunun özellikleri ve müracaatçının bu sorun ile ilişkisinde bekledi hedefler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dirty="0"/>
              <a:t>Soruna sahip ve sorunla ilgili yardım veya ihtiyaç duyan kişinin özellikleri</a:t>
            </a:r>
            <a:endParaRPr sz="2800" dirty="0"/>
          </a:p>
          <a:p>
            <a:pPr marL="514350" indent="-514350">
              <a:buFontTx/>
              <a:buAutoNum type="arabicPeriod"/>
            </a:pPr>
            <a:r>
              <a:rPr sz="2800" dirty="0"/>
              <a:t>Kurumun amacı ve özellikleri, sunabileceği ve imkân yaratabileceği yardımlar</a:t>
            </a:r>
            <a:endParaRPr sz="2800" dirty="0"/>
          </a:p>
          <a:p>
            <a:pPr marL="514350" indent="-514350"/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700213"/>
            <a:ext cx="8229600" cy="4319587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b="1" dirty="0"/>
              <a:t>	Öndeğerlendirme Süreci</a:t>
            </a:r>
            <a:endParaRPr b="1" dirty="0"/>
          </a:p>
          <a:p>
            <a:pPr>
              <a:buFontTx/>
              <a:buNone/>
            </a:pPr>
            <a:endParaRPr dirty="0"/>
          </a:p>
          <a:p>
            <a:pPr>
              <a:buChar char="•"/>
            </a:pPr>
            <a:r>
              <a:rPr sz="2800" dirty="0"/>
              <a:t>Alakasız bilgilerden alakalı olanları ayırma</a:t>
            </a:r>
            <a:endParaRPr sz="2800" dirty="0"/>
          </a:p>
          <a:p>
            <a:pPr>
              <a:buChar char="•"/>
            </a:pPr>
            <a:r>
              <a:rPr sz="2800" dirty="0"/>
              <a:t>Gerçekleri bir düzene koymak ve bunları ilgili hale getirmek</a:t>
            </a:r>
            <a:endParaRPr sz="2800" dirty="0"/>
          </a:p>
          <a:p>
            <a:pPr>
              <a:buChar char="•"/>
            </a:pPr>
            <a:r>
              <a:rPr sz="2800" dirty="0"/>
              <a:t>Faktörlerin birbirine uyması için yollar aramak</a:t>
            </a:r>
            <a:endParaRPr sz="2800" dirty="0"/>
          </a:p>
          <a:p>
            <a:pPr>
              <a:buChar char="•"/>
            </a:pPr>
            <a:r>
              <a:rPr sz="2800" dirty="0"/>
              <a:t>Sonuçta ortaya çıkan anlamı bir bütün olarak ortaya koymak</a:t>
            </a:r>
            <a:endParaRPr sz="2800" dirty="0"/>
          </a:p>
          <a:p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333375"/>
            <a:ext cx="8229600" cy="5686425"/>
          </a:xfrm>
        </p:spPr>
        <p:txBody>
          <a:bodyPr vert="horz" lIns="91440" tIns="45720" rIns="91440" bIns="45720" rtlCol="0"/>
          <a:p>
            <a:pPr>
              <a:buFontTx/>
              <a:buNone/>
            </a:pPr>
            <a:r>
              <a:rPr sz="2400" b="1" dirty="0"/>
              <a:t>Öndeğerlendirme Aşamaları</a:t>
            </a:r>
            <a:endParaRPr sz="2400" b="1" dirty="0"/>
          </a:p>
          <a:p>
            <a:pPr>
              <a:buFontTx/>
              <a:buNone/>
            </a:pP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Uzman, sorunlu davranışlar üzerine odaklanmaya başlar. Müracaatçının hem işlevsel hem de işlevsel olmayan davranışları incelenir. Müracaatçının güçleri ve çevresi değerlendirilir. 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Uzman, hedef davranışları belirler. Karmaşık davranışları açık ve belirgin parçalara ayırır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Temel bilgiler, sorunlu davranışları kontrol ettiği görülen olayları belirlemek için toplanır.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Tedavideki en önemli sorunun tahmin edilebilmesi için toplanan bilgiler bir araya getirilir ve tedavi için amaçlar belirlenmeye başlanır.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Tedavi için önceliklerin belirlenmesi, öndeğerlendirmenin son basamadığıdır.</a:t>
            </a:r>
            <a:endParaRPr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Tanı Ekolüne Göre Öndeğerlendirme İlkeleri</a:t>
            </a:r>
            <a:endParaRPr sz="3200" dirty="0"/>
          </a:p>
        </p:txBody>
      </p:sp>
      <p:sp>
        <p:nvSpPr>
          <p:cNvPr id="20483" name="2 İçerik Yer Tutucusu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AutoNum type="arabicPeriod"/>
            </a:pPr>
            <a:r>
              <a:rPr sz="2400" dirty="0"/>
              <a:t>Öndeğerlendirme süreci; müracaatçı ve durumunun ve karşılaştığı zorluğun detaylı ve doğru özelliklerini anlamak amacıyla hangi yardım türünün gerektiği konusundaki çabalardan oluşur.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Öndeğerlendirme süreci; uzmanın müracaatçıyı etkileyen sosyal ve psikosoyal faktörlerin etkileşimi hakkındaki bilgisine dayanır. </a:t>
            </a:r>
            <a:endParaRPr sz="2400" dirty="0"/>
          </a:p>
          <a:p>
            <a:pPr>
              <a:buFontTx/>
              <a:buNone/>
            </a:pPr>
            <a:endParaRPr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1 Başlık"/>
          <p:cNvSpPr>
            <a:spLocks noGrp="1"/>
          </p:cNvSpPr>
          <p:nvPr>
            <p:ph type="title" hasCustomPrompt="1"/>
          </p:nvPr>
        </p:nvSpPr>
        <p:spPr>
          <a:ln/>
        </p:spPr>
        <p:txBody>
          <a:bodyPr vert="horz" wrap="square" lIns="91440" tIns="45720" rIns="91440" bIns="45720" anchor="ctr"/>
          <a:p>
            <a:pPr algn="ctr">
              <a:buNone/>
            </a:pPr>
            <a:r>
              <a:rPr sz="3200" b="1" dirty="0"/>
              <a:t>İşlevsel Ekole Göre Öndeğerlendirme</a:t>
            </a:r>
            <a:endParaRPr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/>
        <p:txBody>
          <a:bodyPr vert="horz" lIns="91440" tIns="45720" rIns="91440" bIns="45720" rtlCol="0"/>
          <a:p>
            <a:pPr algn="ctr">
              <a:buFontTx/>
              <a:buNone/>
            </a:pPr>
            <a:r>
              <a:rPr dirty="0"/>
              <a:t>	İşlevsel ekole göre; bireyle sosyal hizmet, insanlara sosyal aracılar tarafından sağlanan özel servisler ile yardım etme yöntemidir. Bu yardımı kullanma deneyimi de insanların psikolojik olarak yapıcı olmalarına neden olur. </a:t>
            </a:r>
            <a:endParaRPr dirty="0"/>
          </a:p>
          <a:p>
            <a:pPr>
              <a:buFontTx/>
              <a:buNone/>
            </a:pPr>
            <a:r>
              <a:rPr sz="2000" dirty="0"/>
              <a:t>	</a:t>
            </a:r>
            <a:r>
              <a:rPr dirty="0"/>
              <a:t>İşlevsel ekolün birbirinden ayrılamaz iki temel özelliği vardır: </a:t>
            </a:r>
            <a:endParaRPr dirty="0"/>
          </a:p>
          <a:p>
            <a:pPr>
              <a:buFontTx/>
              <a:buAutoNum type="arabicPeriod"/>
            </a:pPr>
            <a:r>
              <a:rPr sz="2000" dirty="0"/>
              <a:t>Kişiye yapılacak yardım, var olan hizmetin içinde doğal olarak bulunmaktadır. Müracaatçılar ve onların bu servisleri kullanma yolları farklı olsa da, aracıların verdikleri hizmetin çeşidi ve amacı aynıdır. </a:t>
            </a:r>
            <a:endParaRPr sz="2000" dirty="0"/>
          </a:p>
          <a:p>
            <a:pPr>
              <a:buFontTx/>
              <a:buAutoNum type="arabicPeriod"/>
            </a:pPr>
            <a:r>
              <a:rPr sz="2000" dirty="0"/>
              <a:t>Hizmeti kullanan insanların sorunlarının aynı olması göz önüne alınmaksızın, bu aracıların sağladıkları hizmetlerin kullanımdan doğan psikolojik deneyim kişiler için her zaman farklı olacaktır.</a:t>
            </a:r>
            <a:endParaRPr sz="2000" dirty="0"/>
          </a:p>
          <a:p>
            <a:pPr algn="ctr">
              <a:buFontTx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125538"/>
            <a:ext cx="8229600" cy="5472112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sz="2400" dirty="0"/>
              <a:t>	</a:t>
            </a:r>
            <a:r>
              <a:rPr sz="2400" b="1" i="1" dirty="0"/>
              <a:t>Ön değerlendirme </a:t>
            </a:r>
            <a:r>
              <a:rPr sz="2400" dirty="0"/>
              <a:t>bireyselleştirilmiş yardım müdahalesi için temel oluşturmak amacıyla;</a:t>
            </a:r>
            <a:endParaRPr sz="2400" dirty="0"/>
          </a:p>
          <a:p>
            <a:pPr>
              <a:buChar char="•"/>
            </a:pPr>
            <a:r>
              <a:rPr sz="2400" dirty="0"/>
              <a:t>sorunların,</a:t>
            </a:r>
            <a:endParaRPr sz="2400" dirty="0"/>
          </a:p>
          <a:p>
            <a:pPr>
              <a:buChar char="•"/>
            </a:pPr>
            <a:r>
              <a:rPr sz="2400" dirty="0"/>
              <a:t>insanların,</a:t>
            </a:r>
            <a:endParaRPr sz="2400" dirty="0"/>
          </a:p>
          <a:p>
            <a:pPr>
              <a:buChar char="•"/>
            </a:pPr>
            <a:r>
              <a:rPr sz="2400" dirty="0"/>
              <a:t>durumların ve bunların birbirleriyle karşılıklı ilişkilerinin, </a:t>
            </a:r>
            <a:endParaRPr sz="2400" dirty="0"/>
          </a:p>
          <a:p>
            <a:pPr>
              <a:buChar char="•"/>
            </a:pPr>
            <a:r>
              <a:rPr sz="2400" dirty="0"/>
              <a:t>farklılaşmış, </a:t>
            </a:r>
            <a:endParaRPr sz="2400" dirty="0"/>
          </a:p>
          <a:p>
            <a:pPr>
              <a:buChar char="•"/>
            </a:pPr>
            <a:r>
              <a:rPr sz="2400" dirty="0"/>
              <a:t>bireyselleştirilmiş </a:t>
            </a:r>
            <a:endParaRPr sz="2400" dirty="0"/>
          </a:p>
          <a:p>
            <a:pPr>
              <a:buChar char="•"/>
            </a:pPr>
            <a:r>
              <a:rPr sz="2400" dirty="0"/>
              <a:t>doğru bir şekilde belirlenmesi ve</a:t>
            </a:r>
            <a:endParaRPr sz="2400" dirty="0"/>
          </a:p>
          <a:p>
            <a:pPr>
              <a:buChar char="•"/>
            </a:pPr>
            <a:r>
              <a:rPr sz="2400" dirty="0"/>
              <a:t>Değerlendirilmesi </a:t>
            </a:r>
            <a:endParaRPr sz="2400" dirty="0"/>
          </a:p>
          <a:p>
            <a:pPr>
              <a:buFontTx/>
              <a:buNone/>
            </a:pPr>
            <a:r>
              <a:rPr sz="2400" dirty="0"/>
              <a:t>anlamına gelmektedir. </a:t>
            </a:r>
            <a:endParaRPr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28650" y="449263"/>
            <a:ext cx="7886700" cy="8937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Sosyal İnceleme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412875"/>
            <a:ext cx="8229600" cy="5184775"/>
          </a:xfrm>
        </p:spPr>
        <p:txBody>
          <a:bodyPr vert="horz" lIns="91440" tIns="45720" rIns="91440" bIns="45720" rtlCol="0"/>
          <a:p>
            <a:pPr algn="ctr">
              <a:lnSpc>
                <a:spcPct val="70000"/>
              </a:lnSpc>
              <a:buFontTx/>
              <a:buNone/>
            </a:pPr>
            <a:r>
              <a:rPr sz="1300" dirty="0"/>
              <a:t>	</a:t>
            </a:r>
            <a:r>
              <a:rPr sz="1800" dirty="0"/>
              <a:t>Sosyal inceleme, müracaatçıların şu anki ve geçmişteki durumunun derinlemesine betimlenmesi ve değerlendirilmesi ile ilgilidir.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b="1" dirty="0"/>
              <a:t>Sosyal inceleme raporunda;  </a:t>
            </a:r>
            <a:endParaRPr sz="1800" b="1" dirty="0"/>
          </a:p>
          <a:p>
            <a:pPr>
              <a:lnSpc>
                <a:spcPct val="70000"/>
              </a:lnSpc>
              <a:buFontTx/>
              <a:buNone/>
            </a:pPr>
            <a:endParaRPr sz="1800" b="1" dirty="0"/>
          </a:p>
          <a:p>
            <a:pPr>
              <a:lnSpc>
                <a:spcPct val="70000"/>
              </a:lnSpc>
              <a:buFontTx/>
              <a:buAutoNum type="arabicPeriod"/>
            </a:pPr>
            <a:r>
              <a:rPr sz="1800" dirty="0"/>
              <a:t>Sorun, </a:t>
            </a:r>
            <a:endParaRPr sz="1800" dirty="0"/>
          </a:p>
          <a:p>
            <a:pPr>
              <a:lnSpc>
                <a:spcPct val="70000"/>
              </a:lnSpc>
              <a:buFontTx/>
              <a:buAutoNum type="arabicPeriod"/>
            </a:pPr>
            <a:r>
              <a:rPr sz="1800" dirty="0"/>
              <a:t>Sorunun belirtileri,</a:t>
            </a:r>
            <a:endParaRPr sz="1800" dirty="0"/>
          </a:p>
          <a:p>
            <a:pPr>
              <a:lnSpc>
                <a:spcPct val="70000"/>
              </a:lnSpc>
              <a:buFontTx/>
              <a:buAutoNum type="arabicPeriod"/>
            </a:pPr>
            <a:r>
              <a:rPr sz="1800" dirty="0"/>
              <a:t>Sorunun tarihi (tekrarlayan durumlar ya da yinelenen psikolojik olaylar,</a:t>
            </a:r>
            <a:endParaRPr sz="1800" dirty="0"/>
          </a:p>
          <a:p>
            <a:pPr>
              <a:lnSpc>
                <a:spcPct val="70000"/>
              </a:lnSpc>
              <a:buFontTx/>
              <a:buAutoNum type="arabicPeriod"/>
            </a:pPr>
            <a:r>
              <a:rPr sz="1800" dirty="0"/>
              <a:t>Şu anki durum (aile, iş, ekonomik durum ve ilgili çevresel, sosyal ve sağlık etmenleri), </a:t>
            </a:r>
            <a:endParaRPr sz="1800" dirty="0"/>
          </a:p>
          <a:p>
            <a:pPr>
              <a:lnSpc>
                <a:spcPct val="70000"/>
              </a:lnSpc>
              <a:buFontTx/>
              <a:buAutoNum type="arabicPeriod"/>
            </a:pPr>
            <a:r>
              <a:rPr sz="1800" dirty="0"/>
              <a:t>Aile geçmişi (ebeveynler, büyük ebeveynler ve diğer akrabalar ve onlarla ilgili sağlık ve ruhsal etmenler), 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dirty="0"/>
              <a:t>6. Eğitim ve çalışma geçmişi, 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dirty="0"/>
              <a:t>7. Müracaatçının amaçları (müracaatçının aile üyelerinin amaçları dâhil), 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dirty="0"/>
              <a:t>8. Sosyal hizmet uzmanının değerlendirmesi ve 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dirty="0"/>
              <a:t>9. Sosyal hizmet uzmanının önerileri (sosyal hizmetin tedavi planı dâhil) olmak üzere dokuz başlık altında toplanan bilgiler yer alır. 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dirty="0"/>
              <a:t>	</a:t>
            </a:r>
            <a:endParaRPr sz="1800" dirty="0"/>
          </a:p>
          <a:p>
            <a:pPr>
              <a:lnSpc>
                <a:spcPct val="70000"/>
              </a:lnSpc>
              <a:buFontTx/>
              <a:buNone/>
            </a:pPr>
            <a:r>
              <a:rPr sz="1800" dirty="0"/>
              <a:t>	Sosyal hizmet uzmanları, sosyal inceleme raporuna ayrıca </a:t>
            </a:r>
            <a:r>
              <a:rPr sz="1800" b="1" dirty="0"/>
              <a:t>sorun, amaç </a:t>
            </a:r>
            <a:r>
              <a:rPr sz="1800" dirty="0"/>
              <a:t>ya da </a:t>
            </a:r>
            <a:r>
              <a:rPr sz="1800" b="1" dirty="0"/>
              <a:t>kurumun işleyişi </a:t>
            </a:r>
            <a:r>
              <a:rPr sz="1800" dirty="0"/>
              <a:t>ile ilgili diğer belgeleri ekleyebilir.</a:t>
            </a:r>
            <a:endParaRPr sz="1800" dirty="0"/>
          </a:p>
          <a:p>
            <a:pPr>
              <a:lnSpc>
                <a:spcPct val="70000"/>
              </a:lnSpc>
              <a:buFontTx/>
              <a:buAutoNum type="arabicPeriod"/>
            </a:pPr>
            <a:endParaRPr sz="1800" dirty="0"/>
          </a:p>
          <a:p>
            <a:pPr algn="ctr">
              <a:lnSpc>
                <a:spcPct val="70000"/>
              </a:lnSpc>
              <a:buFontTx/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  <a:p>
            <a:pPr marL="0" indent="0">
              <a:buNone/>
            </a:pPr>
            <a:endParaRPr lang="tr-T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68313" y="1125538"/>
            <a:ext cx="8229600" cy="4318000"/>
          </a:xfrm>
        </p:spPr>
        <p:txBody>
          <a:bodyPr vert="horz" lIns="91440" tIns="45720" rIns="91440" bIns="45720" rtlCol="0"/>
          <a:p>
            <a:pPr>
              <a:buFontTx/>
              <a:buNone/>
            </a:pPr>
            <a:r>
              <a:rPr sz="2400" b="1" dirty="0"/>
              <a:t>	</a:t>
            </a:r>
            <a:r>
              <a:rPr sz="2800" b="1" dirty="0"/>
              <a:t>Ön değerlendirmenin 4 basamağı bulunmaktadır:</a:t>
            </a:r>
            <a:endParaRPr sz="2800" b="1" dirty="0"/>
          </a:p>
          <a:p>
            <a:pPr>
              <a:buFontTx/>
              <a:buNone/>
            </a:pPr>
            <a:endParaRPr sz="2800" dirty="0"/>
          </a:p>
          <a:p>
            <a:pPr>
              <a:buFontTx/>
              <a:buAutoNum type="arabicPeriod"/>
            </a:pPr>
            <a:r>
              <a:rPr sz="2800" dirty="0"/>
              <a:t>Müracaatçının belirlenmesi; </a:t>
            </a:r>
            <a:endParaRPr sz="2800" dirty="0"/>
          </a:p>
          <a:p>
            <a:pPr>
              <a:buFontTx/>
              <a:buAutoNum type="arabicPeriod"/>
            </a:pPr>
            <a:r>
              <a:rPr sz="2800" dirty="0"/>
              <a:t>Durum içinde müracaatçının mikro, mezzo, makro ve farklılık perspektifinden değerlendirilmesi; </a:t>
            </a:r>
            <a:endParaRPr sz="2800" dirty="0"/>
          </a:p>
          <a:p>
            <a:pPr>
              <a:buFontTx/>
              <a:buAutoNum type="arabicPeriod"/>
            </a:pPr>
            <a:r>
              <a:rPr sz="2800" dirty="0"/>
              <a:t>Müracaatçının sorunları ve gereksinimleri hakkında bilgi toplanması </a:t>
            </a:r>
            <a:endParaRPr sz="2800" dirty="0"/>
          </a:p>
          <a:p>
            <a:pPr>
              <a:buFontTx/>
              <a:buAutoNum type="arabicPeriod"/>
            </a:pPr>
            <a:r>
              <a:rPr sz="2800" dirty="0"/>
              <a:t>Müracaatçının güçlü yönlerinin vurgulanması</a:t>
            </a:r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700213"/>
            <a:ext cx="8229600" cy="4319587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800" dirty="0"/>
              <a:t>Bireylerle sosyal hizmet uygulaması, sosyal hizmet uzmanlarının sahip olduğu </a:t>
            </a:r>
            <a:r>
              <a:rPr sz="2800" b="1" u="sng" dirty="0"/>
              <a:t>bilgi</a:t>
            </a:r>
            <a:r>
              <a:rPr sz="2800" dirty="0"/>
              <a:t> ve bu bilgiye dayalı olarak edindiği </a:t>
            </a:r>
            <a:r>
              <a:rPr sz="2800" b="1" u="sng" dirty="0"/>
              <a:t>kanaati</a:t>
            </a:r>
            <a:r>
              <a:rPr sz="2800" dirty="0"/>
              <a:t> temel almaktadır. </a:t>
            </a:r>
            <a:endParaRPr sz="2800" dirty="0"/>
          </a:p>
          <a:p>
            <a:r>
              <a:rPr sz="2800" dirty="0"/>
              <a:t>Ön değerlendirme </a:t>
            </a:r>
            <a:r>
              <a:rPr sz="2800" b="1" u="sng" dirty="0"/>
              <a:t>bir sorunun çok boyutlu olarak anlaşılması</a:t>
            </a:r>
            <a:r>
              <a:rPr sz="2800" dirty="0"/>
              <a:t> üzerine odaklanmaktadır. </a:t>
            </a:r>
            <a:endParaRPr sz="2800" dirty="0"/>
          </a:p>
          <a:p>
            <a:r>
              <a:rPr sz="2800" dirty="0"/>
              <a:t>Ön değerlendirmede </a:t>
            </a:r>
            <a:r>
              <a:rPr sz="2800" b="1" u="sng" dirty="0"/>
              <a:t>müracaatçı ve çevresindeki önemli kişiler</a:t>
            </a:r>
            <a:r>
              <a:rPr sz="2800" dirty="0"/>
              <a:t> hakkında bilgi toplanmalıdır.</a:t>
            </a:r>
            <a:endParaRPr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323850" y="1557338"/>
            <a:ext cx="8496300" cy="4462462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pPr>
              <a:buFontTx/>
              <a:buNone/>
            </a:pPr>
            <a:r>
              <a:rPr sz="2800" dirty="0"/>
              <a:t>Gereksinim duyulan bilgi ön değerlendirmenin </a:t>
            </a:r>
            <a:endParaRPr sz="2800" dirty="0"/>
          </a:p>
          <a:p>
            <a:pPr>
              <a:buChar char="•"/>
            </a:pPr>
            <a:r>
              <a:rPr sz="2800" dirty="0"/>
              <a:t>mikro</a:t>
            </a:r>
            <a:endParaRPr sz="2800" dirty="0"/>
          </a:p>
          <a:p>
            <a:pPr>
              <a:buChar char="•"/>
            </a:pPr>
            <a:r>
              <a:rPr sz="2800" dirty="0"/>
              <a:t>mezzo </a:t>
            </a:r>
            <a:endParaRPr sz="2800" dirty="0"/>
          </a:p>
          <a:p>
            <a:pPr>
              <a:buChar char="•"/>
            </a:pPr>
            <a:r>
              <a:rPr sz="2800" dirty="0"/>
              <a:t>makro düzeylerine ilave olarak </a:t>
            </a:r>
            <a:endParaRPr sz="2800" dirty="0"/>
          </a:p>
          <a:p>
            <a:pPr>
              <a:buChar char="•"/>
            </a:pPr>
            <a:r>
              <a:rPr sz="2800" dirty="0"/>
              <a:t>insan farklılığı unsurlarının dikkate alınmasını</a:t>
            </a:r>
            <a:endParaRPr sz="2800" dirty="0"/>
          </a:p>
          <a:p>
            <a:pPr>
              <a:buFontTx/>
              <a:buNone/>
            </a:pPr>
            <a:r>
              <a:rPr sz="2800" dirty="0"/>
              <a:t>içeren dört ana kategoriyi kapsamaktadır. </a:t>
            </a:r>
            <a:endParaRPr sz="2800" dirty="0"/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341438"/>
            <a:ext cx="8229600" cy="4678362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800" dirty="0"/>
              <a:t>Belirlenen sorunların çözümü için müracaatçılara yardımcı olabilecek ne tür </a:t>
            </a:r>
            <a:r>
              <a:rPr sz="2800" b="1" u="sng" dirty="0"/>
              <a:t>kaynaklar</a:t>
            </a:r>
            <a:r>
              <a:rPr sz="2800" dirty="0"/>
              <a:t>ın var olduğu önemlidir. </a:t>
            </a:r>
            <a:endParaRPr sz="2800" dirty="0"/>
          </a:p>
          <a:p>
            <a:pPr>
              <a:buFontTx/>
              <a:buNone/>
            </a:pPr>
            <a:endParaRPr sz="2800" dirty="0"/>
          </a:p>
          <a:p>
            <a:r>
              <a:rPr sz="2800" dirty="0"/>
              <a:t>Sosyal hizmet uzmanları müracaatçıların içinde bulunduğu bir dördüncü boyut olan </a:t>
            </a:r>
            <a:r>
              <a:rPr sz="2800" b="1" dirty="0"/>
              <a:t>ırk, etnik köken, yaş, coğrafya, din, değerler, kültür, yönelim, fiziksel ve ruhsal sağlık ve farklılaşan diğer yanları </a:t>
            </a:r>
            <a:r>
              <a:rPr sz="2800" dirty="0"/>
              <a:t>dikkate almak zorundadır. 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476250"/>
            <a:ext cx="8229600" cy="5543550"/>
          </a:xfrm>
        </p:spPr>
        <p:txBody>
          <a:bodyPr vert="horz" lIns="91440" tIns="45720" rIns="91440" bIns="45720" rtlCol="0"/>
          <a:p>
            <a:pPr algn="ctr">
              <a:buFontTx/>
              <a:buNone/>
            </a:pPr>
            <a:r>
              <a:rPr b="1" dirty="0"/>
              <a:t>DEĞERLENDİRME</a:t>
            </a:r>
            <a:endParaRPr b="1" dirty="0"/>
          </a:p>
          <a:p>
            <a:pPr algn="ctr">
              <a:buFontTx/>
              <a:buNone/>
            </a:pPr>
            <a:endParaRPr b="1" dirty="0"/>
          </a:p>
          <a:p>
            <a:pPr>
              <a:buChar char="•"/>
            </a:pPr>
            <a:r>
              <a:rPr dirty="0"/>
              <a:t>Birey, çift, aileden yöntem uygulamasıyla elde edilen gelişmeler, </a:t>
            </a:r>
            <a:endParaRPr dirty="0"/>
          </a:p>
          <a:p>
            <a:pPr>
              <a:buChar char="•"/>
            </a:pPr>
            <a:r>
              <a:rPr dirty="0"/>
              <a:t>sorunun çözümüne en az ve en çok yardımcı olan etkenler, </a:t>
            </a:r>
            <a:endParaRPr dirty="0"/>
          </a:p>
          <a:p>
            <a:pPr>
              <a:buChar char="•"/>
            </a:pPr>
            <a:r>
              <a:rPr dirty="0"/>
              <a:t>sosyal hizmet uzmanının çalışmayı yürütme biçimi, </a:t>
            </a:r>
            <a:endParaRPr dirty="0"/>
          </a:p>
          <a:p>
            <a:pPr>
              <a:buChar char="•"/>
            </a:pPr>
            <a:r>
              <a:rPr dirty="0"/>
              <a:t>katkıları vb. konularda görüşünün alınmasına </a:t>
            </a:r>
            <a:r>
              <a:rPr b="1" i="1" u="sng" dirty="0"/>
              <a:t>değerlendirme</a:t>
            </a:r>
            <a:r>
              <a:rPr dirty="0"/>
              <a:t> adı verilmektedir. </a:t>
            </a:r>
            <a:endParaRPr dirty="0"/>
          </a:p>
          <a:p>
            <a:pPr>
              <a:buFontTx/>
              <a:buNone/>
            </a:pPr>
            <a:r>
              <a:rPr sz="2400" dirty="0"/>
              <a:t>Mesleki anlamda özellikle birey ve aile için değerlendirme genellikle </a:t>
            </a:r>
            <a:r>
              <a:rPr sz="2400" b="1" dirty="0"/>
              <a:t>iki şekilde </a:t>
            </a:r>
            <a:r>
              <a:rPr sz="2400" dirty="0"/>
              <a:t>yapılır. </a:t>
            </a:r>
            <a:endParaRPr sz="2400" dirty="0"/>
          </a:p>
          <a:p>
            <a:pPr>
              <a:buFontTx/>
              <a:buNone/>
            </a:pP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Yöntem uygulamasından alınan sonuçları değerlendirmek, </a:t>
            </a:r>
            <a:endParaRPr sz="2400" dirty="0"/>
          </a:p>
          <a:p>
            <a:pPr>
              <a:buFontTx/>
              <a:buAutoNum type="arabicPeriod"/>
            </a:pPr>
            <a:r>
              <a:rPr sz="2400" dirty="0"/>
              <a:t>Değerlendirme konusunda araştırma yapmaktır. </a:t>
            </a:r>
            <a:endParaRPr sz="2400" dirty="0"/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836613"/>
            <a:ext cx="8229600" cy="5183187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400" dirty="0"/>
              <a:t>DEĞERLENDİRMENİN ÖZELLİKLERİ;</a:t>
            </a:r>
            <a:endParaRPr sz="2400" dirty="0"/>
          </a:p>
          <a:p>
            <a:r>
              <a:rPr sz="2400" dirty="0"/>
              <a:t>Keşfetmeye olanak sağlar.</a:t>
            </a:r>
            <a:endParaRPr sz="2400" dirty="0"/>
          </a:p>
          <a:p>
            <a:r>
              <a:rPr sz="2400" dirty="0"/>
              <a:t>Değerlendirme iki uçludur. </a:t>
            </a:r>
            <a:endParaRPr sz="2400" dirty="0"/>
          </a:p>
          <a:p>
            <a:r>
              <a:rPr sz="2400" dirty="0"/>
              <a:t>Her bir birey, çift, aile, küçük gruplar, organizasyonlar, kurum ve kuruluşlar ve toplum farklı bir şekilde ele alınarak değerlendirilebilir.</a:t>
            </a:r>
            <a:endParaRPr sz="2400" dirty="0"/>
          </a:p>
          <a:p>
            <a:r>
              <a:rPr sz="2400" dirty="0"/>
              <a:t>Bireyi, ailesini, arkadaş çevresini, yaşantısını, akraba çevresini, kişiliğini, yeteneklerini, bilgisini, becerisini, baş etme mekanizmalarını, değer yargılarını, geleneklerini, fiziksel özelliklerini, psiko-sosyal durumlarını, gelişimini, kültürel yapılarını, ekonomik durumlarını, ilgilerini ele alarak değerlendirebiliriz.</a:t>
            </a:r>
            <a:endParaRPr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2 İçerik Yer Tutucusu"/>
          <p:cNvSpPr>
            <a:spLocks noGrp="1"/>
          </p:cNvSpPr>
          <p:nvPr>
            <p:ph idx="1" hasCustomPrompt="1"/>
          </p:nvPr>
        </p:nvSpPr>
        <p:spPr>
          <a:xfrm>
            <a:off x="457200" y="1052513"/>
            <a:ext cx="8229600" cy="4967287"/>
          </a:xfrm>
          <a:noFill/>
          <a:ln>
            <a:noFill/>
          </a:ln>
        </p:spPr>
        <p:txBody>
          <a:bodyPr vert="horz" wrap="square" lIns="91440" tIns="45720" rIns="91440" bIns="45720" anchor="t"/>
          <a:p>
            <a:r>
              <a:rPr sz="2400" dirty="0"/>
              <a:t>Bireyin değerlendirme sürecine katılıp katılmamasının avantajları ve dezavantajları bulunmaktadır.</a:t>
            </a:r>
            <a:endParaRPr sz="2400" dirty="0"/>
          </a:p>
          <a:p>
            <a:r>
              <a:rPr sz="2400" dirty="0"/>
              <a:t>Her bir müracaatçı için değerlendirme yapmada belirli bilgilere sahip olunmalıdır. </a:t>
            </a:r>
            <a:endParaRPr sz="2400" dirty="0"/>
          </a:p>
          <a:p>
            <a:r>
              <a:rPr sz="2400" dirty="0"/>
              <a:t>Bireyin güçlü yönleri, baş etme mekanizmaları, ilgileri, yetenekleri, becerileri, motivasyonu, değişim kapasitesi, probleme çözüm arayıp aramadığı, zaafları, güçsüz yönlerine de dikkat edilmelidir.</a:t>
            </a:r>
            <a:endParaRPr sz="2400" dirty="0"/>
          </a:p>
          <a:p>
            <a:r>
              <a:rPr sz="2400" dirty="0"/>
              <a:t>Sosyal hizmet uzmanı değerlendirme sürecinde esnek olmalıdır. Genel anlamda esneklik hoşgörülü olma, toleranslı olma ve sabit bir yöne saplanıp kalmama gibi anlamlara gelmektedir. </a:t>
            </a:r>
            <a:endParaRPr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7729</Words>
  <Application>WPS Presentation</Application>
  <PresentationFormat>Ekran Gösterisi (4:3)</PresentationFormat>
  <Paragraphs>156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1" baseType="lpstr">
      <vt:lpstr>Arial</vt:lpstr>
      <vt:lpstr>SimSun</vt:lpstr>
      <vt:lpstr>Wingdings</vt:lpstr>
      <vt:lpstr>Tahoma</vt:lpstr>
      <vt:lpstr>Calibri Light</vt:lpstr>
      <vt:lpstr>Calibri</vt:lpstr>
      <vt:lpstr>Microsoft YaHei</vt:lpstr>
      <vt:lpstr/>
      <vt:lpstr>Arial Unicode MS</vt:lpstr>
      <vt:lpstr>Office Teması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Company>vd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Sokak Çocukları ve Sosyal Hizmet</dc:title>
  <dc:creator>vd</dc:creator>
  <cp:lastModifiedBy>Münevver</cp:lastModifiedBy>
  <cp:revision>56</cp:revision>
  <dcterms:created xsi:type="dcterms:W3CDTF">2002-05-28T08:24:13Z</dcterms:created>
  <dcterms:modified xsi:type="dcterms:W3CDTF">2020-04-28T20:22:31Z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