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258" r:id="rId4"/>
    <p:sldId id="259" r:id="rId5"/>
    <p:sldId id="260" r:id="rId6"/>
    <p:sldId id="261" r:id="rId7"/>
    <p:sldId id="295" r:id="rId8"/>
    <p:sldId id="262" r:id="rId9"/>
    <p:sldId id="263" r:id="rId10"/>
    <p:sldId id="291" r:id="rId11"/>
    <p:sldId id="264" r:id="rId12"/>
    <p:sldId id="296" r:id="rId13"/>
    <p:sldId id="297" r:id="rId14"/>
    <p:sldId id="265" r:id="rId15"/>
    <p:sldId id="266" r:id="rId16"/>
    <p:sldId id="267" r:id="rId17"/>
    <p:sldId id="268" r:id="rId18"/>
    <p:sldId id="269" r:id="rId19"/>
    <p:sldId id="270" r:id="rId20"/>
    <p:sldId id="271" r:id="rId21"/>
    <p:sldId id="272" r:id="rId22"/>
    <p:sldId id="273" r:id="rId23"/>
    <p:sldId id="292" r:id="rId24"/>
    <p:sldId id="274" r:id="rId25"/>
    <p:sldId id="293" r:id="rId26"/>
    <p:sldId id="275" r:id="rId27"/>
    <p:sldId id="276" r:id="rId28"/>
    <p:sldId id="277" r:id="rId29"/>
    <p:sldId id="278" r:id="rId30"/>
    <p:sldId id="279" r:id="rId31"/>
    <p:sldId id="280" r:id="rId32"/>
    <p:sldId id="281" r:id="rId33"/>
    <p:sldId id="294" r:id="rId34"/>
    <p:sldId id="282" r:id="rId35"/>
    <p:sldId id="283" r:id="rId36"/>
    <p:sldId id="284" r:id="rId37"/>
    <p:sldId id="285" r:id="rId38"/>
    <p:sldId id="286" r:id="rId39"/>
    <p:sldId id="287" r:id="rId40"/>
    <p:sldId id="288" r:id="rId41"/>
    <p:sldId id="289" r:id="rId42"/>
    <p:sldId id="290"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7A4F61-957C-434E-ADC7-F5DDBF04C758}" type="datetimeFigureOut">
              <a:rPr lang="tr-TR" smtClean="0"/>
              <a:pPr/>
              <a:t>14.12.2017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D4F5E7-A539-4704-9E04-010D03983FC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A4F61-957C-434E-ADC7-F5DDBF04C758}" type="datetimeFigureOut">
              <a:rPr lang="tr-TR" smtClean="0"/>
              <a:pPr/>
              <a:t>14.12.2017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D4F5E7-A539-4704-9E04-010D03983FC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Disk </a:t>
            </a:r>
            <a:r>
              <a:rPr lang="tr-TR" dirty="0" err="1" smtClean="0"/>
              <a:t>hernisi</a:t>
            </a:r>
            <a:endParaRPr lang="tr-TR" dirty="0"/>
          </a:p>
        </p:txBody>
      </p:sp>
      <p:sp>
        <p:nvSpPr>
          <p:cNvPr id="3" name="2 Alt Başlık"/>
          <p:cNvSpPr>
            <a:spLocks noGrp="1"/>
          </p:cNvSpPr>
          <p:nvPr>
            <p:ph type="subTitle" idx="1"/>
          </p:nvPr>
        </p:nvSpPr>
        <p:spPr/>
        <p:txBody>
          <a:bodyPr/>
          <a:lstStyle/>
          <a:p>
            <a:endParaRPr lang="tr-TR" dirty="0"/>
          </a:p>
        </p:txBody>
      </p:sp>
      <p:pic>
        <p:nvPicPr>
          <p:cNvPr id="5122" name="Picture 2" descr="C:\Users\Guest\Desktop\boyun-fıtığı-e1491585908727.jpg"/>
          <p:cNvPicPr>
            <a:picLocks noChangeAspect="1" noChangeArrowheads="1"/>
          </p:cNvPicPr>
          <p:nvPr/>
        </p:nvPicPr>
        <p:blipFill>
          <a:blip r:embed="rId2" cstate="print"/>
          <a:srcRect/>
          <a:stretch>
            <a:fillRect/>
          </a:stretch>
        </p:blipFill>
        <p:spPr bwMode="auto">
          <a:xfrm>
            <a:off x="3635896" y="332656"/>
            <a:ext cx="3096344" cy="206835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1026" name="Picture 2" descr="C:\Users\Guest\Desktop\19504.jpg"/>
          <p:cNvPicPr>
            <a:picLocks noChangeAspect="1" noChangeArrowheads="1"/>
          </p:cNvPicPr>
          <p:nvPr/>
        </p:nvPicPr>
        <p:blipFill>
          <a:blip r:embed="rId2" cstate="print"/>
          <a:srcRect/>
          <a:stretch>
            <a:fillRect/>
          </a:stretch>
        </p:blipFill>
        <p:spPr bwMode="auto">
          <a:xfrm>
            <a:off x="827584" y="404664"/>
            <a:ext cx="7084714" cy="566777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Omurganın </a:t>
            </a:r>
            <a:r>
              <a:rPr lang="tr-TR" dirty="0" err="1" smtClean="0"/>
              <a:t>stabilitesi</a:t>
            </a:r>
            <a:r>
              <a:rPr lang="tr-TR" dirty="0" smtClean="0"/>
              <a:t> çeşitli </a:t>
            </a:r>
            <a:r>
              <a:rPr lang="tr-TR" dirty="0" err="1" smtClean="0"/>
              <a:t>ligamentöz</a:t>
            </a:r>
            <a:r>
              <a:rPr lang="tr-TR" dirty="0" smtClean="0"/>
              <a:t> yapılarla sağlanmakla beraber mekanik </a:t>
            </a:r>
            <a:r>
              <a:rPr lang="tr-TR" dirty="0" err="1" smtClean="0"/>
              <a:t>stabilite</a:t>
            </a:r>
            <a:r>
              <a:rPr lang="tr-TR" dirty="0" smtClean="0"/>
              <a:t> en fazla iyi gelişmiş kas sistemi ile gerçekleşir. Arka yerleşimli </a:t>
            </a:r>
            <a:r>
              <a:rPr lang="tr-TR" dirty="0" err="1" smtClean="0"/>
              <a:t>paravertebral</a:t>
            </a:r>
            <a:r>
              <a:rPr lang="tr-TR" dirty="0" smtClean="0"/>
              <a:t> kaslar, ön yerleşimli </a:t>
            </a:r>
            <a:r>
              <a:rPr lang="tr-TR" dirty="0" err="1" smtClean="0"/>
              <a:t>abdominal</a:t>
            </a:r>
            <a:r>
              <a:rPr lang="tr-TR" dirty="0" smtClean="0"/>
              <a:t> kaslar omurganın dinamik </a:t>
            </a:r>
            <a:r>
              <a:rPr lang="tr-TR" dirty="0" err="1" smtClean="0"/>
              <a:t>stabilitesini</a:t>
            </a:r>
            <a:r>
              <a:rPr lang="tr-TR" dirty="0" smtClean="0"/>
              <a:t> sağlarlar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7170" name="Picture 2" descr="C:\Users\Guest\Desktop\lower-back-muscles.jpg"/>
          <p:cNvPicPr>
            <a:picLocks noChangeAspect="1" noChangeArrowheads="1"/>
          </p:cNvPicPr>
          <p:nvPr/>
        </p:nvPicPr>
        <p:blipFill>
          <a:blip r:embed="rId2" cstate="print"/>
          <a:srcRect/>
          <a:stretch>
            <a:fillRect/>
          </a:stretch>
        </p:blipFill>
        <p:spPr bwMode="auto">
          <a:xfrm>
            <a:off x="544512" y="379099"/>
            <a:ext cx="7627887" cy="593280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8194" name="Picture 2" descr="C:\Users\Guest\Desktop\ab image.jpg"/>
          <p:cNvPicPr>
            <a:picLocks noChangeAspect="1" noChangeArrowheads="1"/>
          </p:cNvPicPr>
          <p:nvPr/>
        </p:nvPicPr>
        <p:blipFill>
          <a:blip r:embed="rId2" cstate="print"/>
          <a:srcRect/>
          <a:stretch>
            <a:fillRect/>
          </a:stretch>
        </p:blipFill>
        <p:spPr bwMode="auto">
          <a:xfrm>
            <a:off x="1733550" y="542996"/>
            <a:ext cx="6438850" cy="4941817"/>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Bel ağrısı nedenleri aşağıdaki gibi özetlenebilir  Kas iskelet sistemine bağlı nedenler </a:t>
            </a:r>
          </a:p>
          <a:p>
            <a:r>
              <a:rPr lang="tr-TR" dirty="0" smtClean="0"/>
              <a:t>Akut veya kronik bel zorlanması </a:t>
            </a:r>
          </a:p>
          <a:p>
            <a:r>
              <a:rPr lang="tr-TR" dirty="0" smtClean="0"/>
              <a:t>Mekanik kaynaklı bel ağrısı</a:t>
            </a:r>
          </a:p>
          <a:p>
            <a:r>
              <a:rPr lang="tr-TR" dirty="0" smtClean="0"/>
              <a:t> </a:t>
            </a:r>
            <a:r>
              <a:rPr lang="tr-TR" dirty="0" err="1" smtClean="0"/>
              <a:t>Myofasiyal</a:t>
            </a:r>
            <a:r>
              <a:rPr lang="tr-TR" dirty="0" smtClean="0"/>
              <a:t> ağrı sendromları </a:t>
            </a:r>
          </a:p>
          <a:p>
            <a:r>
              <a:rPr lang="tr-TR" dirty="0" err="1" smtClean="0"/>
              <a:t>Fibromiyalji</a:t>
            </a:r>
            <a:r>
              <a:rPr lang="tr-TR" dirty="0" smtClean="0"/>
              <a:t> </a:t>
            </a:r>
          </a:p>
          <a:p>
            <a:r>
              <a:rPr lang="tr-TR" dirty="0" err="1" smtClean="0"/>
              <a:t>Postür</a:t>
            </a:r>
            <a:r>
              <a:rPr lang="tr-TR" dirty="0" smtClean="0"/>
              <a:t> anomalileri </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Dejeneratif</a:t>
            </a:r>
            <a:r>
              <a:rPr lang="tr-TR" dirty="0" smtClean="0"/>
              <a:t> nedenler </a:t>
            </a:r>
            <a:r>
              <a:rPr lang="tr-TR" dirty="0" err="1" smtClean="0"/>
              <a:t>Dejeneratif</a:t>
            </a:r>
            <a:r>
              <a:rPr lang="tr-TR" dirty="0" smtClean="0"/>
              <a:t> eklem hastalığı </a:t>
            </a:r>
            <a:r>
              <a:rPr lang="tr-TR" dirty="0" err="1" smtClean="0"/>
              <a:t>Osteoartrit</a:t>
            </a:r>
            <a:r>
              <a:rPr lang="tr-TR" dirty="0" smtClean="0"/>
              <a:t>, </a:t>
            </a:r>
            <a:r>
              <a:rPr lang="tr-TR" dirty="0" err="1" smtClean="0"/>
              <a:t>spondilolizis</a:t>
            </a:r>
            <a:r>
              <a:rPr lang="tr-TR" dirty="0" smtClean="0"/>
              <a:t> Faset eklem hastalığı </a:t>
            </a:r>
            <a:r>
              <a:rPr lang="tr-TR" dirty="0" err="1" smtClean="0"/>
              <a:t>Dejeneratif</a:t>
            </a:r>
            <a:r>
              <a:rPr lang="tr-TR" dirty="0" smtClean="0"/>
              <a:t> </a:t>
            </a:r>
            <a:r>
              <a:rPr lang="tr-TR" dirty="0" err="1" smtClean="0"/>
              <a:t>spondilolistezis</a:t>
            </a:r>
            <a:r>
              <a:rPr lang="tr-TR" dirty="0" smtClean="0"/>
              <a:t> </a:t>
            </a:r>
            <a:r>
              <a:rPr lang="tr-TR" dirty="0" err="1" smtClean="0"/>
              <a:t>Dejeneratif</a:t>
            </a:r>
            <a:r>
              <a:rPr lang="tr-TR" dirty="0" smtClean="0"/>
              <a:t> disk hastalığı</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Travmatik</a:t>
            </a:r>
            <a:r>
              <a:rPr lang="tr-TR" dirty="0" smtClean="0"/>
              <a:t> nedenler </a:t>
            </a:r>
            <a:r>
              <a:rPr lang="tr-TR" dirty="0" err="1" smtClean="0"/>
              <a:t>Fraktür</a:t>
            </a:r>
            <a:r>
              <a:rPr lang="tr-TR" dirty="0" smtClean="0"/>
              <a:t> ve </a:t>
            </a:r>
            <a:r>
              <a:rPr lang="tr-TR" dirty="0" err="1" smtClean="0"/>
              <a:t>dislokasyonlar</a:t>
            </a:r>
            <a:r>
              <a:rPr lang="tr-TR" dirty="0" smtClean="0"/>
              <a:t> Zorlanmalar (</a:t>
            </a:r>
            <a:r>
              <a:rPr lang="tr-TR" dirty="0" err="1" smtClean="0"/>
              <a:t>lomber</a:t>
            </a:r>
            <a:r>
              <a:rPr lang="tr-TR" dirty="0" smtClean="0"/>
              <a:t>, </a:t>
            </a:r>
            <a:r>
              <a:rPr lang="tr-TR" dirty="0" err="1" smtClean="0"/>
              <a:t>lumbosakral</a:t>
            </a:r>
            <a:r>
              <a:rPr lang="tr-TR" dirty="0" smtClean="0"/>
              <a:t>, </a:t>
            </a:r>
            <a:r>
              <a:rPr lang="tr-TR" dirty="0" err="1" smtClean="0"/>
              <a:t>sakroiliak</a:t>
            </a:r>
            <a:r>
              <a:rPr lang="tr-TR" dirty="0" smtClean="0"/>
              <a:t>) </a:t>
            </a:r>
            <a:r>
              <a:rPr lang="tr-TR" dirty="0" err="1" smtClean="0"/>
              <a:t>Konjenital</a:t>
            </a:r>
            <a:r>
              <a:rPr lang="tr-TR" dirty="0" smtClean="0"/>
              <a:t> veya gelişimsel nedenler </a:t>
            </a:r>
            <a:r>
              <a:rPr lang="tr-TR" dirty="0" err="1" smtClean="0"/>
              <a:t>Displastik</a:t>
            </a:r>
            <a:r>
              <a:rPr lang="tr-TR" dirty="0" smtClean="0"/>
              <a:t> </a:t>
            </a:r>
            <a:r>
              <a:rPr lang="tr-TR" dirty="0" err="1" smtClean="0"/>
              <a:t>spondilolistezis</a:t>
            </a:r>
            <a:r>
              <a:rPr lang="tr-TR" dirty="0" smtClean="0"/>
              <a:t> </a:t>
            </a:r>
            <a:r>
              <a:rPr lang="tr-TR" dirty="0" err="1" smtClean="0"/>
              <a:t>Skolyoz</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Disk </a:t>
            </a:r>
            <a:r>
              <a:rPr lang="tr-TR" dirty="0" err="1" smtClean="0"/>
              <a:t>hernisi</a:t>
            </a:r>
            <a:r>
              <a:rPr lang="tr-TR" dirty="0" smtClean="0"/>
              <a:t>, </a:t>
            </a:r>
            <a:r>
              <a:rPr lang="tr-TR" dirty="0" err="1" smtClean="0"/>
              <a:t>nukleus</a:t>
            </a:r>
            <a:r>
              <a:rPr lang="tr-TR" dirty="0" smtClean="0"/>
              <a:t> </a:t>
            </a:r>
            <a:r>
              <a:rPr lang="tr-TR" dirty="0" err="1" smtClean="0"/>
              <a:t>pulpozusun</a:t>
            </a:r>
            <a:r>
              <a:rPr lang="tr-TR" dirty="0" smtClean="0"/>
              <a:t> </a:t>
            </a:r>
            <a:r>
              <a:rPr lang="tr-TR" dirty="0" err="1" smtClean="0"/>
              <a:t>anulus</a:t>
            </a:r>
            <a:r>
              <a:rPr lang="tr-TR" dirty="0" smtClean="0"/>
              <a:t> </a:t>
            </a:r>
            <a:r>
              <a:rPr lang="tr-TR" dirty="0" err="1" smtClean="0"/>
              <a:t>fibrozus</a:t>
            </a:r>
            <a:r>
              <a:rPr lang="tr-TR" dirty="0" smtClean="0"/>
              <a:t> kapsülünün sınırlarını geçmesidir. </a:t>
            </a:r>
            <a:r>
              <a:rPr lang="tr-TR" dirty="0" err="1" smtClean="0"/>
              <a:t>Lomber</a:t>
            </a:r>
            <a:r>
              <a:rPr lang="tr-TR" dirty="0" smtClean="0"/>
              <a:t> disk </a:t>
            </a:r>
            <a:r>
              <a:rPr lang="tr-TR" dirty="0" err="1" smtClean="0"/>
              <a:t>hernisi</a:t>
            </a:r>
            <a:r>
              <a:rPr lang="tr-TR" dirty="0" smtClean="0"/>
              <a:t> akut, kronik veya tekrarlayan bel ağrısının yaygın bir nedenidir.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Disk </a:t>
            </a:r>
            <a:r>
              <a:rPr lang="tr-TR" dirty="0" err="1" smtClean="0"/>
              <a:t>herniasyonu</a:t>
            </a:r>
            <a:r>
              <a:rPr lang="tr-TR" dirty="0" smtClean="0"/>
              <a:t> genelde disk üzerinde basıncın arttığı sabah saatlerinde ve </a:t>
            </a:r>
            <a:r>
              <a:rPr lang="tr-TR" dirty="0" err="1" smtClean="0"/>
              <a:t>PLL’nin</a:t>
            </a:r>
            <a:r>
              <a:rPr lang="tr-TR" dirty="0" smtClean="0"/>
              <a:t> zayıf olduğu </a:t>
            </a:r>
            <a:r>
              <a:rPr lang="tr-TR" dirty="0" err="1" smtClean="0"/>
              <a:t>posterolateral</a:t>
            </a:r>
            <a:r>
              <a:rPr lang="tr-TR" dirty="0" smtClean="0"/>
              <a:t> bölümden olur. Neden genellikle </a:t>
            </a:r>
            <a:r>
              <a:rPr lang="tr-TR" dirty="0" err="1" smtClean="0"/>
              <a:t>fleksiyon</a:t>
            </a:r>
            <a:r>
              <a:rPr lang="tr-TR" dirty="0" smtClean="0"/>
              <a:t> yaralanmasıdır. Tekrarlayan yaralanmalar </a:t>
            </a:r>
            <a:r>
              <a:rPr lang="tr-TR" dirty="0" err="1" smtClean="0"/>
              <a:t>PLL’de</a:t>
            </a:r>
            <a:r>
              <a:rPr lang="tr-TR" dirty="0" smtClean="0"/>
              <a:t> ve </a:t>
            </a:r>
            <a:r>
              <a:rPr lang="tr-TR" dirty="0" err="1" smtClean="0"/>
              <a:t>anulus</a:t>
            </a:r>
            <a:r>
              <a:rPr lang="tr-TR" dirty="0" smtClean="0"/>
              <a:t> </a:t>
            </a:r>
            <a:r>
              <a:rPr lang="tr-TR" dirty="0" err="1" smtClean="0"/>
              <a:t>fibrozusta</a:t>
            </a:r>
            <a:r>
              <a:rPr lang="tr-TR" dirty="0" smtClean="0"/>
              <a:t> dejenerasyona sebep olur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Fıtıklaşma lokalizasyonuna göre </a:t>
            </a:r>
            <a:r>
              <a:rPr lang="tr-TR" dirty="0" err="1" smtClean="0"/>
              <a:t>median</a:t>
            </a:r>
            <a:r>
              <a:rPr lang="tr-TR" dirty="0" smtClean="0"/>
              <a:t>, </a:t>
            </a:r>
            <a:r>
              <a:rPr lang="tr-TR" dirty="0" err="1" smtClean="0"/>
              <a:t>lateral</a:t>
            </a:r>
            <a:r>
              <a:rPr lang="tr-TR" dirty="0" smtClean="0"/>
              <a:t> ve </a:t>
            </a:r>
            <a:r>
              <a:rPr lang="tr-TR" dirty="0" err="1" smtClean="0"/>
              <a:t>posterolateral</a:t>
            </a:r>
            <a:r>
              <a:rPr lang="tr-TR" dirty="0" smtClean="0"/>
              <a:t> olmak üzere üçe ayrılır. Disk </a:t>
            </a:r>
            <a:r>
              <a:rPr lang="tr-TR" dirty="0" err="1" smtClean="0"/>
              <a:t>herniasyonuna</a:t>
            </a:r>
            <a:r>
              <a:rPr lang="tr-TR" dirty="0" smtClean="0"/>
              <a:t> %98 gibi yüksek bir oranda L4-L5, L5-S1 seviyelerinde rastlanır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9218" name="Picture 2" descr="C:\Users\Guest\Desktop\slide_4.jpg"/>
          <p:cNvPicPr>
            <a:picLocks noChangeAspect="1" noChangeArrowheads="1"/>
          </p:cNvPicPr>
          <p:nvPr/>
        </p:nvPicPr>
        <p:blipFill>
          <a:blip r:embed="rId2" cstate="print"/>
          <a:srcRect/>
          <a:stretch>
            <a:fillRect/>
          </a:stretch>
        </p:blipFill>
        <p:spPr bwMode="auto">
          <a:xfrm>
            <a:off x="323528" y="0"/>
            <a:ext cx="9144001" cy="68580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Bulging</a:t>
            </a:r>
            <a:r>
              <a:rPr lang="tr-TR" dirty="0" smtClean="0"/>
              <a:t>: </a:t>
            </a:r>
            <a:r>
              <a:rPr lang="tr-TR" dirty="0" err="1" smtClean="0"/>
              <a:t>Nukleus</a:t>
            </a:r>
            <a:r>
              <a:rPr lang="tr-TR" dirty="0" smtClean="0"/>
              <a:t> </a:t>
            </a:r>
            <a:r>
              <a:rPr lang="tr-TR" dirty="0" err="1" smtClean="0"/>
              <a:t>pulpozusun</a:t>
            </a:r>
            <a:r>
              <a:rPr lang="tr-TR" dirty="0" smtClean="0"/>
              <a:t> </a:t>
            </a:r>
            <a:r>
              <a:rPr lang="tr-TR" dirty="0" err="1" smtClean="0"/>
              <a:t>anulus</a:t>
            </a:r>
            <a:r>
              <a:rPr lang="tr-TR" dirty="0" smtClean="0"/>
              <a:t> </a:t>
            </a:r>
            <a:r>
              <a:rPr lang="tr-TR" dirty="0" err="1" smtClean="0"/>
              <a:t>fibrozusa</a:t>
            </a:r>
            <a:r>
              <a:rPr lang="tr-TR" dirty="0" smtClean="0"/>
              <a:t> doğru yer değiştirmesidir. </a:t>
            </a:r>
            <a:r>
              <a:rPr lang="tr-TR" dirty="0" err="1" smtClean="0"/>
              <a:t>Anulus</a:t>
            </a:r>
            <a:r>
              <a:rPr lang="tr-TR" dirty="0" smtClean="0"/>
              <a:t> </a:t>
            </a:r>
            <a:r>
              <a:rPr lang="tr-TR" dirty="0" err="1" smtClean="0"/>
              <a:t>fibrozus</a:t>
            </a:r>
            <a:r>
              <a:rPr lang="tr-TR" dirty="0" smtClean="0"/>
              <a:t> lifleri </a:t>
            </a:r>
            <a:r>
              <a:rPr lang="tr-TR" dirty="0" err="1" smtClean="0"/>
              <a:t>intakttır</a:t>
            </a:r>
            <a:r>
              <a:rPr lang="tr-TR" dirty="0" smtClean="0"/>
              <a:t>. </a:t>
            </a:r>
            <a:r>
              <a:rPr lang="tr-TR" dirty="0" err="1" smtClean="0"/>
              <a:t>Protrüzyon</a:t>
            </a:r>
            <a:r>
              <a:rPr lang="tr-TR" dirty="0" smtClean="0"/>
              <a:t> (</a:t>
            </a:r>
            <a:r>
              <a:rPr lang="tr-TR" dirty="0" err="1" smtClean="0"/>
              <a:t>prolapsus</a:t>
            </a:r>
            <a:r>
              <a:rPr lang="tr-TR" dirty="0" smtClean="0"/>
              <a:t>): </a:t>
            </a:r>
            <a:r>
              <a:rPr lang="tr-TR" dirty="0" err="1" smtClean="0"/>
              <a:t>Nukleus</a:t>
            </a:r>
            <a:r>
              <a:rPr lang="tr-TR" dirty="0" smtClean="0"/>
              <a:t> </a:t>
            </a:r>
            <a:r>
              <a:rPr lang="tr-TR" dirty="0" err="1" smtClean="0"/>
              <a:t>pulpozusun</a:t>
            </a:r>
            <a:r>
              <a:rPr lang="tr-TR" dirty="0" smtClean="0"/>
              <a:t> yırtılan </a:t>
            </a:r>
            <a:r>
              <a:rPr lang="tr-TR" dirty="0" err="1" smtClean="0"/>
              <a:t>anulus</a:t>
            </a:r>
            <a:r>
              <a:rPr lang="tr-TR" dirty="0" smtClean="0"/>
              <a:t> </a:t>
            </a:r>
            <a:r>
              <a:rPr lang="tr-TR" dirty="0" err="1" smtClean="0"/>
              <a:t>fibrozus</a:t>
            </a:r>
            <a:r>
              <a:rPr lang="tr-TR" dirty="0" smtClean="0"/>
              <a:t> lifleri içine doğru yer değiştirmesidir. </a:t>
            </a:r>
            <a:r>
              <a:rPr lang="tr-TR" dirty="0" err="1" smtClean="0"/>
              <a:t>Anulus</a:t>
            </a:r>
            <a:r>
              <a:rPr lang="tr-TR" dirty="0" smtClean="0"/>
              <a:t> </a:t>
            </a:r>
            <a:r>
              <a:rPr lang="tr-TR" dirty="0" err="1" smtClean="0"/>
              <a:t>fibrozusun</a:t>
            </a:r>
            <a:r>
              <a:rPr lang="tr-TR" dirty="0" smtClean="0"/>
              <a:t> dış lifleri sağlamdır.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Ekstrüzyon</a:t>
            </a:r>
            <a:r>
              <a:rPr lang="tr-TR" dirty="0" smtClean="0"/>
              <a:t>: </a:t>
            </a:r>
            <a:r>
              <a:rPr lang="tr-TR" dirty="0" err="1" smtClean="0"/>
              <a:t>Nukleus</a:t>
            </a:r>
            <a:r>
              <a:rPr lang="tr-TR" dirty="0" smtClean="0"/>
              <a:t> </a:t>
            </a:r>
            <a:r>
              <a:rPr lang="tr-TR" dirty="0" err="1" smtClean="0"/>
              <a:t>pulpozusun</a:t>
            </a:r>
            <a:r>
              <a:rPr lang="tr-TR" dirty="0" smtClean="0"/>
              <a:t> </a:t>
            </a:r>
            <a:r>
              <a:rPr lang="tr-TR" dirty="0" err="1" smtClean="0"/>
              <a:t>anulus</a:t>
            </a:r>
            <a:r>
              <a:rPr lang="tr-TR" dirty="0" smtClean="0"/>
              <a:t> </a:t>
            </a:r>
            <a:r>
              <a:rPr lang="tr-TR" dirty="0" err="1" smtClean="0"/>
              <a:t>fibrozusu</a:t>
            </a:r>
            <a:r>
              <a:rPr lang="tr-TR" dirty="0" smtClean="0"/>
              <a:t> yırtarak </a:t>
            </a:r>
            <a:r>
              <a:rPr lang="tr-TR" dirty="0" err="1" smtClean="0"/>
              <a:t>spinal</a:t>
            </a:r>
            <a:r>
              <a:rPr lang="tr-TR" dirty="0" smtClean="0"/>
              <a:t> kanal içine doğru taşmasıdır. </a:t>
            </a:r>
            <a:r>
              <a:rPr lang="tr-TR" dirty="0" err="1" smtClean="0"/>
              <a:t>Anulus</a:t>
            </a:r>
            <a:r>
              <a:rPr lang="tr-TR" dirty="0" smtClean="0"/>
              <a:t> </a:t>
            </a:r>
            <a:r>
              <a:rPr lang="tr-TR" dirty="0" err="1" smtClean="0"/>
              <a:t>fibrozusun</a:t>
            </a:r>
            <a:r>
              <a:rPr lang="tr-TR" dirty="0" smtClean="0"/>
              <a:t> tüm lifleri ve PLL yırtılmıştır. </a:t>
            </a:r>
            <a:r>
              <a:rPr lang="tr-TR" dirty="0" err="1" smtClean="0"/>
              <a:t>Ekstrüzyon</a:t>
            </a:r>
            <a:r>
              <a:rPr lang="tr-TR" dirty="0" smtClean="0"/>
              <a:t>, </a:t>
            </a:r>
            <a:r>
              <a:rPr lang="tr-TR" dirty="0" err="1" smtClean="0"/>
              <a:t>subligamentöz</a:t>
            </a:r>
            <a:r>
              <a:rPr lang="tr-TR" dirty="0" smtClean="0"/>
              <a:t> ve </a:t>
            </a:r>
            <a:r>
              <a:rPr lang="tr-TR" dirty="0" err="1" smtClean="0"/>
              <a:t>transligamentöz</a:t>
            </a:r>
            <a:r>
              <a:rPr lang="tr-TR" dirty="0" smtClean="0"/>
              <a:t> olarak da kategorize edilebilir. </a:t>
            </a:r>
            <a:r>
              <a:rPr lang="tr-TR" dirty="0" err="1" smtClean="0"/>
              <a:t>Subligamentöz</a:t>
            </a:r>
            <a:r>
              <a:rPr lang="tr-TR" dirty="0" smtClean="0"/>
              <a:t> </a:t>
            </a:r>
            <a:r>
              <a:rPr lang="tr-TR" dirty="0" err="1" smtClean="0"/>
              <a:t>ekstrüzyonda</a:t>
            </a:r>
            <a:r>
              <a:rPr lang="tr-TR" dirty="0" smtClean="0"/>
              <a:t> PLL </a:t>
            </a:r>
            <a:r>
              <a:rPr lang="tr-TR" dirty="0" err="1" smtClean="0"/>
              <a:t>intakt</a:t>
            </a:r>
            <a:r>
              <a:rPr lang="tr-TR" dirty="0" smtClean="0"/>
              <a:t>, </a:t>
            </a:r>
            <a:r>
              <a:rPr lang="tr-TR" dirty="0" err="1" smtClean="0"/>
              <a:t>transligamentözde</a:t>
            </a:r>
            <a:r>
              <a:rPr lang="tr-TR" dirty="0" smtClean="0"/>
              <a:t> PLL yırtılmıştır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Sekestrasyon</a:t>
            </a:r>
            <a:r>
              <a:rPr lang="tr-TR" dirty="0" smtClean="0"/>
              <a:t>: Disk materyalinin koparak serbest materyal halinde </a:t>
            </a:r>
            <a:r>
              <a:rPr lang="tr-TR" dirty="0" err="1" smtClean="0"/>
              <a:t>spinal</a:t>
            </a:r>
            <a:r>
              <a:rPr lang="tr-TR" dirty="0" smtClean="0"/>
              <a:t> kanal içinde </a:t>
            </a:r>
            <a:r>
              <a:rPr lang="tr-TR" dirty="0" err="1" smtClean="0"/>
              <a:t>bulunmasıd</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Guest\Desktop\Disk-Hernisi-nin-asamalari.jpg"/>
          <p:cNvPicPr>
            <a:picLocks noChangeAspect="1" noChangeArrowheads="1"/>
          </p:cNvPicPr>
          <p:nvPr/>
        </p:nvPicPr>
        <p:blipFill>
          <a:blip r:embed="rId2" cstate="print"/>
          <a:srcRect/>
          <a:stretch>
            <a:fillRect/>
          </a:stretch>
        </p:blipFill>
        <p:spPr bwMode="auto">
          <a:xfrm>
            <a:off x="827584" y="-387424"/>
            <a:ext cx="7089105" cy="8305771"/>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Klinik olarak hastaların en önemli yakınımı lokalize bel ağrısıdır. Yavaş yavaş gelişen yaygın, batıcı, hareketle artan </a:t>
            </a:r>
            <a:r>
              <a:rPr lang="tr-TR" dirty="0" err="1" smtClean="0"/>
              <a:t>istirahatle</a:t>
            </a:r>
            <a:r>
              <a:rPr lang="tr-TR" dirty="0" smtClean="0"/>
              <a:t> azalan, belde ve etkilenen sinir kökünün anatomik dağılımına uygun olarak bacağa yayılan bir ağrıdır. Öne eğilme veya arkaya dönme gibi ters bir hareket sonrası ani olarak başlayabilir, en küçük bir hareketle şiddetlenip, kilitlenme veya bel tutulmasına yol açar.</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3074" name="Picture 2" descr="C:\Users\Guest\Desktop\4641-herniateddisccutaway.jpg"/>
          <p:cNvPicPr>
            <a:picLocks noChangeAspect="1" noChangeArrowheads="1"/>
          </p:cNvPicPr>
          <p:nvPr/>
        </p:nvPicPr>
        <p:blipFill>
          <a:blip r:embed="rId2" cstate="print"/>
          <a:srcRect/>
          <a:stretch>
            <a:fillRect/>
          </a:stretch>
        </p:blipFill>
        <p:spPr bwMode="auto">
          <a:xfrm>
            <a:off x="395536" y="-251129"/>
            <a:ext cx="7616924" cy="7109129"/>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 Ağrı oturmakla, ayakta durmakla, öksürmekle, ıkınmakla, araba kullanmakla, omurganın </a:t>
            </a:r>
            <a:r>
              <a:rPr lang="tr-TR" dirty="0" err="1" smtClean="0"/>
              <a:t>fleksiyon</a:t>
            </a:r>
            <a:r>
              <a:rPr lang="tr-TR" dirty="0" smtClean="0"/>
              <a:t> hareketi ile artar. Yatmakla, </a:t>
            </a:r>
            <a:r>
              <a:rPr lang="tr-TR" dirty="0" err="1" smtClean="0"/>
              <a:t>lomber</a:t>
            </a:r>
            <a:r>
              <a:rPr lang="tr-TR" dirty="0" smtClean="0"/>
              <a:t> </a:t>
            </a:r>
            <a:r>
              <a:rPr lang="tr-TR" dirty="0" err="1" smtClean="0"/>
              <a:t>lordozun</a:t>
            </a:r>
            <a:r>
              <a:rPr lang="tr-TR" dirty="0" smtClean="0"/>
              <a:t> desteklenmesiyle, </a:t>
            </a:r>
            <a:r>
              <a:rPr lang="tr-TR" dirty="0" err="1" smtClean="0"/>
              <a:t>ekstansiyon</a:t>
            </a:r>
            <a:r>
              <a:rPr lang="tr-TR" dirty="0" smtClean="0"/>
              <a:t> hareketi ile hafifler. L5 veya S1 </a:t>
            </a:r>
            <a:r>
              <a:rPr lang="tr-TR" dirty="0" err="1" smtClean="0"/>
              <a:t>radikülopatilerinde</a:t>
            </a:r>
            <a:r>
              <a:rPr lang="tr-TR" dirty="0" smtClean="0"/>
              <a:t> sıklıkla </a:t>
            </a:r>
            <a:r>
              <a:rPr lang="tr-TR" dirty="0" err="1" smtClean="0"/>
              <a:t>gluteal</a:t>
            </a:r>
            <a:r>
              <a:rPr lang="tr-TR" dirty="0" smtClean="0"/>
              <a:t> bölgeye, uyluk arkasına, </a:t>
            </a:r>
            <a:r>
              <a:rPr lang="tr-TR" dirty="0" err="1" smtClean="0"/>
              <a:t>malleolun</a:t>
            </a:r>
            <a:r>
              <a:rPr lang="tr-TR" dirty="0" smtClean="0"/>
              <a:t> </a:t>
            </a:r>
            <a:r>
              <a:rPr lang="tr-TR" dirty="0" err="1" smtClean="0"/>
              <a:t>lateral</a:t>
            </a:r>
            <a:r>
              <a:rPr lang="tr-TR" dirty="0" smtClean="0"/>
              <a:t> veya </a:t>
            </a:r>
            <a:r>
              <a:rPr lang="tr-TR" dirty="0" err="1" smtClean="0"/>
              <a:t>medialine</a:t>
            </a:r>
            <a:r>
              <a:rPr lang="tr-TR" dirty="0" smtClean="0"/>
              <a:t> doğru yayılır. Ağrı siyatik sinir </a:t>
            </a:r>
            <a:r>
              <a:rPr lang="tr-TR" dirty="0" err="1" smtClean="0"/>
              <a:t>trasesini</a:t>
            </a:r>
            <a:r>
              <a:rPr lang="tr-TR" dirty="0" smtClean="0"/>
              <a:t> takip eder ve “siyatik ağrısı” olarak ifade edilir. L3 veya L4 </a:t>
            </a:r>
            <a:r>
              <a:rPr lang="tr-TR" dirty="0" err="1" smtClean="0"/>
              <a:t>radikülopatilerde</a:t>
            </a:r>
            <a:r>
              <a:rPr lang="tr-TR" dirty="0" smtClean="0"/>
              <a:t> ise ağrı uyluk ön yüzündedir</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Düz bacak kaldırma testi (DBKT) ile sinir kökü duyarlılığı saptanabilir. Eğer bacak kaldırılırken 20-70 derece arasında belden bacağa doğru elektrik çarpar gibi bir ağrı yayılır veya mevcut ağrı artarsa test (+) olarak kabul edilir. N. </a:t>
            </a:r>
            <a:r>
              <a:rPr lang="tr-TR" dirty="0" err="1" smtClean="0"/>
              <a:t>İskiadikus’un</a:t>
            </a:r>
            <a:r>
              <a:rPr lang="tr-TR" dirty="0" smtClean="0"/>
              <a:t> irrite olduğu düşünülür. Test sırasında diz </a:t>
            </a:r>
            <a:r>
              <a:rPr lang="tr-TR" dirty="0" err="1" smtClean="0"/>
              <a:t>fleksiyona</a:t>
            </a:r>
            <a:r>
              <a:rPr lang="tr-TR" dirty="0" smtClean="0"/>
              <a:t> geliyor veya ağrı özellikle diz arkasında oluyorsa, </a:t>
            </a:r>
            <a:r>
              <a:rPr lang="tr-TR" dirty="0" err="1" smtClean="0"/>
              <a:t>hamstring</a:t>
            </a:r>
            <a:r>
              <a:rPr lang="tr-TR" dirty="0" smtClean="0"/>
              <a:t> kısalığı, 30 dereceden önce ağrı ifade ediliyorsa </a:t>
            </a:r>
            <a:r>
              <a:rPr lang="tr-TR" dirty="0" err="1" smtClean="0"/>
              <a:t>simulasyon</a:t>
            </a:r>
            <a:r>
              <a:rPr lang="tr-TR" dirty="0" smtClean="0"/>
              <a:t> veya geniş tabanlı bir disk düşünülmelidir. 70 derecenin üzerindeki pozitiflik anlamsızdır. DBKT genelde L5- S1 disk patolojisinde pozitiftir. DBKT, </a:t>
            </a:r>
            <a:r>
              <a:rPr lang="tr-TR" dirty="0" err="1" smtClean="0"/>
              <a:t>klinisyene</a:t>
            </a:r>
            <a:r>
              <a:rPr lang="tr-TR" dirty="0" smtClean="0"/>
              <a:t> hastanın ağrısının nedeni hakkında bilgi sağlar ve </a:t>
            </a:r>
            <a:r>
              <a:rPr lang="tr-TR" dirty="0" err="1" smtClean="0"/>
              <a:t>postoperatif</a:t>
            </a:r>
            <a:r>
              <a:rPr lang="tr-TR" dirty="0" smtClean="0"/>
              <a:t> olarak </a:t>
            </a:r>
            <a:r>
              <a:rPr lang="tr-TR" dirty="0" err="1" smtClean="0"/>
              <a:t>DBKT’nin</a:t>
            </a:r>
            <a:r>
              <a:rPr lang="tr-TR" dirty="0" smtClean="0"/>
              <a:t> pozitifliğinin devam etmesi cerrahi girişimin uygun yapılmadığının bir göstergesi olabilir</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Laseque</a:t>
            </a:r>
            <a:r>
              <a:rPr lang="tr-TR" dirty="0" smtClean="0"/>
              <a:t> testi’nde hastanın dizi </a:t>
            </a:r>
            <a:r>
              <a:rPr lang="tr-TR" dirty="0" err="1" smtClean="0"/>
              <a:t>fleksiyonda</a:t>
            </a:r>
            <a:r>
              <a:rPr lang="tr-TR" dirty="0" smtClean="0"/>
              <a:t> iken hızla </a:t>
            </a:r>
            <a:r>
              <a:rPr lang="tr-TR" dirty="0" err="1" smtClean="0"/>
              <a:t>ekstansiyona</a:t>
            </a:r>
            <a:r>
              <a:rPr lang="tr-TR" dirty="0" smtClean="0"/>
              <a:t> getirildiği sırada belden bacağa yayılan ağrının ortaya çıkıp çıkmadığına bakılır </a:t>
            </a:r>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Femoral</a:t>
            </a:r>
            <a:r>
              <a:rPr lang="tr-TR" dirty="0" smtClean="0"/>
              <a:t> sinir germe testi, n. </a:t>
            </a:r>
            <a:r>
              <a:rPr lang="tr-TR" dirty="0" err="1" smtClean="0"/>
              <a:t>femoralis’in</a:t>
            </a:r>
            <a:r>
              <a:rPr lang="tr-TR" dirty="0" smtClean="0"/>
              <a:t> etkilendiği durumlarda pozitiftir. Bu durumda DBKT negatiftir. Hasta yüzüstü yatırılarak dizi </a:t>
            </a:r>
            <a:r>
              <a:rPr lang="tr-TR" dirty="0" err="1" smtClean="0"/>
              <a:t>fleksiyona</a:t>
            </a:r>
            <a:r>
              <a:rPr lang="tr-TR" dirty="0" smtClean="0"/>
              <a:t> getirilir, bu arada kalçanın kalkmaması sağlanır. Uyluk ön yüzüne yayılan ağrı </a:t>
            </a:r>
            <a:r>
              <a:rPr lang="tr-TR" dirty="0" err="1" smtClean="0"/>
              <a:t>femoral</a:t>
            </a:r>
            <a:r>
              <a:rPr lang="tr-TR" dirty="0" smtClean="0"/>
              <a:t> sinirin </a:t>
            </a:r>
            <a:r>
              <a:rPr lang="tr-TR" dirty="0" err="1" smtClean="0"/>
              <a:t>irritasyonunu</a:t>
            </a:r>
            <a:r>
              <a:rPr lang="tr-TR" dirty="0" smtClean="0"/>
              <a:t> gösterir (19).</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smtClean="0"/>
              <a:t>Vertebral</a:t>
            </a:r>
            <a:r>
              <a:rPr lang="tr-TR" dirty="0" smtClean="0"/>
              <a:t> kolonun gerek yapı, gerekse fonksiyon birimi hareket </a:t>
            </a:r>
            <a:r>
              <a:rPr lang="tr-TR" dirty="0" err="1" smtClean="0"/>
              <a:t>segmenti</a:t>
            </a:r>
            <a:r>
              <a:rPr lang="tr-TR" dirty="0" smtClean="0"/>
              <a:t> adını alır. Bir hareket </a:t>
            </a:r>
            <a:r>
              <a:rPr lang="tr-TR" dirty="0" err="1" smtClean="0"/>
              <a:t>segmentini</a:t>
            </a:r>
            <a:r>
              <a:rPr lang="tr-TR" dirty="0" smtClean="0"/>
              <a:t> ise, </a:t>
            </a:r>
            <a:r>
              <a:rPr lang="tr-TR" dirty="0" err="1" smtClean="0"/>
              <a:t>nukleus</a:t>
            </a:r>
            <a:r>
              <a:rPr lang="tr-TR" dirty="0" smtClean="0"/>
              <a:t> </a:t>
            </a:r>
            <a:r>
              <a:rPr lang="tr-TR" dirty="0" err="1" smtClean="0"/>
              <a:t>pulpozus</a:t>
            </a:r>
            <a:r>
              <a:rPr lang="tr-TR" dirty="0" smtClean="0"/>
              <a:t>, </a:t>
            </a:r>
            <a:r>
              <a:rPr lang="tr-TR" dirty="0" err="1" smtClean="0"/>
              <a:t>anulus</a:t>
            </a:r>
            <a:r>
              <a:rPr lang="tr-TR" dirty="0" smtClean="0"/>
              <a:t> </a:t>
            </a:r>
            <a:r>
              <a:rPr lang="tr-TR" dirty="0" err="1" smtClean="0"/>
              <a:t>fibrozus</a:t>
            </a:r>
            <a:r>
              <a:rPr lang="tr-TR" dirty="0" smtClean="0"/>
              <a:t> ve kıkırdak uç plaklardan oluşan </a:t>
            </a:r>
            <a:r>
              <a:rPr lang="tr-TR" dirty="0" err="1" smtClean="0"/>
              <a:t>intervertebral</a:t>
            </a:r>
            <a:r>
              <a:rPr lang="tr-TR" dirty="0" smtClean="0"/>
              <a:t> disk, komşu </a:t>
            </a:r>
            <a:r>
              <a:rPr lang="tr-TR" dirty="0" err="1" smtClean="0"/>
              <a:t>vertebra</a:t>
            </a:r>
            <a:r>
              <a:rPr lang="tr-TR" dirty="0" smtClean="0"/>
              <a:t> cisimlerinin yarısı, </a:t>
            </a:r>
            <a:r>
              <a:rPr lang="tr-TR" dirty="0" err="1" smtClean="0"/>
              <a:t>anterior</a:t>
            </a:r>
            <a:r>
              <a:rPr lang="tr-TR" dirty="0" smtClean="0"/>
              <a:t> </a:t>
            </a:r>
            <a:r>
              <a:rPr lang="tr-TR" dirty="0" err="1" smtClean="0"/>
              <a:t>longitudinal</a:t>
            </a:r>
            <a:r>
              <a:rPr lang="tr-TR" dirty="0" smtClean="0"/>
              <a:t> </a:t>
            </a:r>
            <a:r>
              <a:rPr lang="tr-TR" dirty="0" err="1" smtClean="0"/>
              <a:t>ligaman</a:t>
            </a:r>
            <a:r>
              <a:rPr lang="tr-TR" dirty="0" smtClean="0"/>
              <a:t> (ALL), </a:t>
            </a:r>
            <a:r>
              <a:rPr lang="tr-TR" dirty="0" err="1" smtClean="0"/>
              <a:t>posterior</a:t>
            </a:r>
            <a:r>
              <a:rPr lang="tr-TR" dirty="0" smtClean="0"/>
              <a:t> </a:t>
            </a:r>
            <a:r>
              <a:rPr lang="tr-TR" dirty="0" err="1" smtClean="0"/>
              <a:t>longitudinal</a:t>
            </a:r>
            <a:r>
              <a:rPr lang="tr-TR" dirty="0" smtClean="0"/>
              <a:t> </a:t>
            </a:r>
            <a:r>
              <a:rPr lang="tr-TR" dirty="0" err="1" smtClean="0"/>
              <a:t>ligaman</a:t>
            </a:r>
            <a:r>
              <a:rPr lang="tr-TR" dirty="0" smtClean="0"/>
              <a:t> (PLL), </a:t>
            </a:r>
            <a:r>
              <a:rPr lang="tr-TR" dirty="0" err="1" smtClean="0"/>
              <a:t>ligamentum</a:t>
            </a:r>
            <a:r>
              <a:rPr lang="tr-TR" dirty="0" smtClean="0"/>
              <a:t> </a:t>
            </a:r>
            <a:r>
              <a:rPr lang="tr-TR" dirty="0" err="1" smtClean="0"/>
              <a:t>flavum</a:t>
            </a:r>
            <a:r>
              <a:rPr lang="tr-TR" dirty="0" smtClean="0"/>
              <a:t>, faset eklemler ile omurga kanalı ve </a:t>
            </a:r>
            <a:r>
              <a:rPr lang="tr-TR" dirty="0" err="1" smtClean="0"/>
              <a:t>intervertebral</a:t>
            </a:r>
            <a:r>
              <a:rPr lang="tr-TR" dirty="0" smtClean="0"/>
              <a:t> </a:t>
            </a:r>
            <a:r>
              <a:rPr lang="tr-TR" dirty="0" err="1" smtClean="0"/>
              <a:t>foramenler</a:t>
            </a:r>
            <a:r>
              <a:rPr lang="tr-TR" dirty="0" smtClean="0"/>
              <a:t> ile aynı seviyede bulunan, </a:t>
            </a:r>
            <a:r>
              <a:rPr lang="tr-TR" dirty="0" err="1" smtClean="0"/>
              <a:t>spinöz</a:t>
            </a:r>
            <a:r>
              <a:rPr lang="tr-TR" dirty="0" smtClean="0"/>
              <a:t> ve </a:t>
            </a:r>
            <a:r>
              <a:rPr lang="tr-TR" dirty="0" err="1" smtClean="0"/>
              <a:t>transvers</a:t>
            </a:r>
            <a:r>
              <a:rPr lang="tr-TR" dirty="0" smtClean="0"/>
              <a:t> çıkıntılar arasında yer alan bütün yumuşak dokular oluşturmaktadır.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Hastalığın akut döneminde tedavinin esası kontrollü fizik aktivitedir. Akut ağrılı durumda iken bir kaç gün uygun pozisyonda yatak </a:t>
            </a:r>
            <a:r>
              <a:rPr lang="tr-TR" dirty="0" err="1" smtClean="0"/>
              <a:t>istirahati</a:t>
            </a:r>
            <a:r>
              <a:rPr lang="tr-TR" dirty="0" smtClean="0"/>
              <a:t> gerekebilir.</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Tedavinin diğer önemli parçası medikal tedavidir. Medikal tedavi ile ağrısı kontrol altına alınamayan hastalara fizik tedavi </a:t>
            </a:r>
            <a:r>
              <a:rPr lang="tr-TR" dirty="0" err="1" smtClean="0"/>
              <a:t>modaliteleri</a:t>
            </a:r>
            <a:r>
              <a:rPr lang="tr-TR" dirty="0" smtClean="0"/>
              <a:t> uygulanır ve hızla egzersiz programına geçilir.</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Mekanik bel ağrılı hastaların, özellikle disk </a:t>
            </a:r>
            <a:r>
              <a:rPr lang="tr-TR" dirty="0" err="1" smtClean="0"/>
              <a:t>herniasyonlu</a:t>
            </a:r>
            <a:r>
              <a:rPr lang="tr-TR" dirty="0" smtClean="0"/>
              <a:t> hastaların, akut dönem  geçtikten sonra, bellerini yaralanmadan korumak, bellerinin sorumluluğunu almak ve tekrarları önlemek amacıyla “Bel Okulu” programına alınmaları gerekir</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098" name="Picture 2" descr="C:\Users\Guest\Desktop\8a6536ad2967f7eaadbe3a7c7d0caea9-800x9000.png"/>
          <p:cNvPicPr>
            <a:picLocks noChangeAspect="1" noChangeArrowheads="1"/>
          </p:cNvPicPr>
          <p:nvPr/>
        </p:nvPicPr>
        <p:blipFill>
          <a:blip r:embed="rId2" cstate="print"/>
          <a:srcRect/>
          <a:stretch>
            <a:fillRect/>
          </a:stretch>
        </p:blipFill>
        <p:spPr bwMode="auto">
          <a:xfrm>
            <a:off x="1115616" y="620688"/>
            <a:ext cx="7275736" cy="4850490"/>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Yatak </a:t>
            </a:r>
            <a:r>
              <a:rPr lang="tr-TR" dirty="0" err="1" smtClean="0"/>
              <a:t>istirahati</a:t>
            </a:r>
            <a:r>
              <a:rPr lang="tr-TR" dirty="0" smtClean="0"/>
              <a:t> </a:t>
            </a:r>
            <a:r>
              <a:rPr lang="tr-TR" dirty="0" err="1" smtClean="0"/>
              <a:t>intradiskal</a:t>
            </a:r>
            <a:r>
              <a:rPr lang="tr-TR" dirty="0" smtClean="0"/>
              <a:t> basıncı ve </a:t>
            </a:r>
            <a:r>
              <a:rPr lang="tr-TR" dirty="0" err="1" smtClean="0"/>
              <a:t>paraspinal</a:t>
            </a:r>
            <a:r>
              <a:rPr lang="tr-TR" dirty="0" smtClean="0"/>
              <a:t> yumuşak dokulardaki yüklenmeyi azaltarak semptomların geçici olarak iyileşmesinde yardımcı olabilir</a:t>
            </a: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 Kronik bel ağrılı hastalarda ise erken </a:t>
            </a:r>
            <a:r>
              <a:rPr lang="tr-TR" dirty="0" err="1" smtClean="0"/>
              <a:t>mobilizasyon</a:t>
            </a:r>
            <a:r>
              <a:rPr lang="tr-TR" dirty="0" smtClean="0"/>
              <a:t> ve işe dönme, önerilen yaklaşım olmalıdır. Bel hareketlerinde ciddi kısıtlılıkla birlikte bacak ağrısı olan hastalara uygun medikal tedaviyle birlikte 2-3 günlük yatak </a:t>
            </a:r>
            <a:r>
              <a:rPr lang="tr-TR" dirty="0" err="1" smtClean="0"/>
              <a:t>istirahati</a:t>
            </a:r>
            <a:r>
              <a:rPr lang="tr-TR" dirty="0" smtClean="0"/>
              <a:t> vermek yeterlidir. En rahat dinlenme pozisyonu kalçalar ve dizlerin </a:t>
            </a:r>
            <a:r>
              <a:rPr lang="tr-TR" dirty="0" err="1" smtClean="0"/>
              <a:t>fleksiyonda</a:t>
            </a:r>
            <a:r>
              <a:rPr lang="tr-TR" dirty="0" smtClean="0"/>
              <a:t> tutulduğu semi-</a:t>
            </a:r>
            <a:r>
              <a:rPr lang="tr-TR" dirty="0" err="1" smtClean="0"/>
              <a:t>Fowler</a:t>
            </a:r>
            <a:r>
              <a:rPr lang="tr-TR" dirty="0" smtClean="0"/>
              <a:t> pozisyonudur. Yan </a:t>
            </a:r>
            <a:r>
              <a:rPr lang="tr-TR" dirty="0" err="1" smtClean="0"/>
              <a:t>fetal</a:t>
            </a:r>
            <a:r>
              <a:rPr lang="tr-TR" dirty="0" smtClean="0"/>
              <a:t> pozisyonda yatma, ideal rahat pozisyon olarak kabul edilir. Yan yatma pozisyonunda bacaklar arasına konan yastık destek, vücudun </a:t>
            </a:r>
            <a:r>
              <a:rPr lang="tr-TR" dirty="0" err="1" smtClean="0"/>
              <a:t>fleksiyonda</a:t>
            </a:r>
            <a:r>
              <a:rPr lang="tr-TR" dirty="0" smtClean="0"/>
              <a:t> tutulmasını kolaylaştırır ve üstteki bacağın aşağı kaymasını engeller. Sırt üstü yatmada rahat pozisyon dizler ve bele konulan yastık desteklerle sağlanabilir </a:t>
            </a:r>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Termoterapi Isı; </a:t>
            </a:r>
            <a:r>
              <a:rPr lang="tr-TR" dirty="0" err="1" smtClean="0"/>
              <a:t>vazodilatasyon</a:t>
            </a:r>
            <a:r>
              <a:rPr lang="tr-TR" dirty="0" smtClean="0"/>
              <a:t>, ağrı eşiğinde artma, kas iğciği uyarılmasında azalma, </a:t>
            </a:r>
            <a:r>
              <a:rPr lang="tr-TR" dirty="0" err="1" smtClean="0"/>
              <a:t>konnektif</a:t>
            </a:r>
            <a:r>
              <a:rPr lang="tr-TR" dirty="0" smtClean="0"/>
              <a:t> dokuda </a:t>
            </a:r>
            <a:r>
              <a:rPr lang="tr-TR" dirty="0" err="1" smtClean="0"/>
              <a:t>kollajen</a:t>
            </a:r>
            <a:r>
              <a:rPr lang="tr-TR" dirty="0" smtClean="0"/>
              <a:t> liflerin elastikiyetinde artma ve </a:t>
            </a:r>
            <a:r>
              <a:rPr lang="tr-TR" dirty="0" err="1" smtClean="0"/>
              <a:t>metabolik</a:t>
            </a:r>
            <a:r>
              <a:rPr lang="tr-TR" dirty="0" smtClean="0"/>
              <a:t> aktivitede azalmaya neden olduğu için kullanılır. Derin (ultrason, kısa dalga </a:t>
            </a:r>
            <a:r>
              <a:rPr lang="tr-TR" dirty="0" err="1" smtClean="0"/>
              <a:t>diatermi</a:t>
            </a:r>
            <a:r>
              <a:rPr lang="tr-TR" dirty="0" smtClean="0"/>
              <a:t> ve mikrodalga </a:t>
            </a:r>
            <a:r>
              <a:rPr lang="tr-TR" dirty="0" err="1" smtClean="0"/>
              <a:t>diatermi</a:t>
            </a:r>
            <a:r>
              <a:rPr lang="tr-TR" dirty="0" smtClean="0"/>
              <a:t>) ve </a:t>
            </a:r>
            <a:r>
              <a:rPr lang="tr-TR" dirty="0" err="1" smtClean="0"/>
              <a:t>yüzeyel</a:t>
            </a:r>
            <a:r>
              <a:rPr lang="tr-TR" dirty="0" smtClean="0"/>
              <a:t> (sıcak paketler, </a:t>
            </a:r>
            <a:r>
              <a:rPr lang="tr-TR" dirty="0" err="1" smtClean="0"/>
              <a:t>infraruj</a:t>
            </a:r>
            <a:r>
              <a:rPr lang="tr-TR" dirty="0" smtClean="0"/>
              <a:t> ve hidroterapi) şekilleri vardır </a:t>
            </a:r>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Soğuk; </a:t>
            </a:r>
            <a:r>
              <a:rPr lang="tr-TR" dirty="0" err="1" smtClean="0"/>
              <a:t>vazokonstriksiyon</a:t>
            </a:r>
            <a:r>
              <a:rPr lang="tr-TR" dirty="0" smtClean="0"/>
              <a:t>, </a:t>
            </a:r>
            <a:r>
              <a:rPr lang="tr-TR" dirty="0" err="1" smtClean="0"/>
              <a:t>metabolik</a:t>
            </a:r>
            <a:r>
              <a:rPr lang="tr-TR" dirty="0" smtClean="0"/>
              <a:t> aktivite, kas iğciği aktivitesi, motor ve duysal sinir iletiminde yavaşlama etkileri nedeniyle kullanılır. Soğuk paket, buz masajı, soğuk banyolar ve spreyler ile uygulanabilir (4</a:t>
            </a:r>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Elektroterapi</a:t>
            </a:r>
            <a:r>
              <a:rPr lang="tr-TR" dirty="0" smtClean="0"/>
              <a:t> </a:t>
            </a:r>
            <a:r>
              <a:rPr lang="tr-TR" dirty="0" err="1" smtClean="0"/>
              <a:t>modaliteleri</a:t>
            </a:r>
            <a:r>
              <a:rPr lang="tr-TR" dirty="0" smtClean="0"/>
              <a:t>; </a:t>
            </a:r>
            <a:r>
              <a:rPr lang="tr-TR" dirty="0" err="1" smtClean="0"/>
              <a:t>transkutan</a:t>
            </a:r>
            <a:r>
              <a:rPr lang="tr-TR" dirty="0" smtClean="0"/>
              <a:t> elektriksel sinir </a:t>
            </a:r>
            <a:r>
              <a:rPr lang="tr-TR" dirty="0" err="1" smtClean="0"/>
              <a:t>stimülasyonu</a:t>
            </a:r>
            <a:r>
              <a:rPr lang="tr-TR" dirty="0" smtClean="0"/>
              <a:t> (TENS), direk akım ve </a:t>
            </a:r>
            <a:r>
              <a:rPr lang="tr-TR" dirty="0" err="1" smtClean="0"/>
              <a:t>pulse</a:t>
            </a:r>
            <a:r>
              <a:rPr lang="tr-TR" dirty="0" smtClean="0"/>
              <a:t> akımlardır. Akımların etkisiyle analjezi gelişir, kas </a:t>
            </a:r>
            <a:r>
              <a:rPr lang="tr-TR" dirty="0" err="1" smtClean="0"/>
              <a:t>kontraksiyonu</a:t>
            </a:r>
            <a:r>
              <a:rPr lang="tr-TR" dirty="0" smtClean="0"/>
              <a:t> sağlanır, eklem hareket açıklığı ve kas gücü artar, kas </a:t>
            </a:r>
            <a:r>
              <a:rPr lang="tr-TR" dirty="0" err="1" smtClean="0"/>
              <a:t>atrofisi</a:t>
            </a:r>
            <a:r>
              <a:rPr lang="tr-TR" dirty="0" smtClean="0"/>
              <a:t> </a:t>
            </a:r>
            <a:r>
              <a:rPr lang="tr-TR" dirty="0" err="1" smtClean="0"/>
              <a:t>geciki</a:t>
            </a:r>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Çeşitli tekniklerle uygulanan masaj mekanik ve refleks etkiyle kas iğciği aktivitesini </a:t>
            </a:r>
            <a:r>
              <a:rPr lang="tr-TR" dirty="0" err="1" smtClean="0"/>
              <a:t>inhibe</a:t>
            </a:r>
            <a:r>
              <a:rPr lang="tr-TR" dirty="0" smtClean="0"/>
              <a:t> ederek veya geniş duysal </a:t>
            </a:r>
            <a:r>
              <a:rPr lang="tr-TR" dirty="0" err="1" smtClean="0"/>
              <a:t>afferent</a:t>
            </a:r>
            <a:r>
              <a:rPr lang="tr-TR" dirty="0" smtClean="0"/>
              <a:t> </a:t>
            </a:r>
            <a:r>
              <a:rPr lang="tr-TR" dirty="0" err="1" smtClean="0"/>
              <a:t>fibrilleri</a:t>
            </a:r>
            <a:r>
              <a:rPr lang="tr-TR" dirty="0" smtClean="0"/>
              <a:t> </a:t>
            </a:r>
            <a:r>
              <a:rPr lang="tr-TR" dirty="0" err="1" smtClean="0"/>
              <a:t>stimüle</a:t>
            </a:r>
            <a:r>
              <a:rPr lang="tr-TR" dirty="0" smtClean="0"/>
              <a:t> ederek, dolaşımı ve </a:t>
            </a:r>
            <a:r>
              <a:rPr lang="tr-TR" dirty="0" err="1" smtClean="0"/>
              <a:t>relaksasyonu</a:t>
            </a:r>
            <a:r>
              <a:rPr lang="tr-TR" dirty="0" smtClean="0"/>
              <a:t> arttırarak ağrıyı azaltır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Ana görevleri aşırı hareketi önleyerek </a:t>
            </a:r>
            <a:r>
              <a:rPr lang="tr-TR" dirty="0" err="1" smtClean="0"/>
              <a:t>stabiliteyi</a:t>
            </a:r>
            <a:r>
              <a:rPr lang="tr-TR" dirty="0" smtClean="0"/>
              <a:t> sağlamaktır. Ayrıca kapsüllerle birlikte </a:t>
            </a:r>
            <a:r>
              <a:rPr lang="tr-TR" dirty="0" err="1" smtClean="0"/>
              <a:t>postür</a:t>
            </a:r>
            <a:r>
              <a:rPr lang="tr-TR" dirty="0" smtClean="0"/>
              <a:t> ve hareketle ilgili </a:t>
            </a:r>
            <a:r>
              <a:rPr lang="tr-TR" dirty="0" err="1" smtClean="0"/>
              <a:t>proprioseptif</a:t>
            </a:r>
            <a:r>
              <a:rPr lang="tr-TR" dirty="0" smtClean="0"/>
              <a:t> duyu reseptörlerini de içerirler. İki grup </a:t>
            </a:r>
            <a:r>
              <a:rPr lang="tr-TR" dirty="0" err="1" smtClean="0"/>
              <a:t>ligaman</a:t>
            </a:r>
            <a:r>
              <a:rPr lang="tr-TR" dirty="0" smtClean="0"/>
              <a:t> vardır; uzunlamasına seyredenler (ALL,PLL), </a:t>
            </a:r>
            <a:r>
              <a:rPr lang="tr-TR" dirty="0" err="1" smtClean="0"/>
              <a:t>vertebra</a:t>
            </a:r>
            <a:r>
              <a:rPr lang="tr-TR" dirty="0" smtClean="0"/>
              <a:t> </a:t>
            </a:r>
            <a:r>
              <a:rPr lang="tr-TR" dirty="0" err="1" smtClean="0"/>
              <a:t>arkuslarını</a:t>
            </a:r>
            <a:r>
              <a:rPr lang="tr-TR" dirty="0" smtClean="0"/>
              <a:t> birleştirenler (lig.</a:t>
            </a:r>
            <a:r>
              <a:rPr lang="tr-TR" dirty="0" err="1" smtClean="0"/>
              <a:t>flavum</a:t>
            </a:r>
            <a:r>
              <a:rPr lang="tr-TR" dirty="0" smtClean="0"/>
              <a:t>, </a:t>
            </a:r>
            <a:r>
              <a:rPr lang="tr-TR" dirty="0" err="1" smtClean="0"/>
              <a:t>kapsüler</a:t>
            </a:r>
            <a:r>
              <a:rPr lang="tr-TR" dirty="0" smtClean="0"/>
              <a:t>, </a:t>
            </a:r>
            <a:r>
              <a:rPr lang="tr-TR" dirty="0" err="1" smtClean="0"/>
              <a:t>interspinöz</a:t>
            </a:r>
            <a:r>
              <a:rPr lang="tr-TR" dirty="0" smtClean="0"/>
              <a:t>, </a:t>
            </a:r>
            <a:r>
              <a:rPr lang="tr-TR" dirty="0" err="1" smtClean="0"/>
              <a:t>supraspinöz</a:t>
            </a:r>
            <a:r>
              <a:rPr lang="tr-TR" dirty="0" smtClean="0"/>
              <a:t>, </a:t>
            </a:r>
            <a:r>
              <a:rPr lang="tr-TR" dirty="0" err="1" smtClean="0"/>
              <a:t>intertransvers</a:t>
            </a:r>
            <a:r>
              <a:rPr lang="tr-TR" dirty="0" smtClean="0"/>
              <a:t> ve </a:t>
            </a:r>
            <a:r>
              <a:rPr lang="tr-TR" dirty="0" err="1" smtClean="0"/>
              <a:t>vertebropelvik</a:t>
            </a:r>
            <a:r>
              <a:rPr lang="tr-TR" dirty="0" smtClean="0"/>
              <a:t> </a:t>
            </a:r>
            <a:r>
              <a:rPr lang="tr-TR" dirty="0" err="1" smtClean="0"/>
              <a:t>ligamanlar</a:t>
            </a:r>
            <a:r>
              <a:rPr lang="tr-TR" dirty="0" smtClean="0"/>
              <a:t>).</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Traksiyon </a:t>
            </a:r>
            <a:r>
              <a:rPr lang="tr-TR" dirty="0" err="1" smtClean="0"/>
              <a:t>diğerfizik</a:t>
            </a:r>
            <a:r>
              <a:rPr lang="tr-TR" dirty="0" smtClean="0"/>
              <a:t> tedavi yöntemlerini de içeren tedavi programının bir parçası olarak düşünülmelidir. Varsayılan mekanik etkileri </a:t>
            </a:r>
            <a:r>
              <a:rPr lang="tr-TR" dirty="0" err="1" smtClean="0"/>
              <a:t>lordozu</a:t>
            </a:r>
            <a:r>
              <a:rPr lang="tr-TR" dirty="0" smtClean="0"/>
              <a:t> azaltmak, fasetleri birbirinden ayırmak, </a:t>
            </a:r>
            <a:r>
              <a:rPr lang="tr-TR" dirty="0" err="1" smtClean="0"/>
              <a:t>intervertebral</a:t>
            </a:r>
            <a:r>
              <a:rPr lang="tr-TR" dirty="0" smtClean="0"/>
              <a:t> </a:t>
            </a:r>
            <a:r>
              <a:rPr lang="tr-TR" dirty="0" err="1" smtClean="0"/>
              <a:t>foramenleri</a:t>
            </a:r>
            <a:r>
              <a:rPr lang="tr-TR" dirty="0" smtClean="0"/>
              <a:t> açmak ve </a:t>
            </a:r>
            <a:r>
              <a:rPr lang="tr-TR" dirty="0" err="1" smtClean="0"/>
              <a:t>paravertebral</a:t>
            </a:r>
            <a:r>
              <a:rPr lang="tr-TR" dirty="0" smtClean="0"/>
              <a:t> kas spazmını gidermektir. </a:t>
            </a:r>
            <a:r>
              <a:rPr lang="tr-TR" dirty="0" err="1" smtClean="0"/>
              <a:t>Lomber</a:t>
            </a:r>
            <a:r>
              <a:rPr lang="tr-TR" dirty="0" smtClean="0"/>
              <a:t> bölgede traksiyonun etkili olabilmesi için vücut ağırlığının %25’i kadar ağırlık uygulanması önerilmektedir</a:t>
            </a:r>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smtClean="0"/>
              <a:t>Lumbosakral</a:t>
            </a:r>
            <a:r>
              <a:rPr lang="tr-TR" dirty="0" smtClean="0"/>
              <a:t> hareketi kısıtlamak, </a:t>
            </a:r>
            <a:r>
              <a:rPr lang="tr-TR" dirty="0" err="1" smtClean="0"/>
              <a:t>abdominal</a:t>
            </a:r>
            <a:r>
              <a:rPr lang="tr-TR" dirty="0" smtClean="0"/>
              <a:t> destek sağlamak ve </a:t>
            </a:r>
            <a:r>
              <a:rPr lang="tr-TR" dirty="0" err="1" smtClean="0"/>
              <a:t>postürü</a:t>
            </a:r>
            <a:r>
              <a:rPr lang="tr-TR" dirty="0" smtClean="0"/>
              <a:t> düzeltmek amacıyla kullanılır. Sert korselerin uzun süreli kullanımı </a:t>
            </a:r>
            <a:r>
              <a:rPr lang="tr-TR" dirty="0" err="1" smtClean="0"/>
              <a:t>atrofiye</a:t>
            </a:r>
            <a:r>
              <a:rPr lang="tr-TR" dirty="0" smtClean="0"/>
              <a:t> yol açtığından önerilmez. </a:t>
            </a:r>
            <a:r>
              <a:rPr lang="tr-TR" dirty="0" err="1" smtClean="0"/>
              <a:t>Spinal</a:t>
            </a:r>
            <a:r>
              <a:rPr lang="tr-TR" dirty="0" smtClean="0"/>
              <a:t> </a:t>
            </a:r>
            <a:r>
              <a:rPr lang="tr-TR" dirty="0" err="1" smtClean="0"/>
              <a:t>atel</a:t>
            </a:r>
            <a:r>
              <a:rPr lang="tr-TR" dirty="0" smtClean="0"/>
              <a:t> ve hareketi kısıtlayan cihazların </a:t>
            </a:r>
            <a:r>
              <a:rPr lang="tr-TR" dirty="0" err="1" smtClean="0"/>
              <a:t>lomber</a:t>
            </a:r>
            <a:r>
              <a:rPr lang="tr-TR" dirty="0" smtClean="0"/>
              <a:t> disk </a:t>
            </a:r>
            <a:r>
              <a:rPr lang="tr-TR" dirty="0" err="1" smtClean="0"/>
              <a:t>hernisi</a:t>
            </a:r>
            <a:r>
              <a:rPr lang="tr-TR" dirty="0" smtClean="0"/>
              <a:t> tedavisinde bir yararı yoktur. Bel kaslarına olan yükü %25 oranında azaltırlar, </a:t>
            </a:r>
            <a:r>
              <a:rPr lang="tr-TR" dirty="0" err="1" smtClean="0"/>
              <a:t>postürü</a:t>
            </a:r>
            <a:r>
              <a:rPr lang="tr-TR" dirty="0" smtClean="0"/>
              <a:t> düzeltirler, </a:t>
            </a:r>
            <a:r>
              <a:rPr lang="tr-TR" dirty="0" err="1" smtClean="0"/>
              <a:t>lordozu</a:t>
            </a:r>
            <a:r>
              <a:rPr lang="tr-TR" dirty="0" smtClean="0"/>
              <a:t> korurlar, </a:t>
            </a:r>
            <a:r>
              <a:rPr lang="tr-TR" dirty="0" err="1" smtClean="0"/>
              <a:t>hipermobiliteyi</a:t>
            </a:r>
            <a:r>
              <a:rPr lang="tr-TR" dirty="0" smtClean="0"/>
              <a:t> önlerler, lokal ısıyı artırırlar, emniyet hissi sağlarlar, </a:t>
            </a:r>
            <a:r>
              <a:rPr lang="tr-TR" dirty="0" err="1" smtClean="0"/>
              <a:t>intraabdominal</a:t>
            </a:r>
            <a:r>
              <a:rPr lang="tr-TR" dirty="0" smtClean="0"/>
              <a:t> basıncı artırırken </a:t>
            </a:r>
            <a:r>
              <a:rPr lang="tr-TR" dirty="0" err="1" smtClean="0"/>
              <a:t>intradiskal</a:t>
            </a:r>
            <a:r>
              <a:rPr lang="tr-TR" dirty="0" smtClean="0"/>
              <a:t> basıncı azaltırlar. Korse kullanırken </a:t>
            </a:r>
            <a:r>
              <a:rPr lang="tr-TR" dirty="0" err="1" smtClean="0"/>
              <a:t>abdominal</a:t>
            </a:r>
            <a:r>
              <a:rPr lang="tr-TR" dirty="0" smtClean="0"/>
              <a:t> </a:t>
            </a:r>
            <a:r>
              <a:rPr lang="tr-TR" dirty="0" err="1" smtClean="0"/>
              <a:t>izometrik</a:t>
            </a:r>
            <a:r>
              <a:rPr lang="tr-TR" dirty="0" smtClean="0"/>
              <a:t> yapılarak kondisyon bozulması ve kas güçsüzlüğü önlenmelidir</a:t>
            </a:r>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Aktif egzersiz programının akut bel ağrılı hastalarda doğal iyileşmeyi olumsuz etkilediği, semptomları uzattığı ve işe gidememe günlerinin sayısını arttırdığı, kronik bel ağrılı hastalarda ise ağrıyı azalttığı ve fonksiyonel durumu iyileştirdiği </a:t>
            </a:r>
            <a:r>
              <a:rPr lang="tr-TR" dirty="0" err="1" smtClean="0"/>
              <a:t>randomize</a:t>
            </a:r>
            <a:r>
              <a:rPr lang="tr-TR" dirty="0" smtClean="0"/>
              <a:t> kontrollü çalışmalarla gösterilmiştir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Anterior</a:t>
            </a:r>
            <a:r>
              <a:rPr lang="tr-TR" dirty="0" smtClean="0"/>
              <a:t> </a:t>
            </a:r>
            <a:r>
              <a:rPr lang="tr-TR" dirty="0" err="1" smtClean="0"/>
              <a:t>longitudinal</a:t>
            </a:r>
            <a:r>
              <a:rPr lang="tr-TR" dirty="0" smtClean="0"/>
              <a:t> </a:t>
            </a:r>
            <a:r>
              <a:rPr lang="tr-TR" dirty="0" err="1" smtClean="0"/>
              <a:t>ligaman</a:t>
            </a:r>
            <a:r>
              <a:rPr lang="tr-TR" dirty="0" smtClean="0"/>
              <a:t>: </a:t>
            </a:r>
            <a:r>
              <a:rPr lang="tr-TR" dirty="0" err="1" smtClean="0"/>
              <a:t>Lomber</a:t>
            </a:r>
            <a:r>
              <a:rPr lang="tr-TR" dirty="0" smtClean="0"/>
              <a:t> bölge stabilizasyonunda rol oynayan en önemli </a:t>
            </a:r>
            <a:r>
              <a:rPr lang="tr-TR" dirty="0" err="1" smtClean="0"/>
              <a:t>ligamandır</a:t>
            </a:r>
            <a:r>
              <a:rPr lang="tr-TR" dirty="0" smtClean="0"/>
              <a:t>. </a:t>
            </a:r>
            <a:r>
              <a:rPr lang="tr-TR" dirty="0" err="1" smtClean="0"/>
              <a:t>Oksiput</a:t>
            </a:r>
            <a:r>
              <a:rPr lang="tr-TR" dirty="0" smtClean="0"/>
              <a:t> tabanından başlayıp </a:t>
            </a:r>
            <a:r>
              <a:rPr lang="tr-TR" dirty="0" err="1" smtClean="0"/>
              <a:t>vertebra</a:t>
            </a:r>
            <a:r>
              <a:rPr lang="tr-TR" dirty="0" smtClean="0"/>
              <a:t> </a:t>
            </a:r>
            <a:r>
              <a:rPr lang="tr-TR" dirty="0" err="1" smtClean="0"/>
              <a:t>korpus</a:t>
            </a:r>
            <a:r>
              <a:rPr lang="tr-TR" dirty="0" smtClean="0"/>
              <a:t> ön yüzünden </a:t>
            </a:r>
            <a:r>
              <a:rPr lang="tr-TR" dirty="0" err="1" smtClean="0"/>
              <a:t>sakruma</a:t>
            </a:r>
            <a:r>
              <a:rPr lang="tr-TR" dirty="0" smtClean="0"/>
              <a:t> kadar uzanır. </a:t>
            </a:r>
            <a:r>
              <a:rPr lang="tr-TR" dirty="0" err="1" smtClean="0"/>
              <a:t>Lomber</a:t>
            </a:r>
            <a:r>
              <a:rPr lang="tr-TR" dirty="0" smtClean="0"/>
              <a:t> </a:t>
            </a:r>
            <a:r>
              <a:rPr lang="tr-TR" dirty="0" err="1" smtClean="0"/>
              <a:t>ekstansiyonu</a:t>
            </a:r>
            <a:r>
              <a:rPr lang="tr-TR" dirty="0" smtClean="0"/>
              <a:t> kısıtlayıcı fonksiyonu sayesinde arka </a:t>
            </a:r>
            <a:r>
              <a:rPr lang="tr-TR" dirty="0" err="1" smtClean="0"/>
              <a:t>intervertebral</a:t>
            </a:r>
            <a:r>
              <a:rPr lang="tr-TR" dirty="0" smtClean="0"/>
              <a:t> disk aralığının daralmasını ve faset eklem yüzlerinin birbiri üzerine binerek zorlanmalarını önle</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Posterior</a:t>
            </a:r>
            <a:r>
              <a:rPr lang="tr-TR" dirty="0" smtClean="0"/>
              <a:t> </a:t>
            </a:r>
            <a:r>
              <a:rPr lang="tr-TR" dirty="0" err="1" smtClean="0"/>
              <a:t>longitudinal</a:t>
            </a:r>
            <a:r>
              <a:rPr lang="tr-TR" dirty="0" smtClean="0"/>
              <a:t> </a:t>
            </a:r>
            <a:r>
              <a:rPr lang="tr-TR" dirty="0" err="1" smtClean="0"/>
              <a:t>ligaman</a:t>
            </a:r>
            <a:r>
              <a:rPr lang="tr-TR" dirty="0" smtClean="0"/>
              <a:t>: </a:t>
            </a:r>
            <a:r>
              <a:rPr lang="tr-TR" dirty="0" err="1" smtClean="0"/>
              <a:t>Oksiput</a:t>
            </a:r>
            <a:r>
              <a:rPr lang="tr-TR" dirty="0" smtClean="0"/>
              <a:t> tabanından </a:t>
            </a:r>
            <a:r>
              <a:rPr lang="tr-TR" dirty="0" err="1" smtClean="0"/>
              <a:t>sakruma</a:t>
            </a:r>
            <a:r>
              <a:rPr lang="tr-TR" dirty="0" smtClean="0"/>
              <a:t> kadar uzanır. </a:t>
            </a:r>
            <a:r>
              <a:rPr lang="tr-TR" dirty="0" err="1" smtClean="0"/>
              <a:t>Vertebra</a:t>
            </a:r>
            <a:r>
              <a:rPr lang="tr-TR" dirty="0" smtClean="0"/>
              <a:t> </a:t>
            </a:r>
            <a:r>
              <a:rPr lang="tr-TR" dirty="0" err="1" smtClean="0"/>
              <a:t>korpus</a:t>
            </a:r>
            <a:r>
              <a:rPr lang="tr-TR" dirty="0" smtClean="0"/>
              <a:t> arka yüzlerine sıkı bir şekilde yapışır. </a:t>
            </a:r>
            <a:r>
              <a:rPr lang="tr-TR" dirty="0" err="1" smtClean="0"/>
              <a:t>İntervertebral</a:t>
            </a:r>
            <a:r>
              <a:rPr lang="tr-TR" dirty="0" smtClean="0"/>
              <a:t> disk seviyesinde her iki yana doğru açılanma gösterir ve yapışması daha gevşektir. L1 seviyesinden itibaren genişliği azalır ve L5-S1 seviyesinde genişlik yarıya iner. Bu iki özellik disk </a:t>
            </a:r>
            <a:r>
              <a:rPr lang="tr-TR" dirty="0" err="1" smtClean="0"/>
              <a:t>hernilerinin</a:t>
            </a:r>
            <a:r>
              <a:rPr lang="tr-TR" dirty="0" smtClean="0"/>
              <a:t> en önemli anatomik nedenlerindendir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6146" name="Picture 2" descr="C:\Users\Guest\Desktop\lumbal-bölge-bağları.jpg"/>
          <p:cNvPicPr>
            <a:picLocks noChangeAspect="1" noChangeArrowheads="1"/>
          </p:cNvPicPr>
          <p:nvPr/>
        </p:nvPicPr>
        <p:blipFill>
          <a:blip r:embed="rId2" cstate="print"/>
          <a:srcRect/>
          <a:stretch>
            <a:fillRect/>
          </a:stretch>
        </p:blipFill>
        <p:spPr bwMode="auto">
          <a:xfrm>
            <a:off x="755576" y="1412776"/>
            <a:ext cx="9201509" cy="410296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Ligamentum</a:t>
            </a:r>
            <a:r>
              <a:rPr lang="tr-TR" dirty="0" smtClean="0"/>
              <a:t> </a:t>
            </a:r>
            <a:r>
              <a:rPr lang="tr-TR" dirty="0" err="1" smtClean="0"/>
              <a:t>flavum</a:t>
            </a:r>
            <a:r>
              <a:rPr lang="tr-TR" dirty="0" smtClean="0"/>
              <a:t>: İki komşu </a:t>
            </a:r>
            <a:r>
              <a:rPr lang="tr-TR" dirty="0" err="1" smtClean="0"/>
              <a:t>vertebranın</a:t>
            </a:r>
            <a:r>
              <a:rPr lang="tr-TR" dirty="0" smtClean="0"/>
              <a:t> </a:t>
            </a:r>
            <a:r>
              <a:rPr lang="tr-TR" dirty="0" err="1" smtClean="0"/>
              <a:t>laminalarını</a:t>
            </a:r>
            <a:r>
              <a:rPr lang="tr-TR" dirty="0" smtClean="0"/>
              <a:t> birleştirir. </a:t>
            </a:r>
            <a:r>
              <a:rPr lang="tr-TR" dirty="0" err="1" smtClean="0"/>
              <a:t>Lomber</a:t>
            </a:r>
            <a:r>
              <a:rPr lang="tr-TR" dirty="0" smtClean="0"/>
              <a:t> </a:t>
            </a:r>
            <a:r>
              <a:rPr lang="tr-TR" dirty="0" err="1" smtClean="0"/>
              <a:t>hiperfleksiyon</a:t>
            </a:r>
            <a:r>
              <a:rPr lang="tr-TR" dirty="0" smtClean="0"/>
              <a:t> üzerine frenleyici etkisi mevcut olup, elastik yapısından dolayı (%80 </a:t>
            </a:r>
            <a:r>
              <a:rPr lang="tr-TR" dirty="0" err="1" smtClean="0"/>
              <a:t>elastin</a:t>
            </a:r>
            <a:r>
              <a:rPr lang="tr-TR" dirty="0" smtClean="0"/>
              <a:t>  içerir) tekrar normal </a:t>
            </a:r>
            <a:r>
              <a:rPr lang="tr-TR" dirty="0" err="1" smtClean="0"/>
              <a:t>postüre</a:t>
            </a:r>
            <a:r>
              <a:rPr lang="tr-TR" dirty="0" smtClean="0"/>
              <a:t> dönmede yardımcı olur.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Yetişkinde </a:t>
            </a:r>
            <a:r>
              <a:rPr lang="tr-TR" dirty="0" err="1" smtClean="0"/>
              <a:t>medulla</a:t>
            </a:r>
            <a:r>
              <a:rPr lang="tr-TR" dirty="0" smtClean="0"/>
              <a:t> </a:t>
            </a:r>
            <a:r>
              <a:rPr lang="tr-TR" dirty="0" err="1" smtClean="0"/>
              <a:t>spinalis</a:t>
            </a:r>
            <a:r>
              <a:rPr lang="tr-TR" dirty="0" smtClean="0"/>
              <a:t> C1 </a:t>
            </a:r>
            <a:r>
              <a:rPr lang="tr-TR" dirty="0" err="1" smtClean="0"/>
              <a:t>vertebra</a:t>
            </a:r>
            <a:r>
              <a:rPr lang="tr-TR" dirty="0" smtClean="0"/>
              <a:t> üstünden başlayıp L1 </a:t>
            </a:r>
            <a:r>
              <a:rPr lang="tr-TR" dirty="0" err="1" smtClean="0"/>
              <a:t>vertebra</a:t>
            </a:r>
            <a:r>
              <a:rPr lang="tr-TR" dirty="0" smtClean="0"/>
              <a:t> alt kenarına kadar uzanan bir yapıdır. </a:t>
            </a:r>
            <a:r>
              <a:rPr lang="tr-TR" dirty="0" err="1" smtClean="0"/>
              <a:t>Vertebral</a:t>
            </a:r>
            <a:r>
              <a:rPr lang="tr-TR" dirty="0" smtClean="0"/>
              <a:t> kanal içten dışa doğru </a:t>
            </a:r>
            <a:r>
              <a:rPr lang="tr-TR" dirty="0" err="1" smtClean="0"/>
              <a:t>pia</a:t>
            </a:r>
            <a:r>
              <a:rPr lang="tr-TR" dirty="0" smtClean="0"/>
              <a:t>, </a:t>
            </a:r>
            <a:r>
              <a:rPr lang="tr-TR" dirty="0" err="1" smtClean="0"/>
              <a:t>araknoid</a:t>
            </a:r>
            <a:r>
              <a:rPr lang="tr-TR" dirty="0" smtClean="0"/>
              <a:t> ve dura ile sarılıdır. Alt ucu </a:t>
            </a:r>
            <a:r>
              <a:rPr lang="tr-TR" dirty="0" err="1" smtClean="0"/>
              <a:t>konus</a:t>
            </a:r>
            <a:r>
              <a:rPr lang="tr-TR" dirty="0" smtClean="0"/>
              <a:t> </a:t>
            </a:r>
            <a:r>
              <a:rPr lang="tr-TR" dirty="0" err="1" smtClean="0"/>
              <a:t>medullaris</a:t>
            </a:r>
            <a:r>
              <a:rPr lang="tr-TR" dirty="0" smtClean="0"/>
              <a:t> ismini alır. </a:t>
            </a:r>
            <a:r>
              <a:rPr lang="tr-TR" dirty="0" err="1" smtClean="0"/>
              <a:t>Araknoid</a:t>
            </a:r>
            <a:r>
              <a:rPr lang="tr-TR" dirty="0" smtClean="0"/>
              <a:t> ve dura </a:t>
            </a:r>
            <a:r>
              <a:rPr lang="tr-TR" dirty="0" err="1" smtClean="0"/>
              <a:t>medulla</a:t>
            </a:r>
            <a:r>
              <a:rPr lang="tr-TR" dirty="0" smtClean="0"/>
              <a:t> ucunda sonlanmayıp bir kese oluşturacak şekilde 2. </a:t>
            </a:r>
            <a:r>
              <a:rPr lang="tr-TR" dirty="0" err="1" smtClean="0"/>
              <a:t>sakral</a:t>
            </a:r>
            <a:r>
              <a:rPr lang="tr-TR" dirty="0" smtClean="0"/>
              <a:t> </a:t>
            </a:r>
            <a:r>
              <a:rPr lang="tr-TR" dirty="0" err="1" smtClean="0"/>
              <a:t>vertebraya</a:t>
            </a:r>
            <a:r>
              <a:rPr lang="tr-TR" dirty="0" smtClean="0"/>
              <a:t> kadar uzanırlar. Bu boşlukta  alt </a:t>
            </a:r>
            <a:r>
              <a:rPr lang="tr-TR" dirty="0" err="1" smtClean="0"/>
              <a:t>medulla</a:t>
            </a:r>
            <a:r>
              <a:rPr lang="tr-TR" dirty="0" smtClean="0"/>
              <a:t> </a:t>
            </a:r>
            <a:r>
              <a:rPr lang="tr-TR" dirty="0" err="1" smtClean="0"/>
              <a:t>segmentlerinden</a:t>
            </a:r>
            <a:r>
              <a:rPr lang="tr-TR" dirty="0" smtClean="0"/>
              <a:t> çıkan ve </a:t>
            </a:r>
            <a:r>
              <a:rPr lang="tr-TR" dirty="0" err="1" smtClean="0"/>
              <a:t>kauda</a:t>
            </a:r>
            <a:r>
              <a:rPr lang="tr-TR" dirty="0" smtClean="0"/>
              <a:t> </a:t>
            </a:r>
            <a:r>
              <a:rPr lang="tr-TR" dirty="0" err="1" smtClean="0"/>
              <a:t>ekina</a:t>
            </a:r>
            <a:r>
              <a:rPr lang="tr-TR" dirty="0" smtClean="0"/>
              <a:t> adı verilen </a:t>
            </a:r>
            <a:r>
              <a:rPr lang="tr-TR" dirty="0" err="1" smtClean="0"/>
              <a:t>sensitif</a:t>
            </a:r>
            <a:r>
              <a:rPr lang="tr-TR" dirty="0" smtClean="0"/>
              <a:t> ve motor kökler bulunur</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1395</Words>
  <Application>Microsoft Office PowerPoint</Application>
  <PresentationFormat>Ekran Gösterisi (4:3)</PresentationFormat>
  <Paragraphs>39</Paragraphs>
  <Slides>42</Slides>
  <Notes>0</Notes>
  <HiddenSlides>0</HiddenSlides>
  <MMClips>0</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Ofis Teması</vt:lpstr>
      <vt:lpstr>Disk hernisi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Disk hernisi</dc:title>
  <dc:creator>ayşegül</dc:creator>
  <cp:lastModifiedBy>ayşegül</cp:lastModifiedBy>
  <cp:revision>2</cp:revision>
  <dcterms:created xsi:type="dcterms:W3CDTF">2017-11-29T10:37:19Z</dcterms:created>
  <dcterms:modified xsi:type="dcterms:W3CDTF">2017-12-14T13:16:51Z</dcterms:modified>
</cp:coreProperties>
</file>