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4235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6409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64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269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98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719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3541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017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865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939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048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386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80609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135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587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604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595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063718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74626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3099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22316575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Kimyasal Maddeler</a:t>
            </a:r>
          </a:p>
        </p:txBody>
      </p:sp>
      <p:sp>
        <p:nvSpPr>
          <p:cNvPr id="3" name="İçerik Yer Tutucusu 2"/>
          <p:cNvSpPr>
            <a:spLocks noGrp="1"/>
          </p:cNvSpPr>
          <p:nvPr>
            <p:ph idx="1"/>
          </p:nvPr>
        </p:nvSpPr>
        <p:spPr/>
        <p:txBody>
          <a:bodyPr>
            <a:normAutofit/>
          </a:bodyPr>
          <a:lstStyle/>
          <a:p>
            <a:pPr algn="just"/>
            <a:r>
              <a:rPr lang="tr-TR" sz="3200" dirty="0">
                <a:solidFill>
                  <a:schemeClr val="tx1"/>
                </a:solidFill>
                <a:latin typeface="+mn-lt"/>
              </a:rPr>
              <a:t>Kimyasal zehirlenmelere karşı bir takım önlemler alınarak bu risklerin önüne geçilebilir. İlk alınacak önlem; işletmelerde kullanılan kimyasal maddeler için ayrı bir deponun düzenlenmesi ve yiyeceklerin bu depodan uzak tutulmasıdır</a:t>
            </a:r>
            <a:r>
              <a:rPr lang="tr-TR" sz="3200" dirty="0" smtClean="0">
                <a:solidFill>
                  <a:schemeClr val="tx1"/>
                </a:solidFill>
                <a:latin typeface="+mn-lt"/>
              </a:rPr>
              <a:t>.</a:t>
            </a:r>
          </a:p>
          <a:p>
            <a:pPr algn="just"/>
            <a:endParaRPr lang="tr-TR" sz="3200" dirty="0">
              <a:solidFill>
                <a:schemeClr val="tx1"/>
              </a:solidFill>
              <a:latin typeface="+mn-lt"/>
            </a:endParaRPr>
          </a:p>
        </p:txBody>
      </p:sp>
    </p:spTree>
    <p:extLst>
      <p:ext uri="{BB962C8B-B14F-4D97-AF65-F5344CB8AC3E}">
        <p14:creationId xmlns:p14="http://schemas.microsoft.com/office/powerpoint/2010/main" val="269781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Kimyasal Maddeler</a:t>
            </a:r>
          </a:p>
        </p:txBody>
      </p:sp>
      <p:sp>
        <p:nvSpPr>
          <p:cNvPr id="3" name="İçerik Yer Tutucusu 2"/>
          <p:cNvSpPr>
            <a:spLocks noGrp="1"/>
          </p:cNvSpPr>
          <p:nvPr>
            <p:ph idx="1"/>
          </p:nvPr>
        </p:nvSpPr>
        <p:spPr/>
        <p:txBody>
          <a:bodyPr>
            <a:normAutofit lnSpcReduction="10000"/>
          </a:bodyPr>
          <a:lstStyle/>
          <a:p>
            <a:pPr algn="just"/>
            <a:r>
              <a:rPr lang="tr-TR" sz="3200" dirty="0">
                <a:solidFill>
                  <a:schemeClr val="tx1"/>
                </a:solidFill>
                <a:latin typeface="+mn-lt"/>
              </a:rPr>
              <a:t>Ayrıca kimyasal madde deposu sürekli olarak kilitli tutulmalı ve ancak sorumlu kişiler tarafından kontrol altına alınmalıdır. Kimyasal maddeleri kullanacak personel gerekli eğitim çalışmasına katılmalı, bu maddeleri talimatları dikkate alarak kullanmalı ve yöneticiler de belirli aralıklarla kimyasal maddeleri kullanan personeli denetleyebilmelidir. </a:t>
            </a:r>
          </a:p>
        </p:txBody>
      </p:sp>
    </p:spTree>
    <p:extLst>
      <p:ext uri="{BB962C8B-B14F-4D97-AF65-F5344CB8AC3E}">
        <p14:creationId xmlns:p14="http://schemas.microsoft.com/office/powerpoint/2010/main" val="2566796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Kimyasal Maddeler</a:t>
            </a:r>
          </a:p>
        </p:txBody>
      </p:sp>
      <p:sp>
        <p:nvSpPr>
          <p:cNvPr id="3" name="İçerik Yer Tutucusu 2"/>
          <p:cNvSpPr>
            <a:spLocks noGrp="1"/>
          </p:cNvSpPr>
          <p:nvPr>
            <p:ph idx="1"/>
          </p:nvPr>
        </p:nvSpPr>
        <p:spPr>
          <a:xfrm>
            <a:off x="1295401" y="2556932"/>
            <a:ext cx="8954068" cy="3318936"/>
          </a:xfrm>
        </p:spPr>
        <p:txBody>
          <a:bodyPr/>
          <a:lstStyle/>
          <a:p>
            <a:pPr algn="just"/>
            <a:r>
              <a:rPr lang="tr-TR" sz="3200" dirty="0">
                <a:solidFill>
                  <a:schemeClr val="tx1"/>
                </a:solidFill>
                <a:latin typeface="+mn-lt"/>
              </a:rPr>
              <a:t>Diğer önemli bir konu da yiyeceklerin güvenli tedarikçilerden satın alınmasıdır. Örneğin, veteriner kontrolü yapılmamış ve kaçak kesim yapılan yerlerden et ve et ürünleri satın alınmamalıdır. </a:t>
            </a:r>
          </a:p>
        </p:txBody>
      </p:sp>
    </p:spTree>
    <p:extLst>
      <p:ext uri="{BB962C8B-B14F-4D97-AF65-F5344CB8AC3E}">
        <p14:creationId xmlns:p14="http://schemas.microsoft.com/office/powerpoint/2010/main" val="248668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solidFill>
                  <a:schemeClr val="tx1"/>
                </a:solidFill>
                <a:latin typeface="+mn-lt"/>
              </a:rPr>
              <a:t>Metaller</a:t>
            </a:r>
            <a:endParaRPr lang="tr-TR" sz="3200" b="1" dirty="0">
              <a:solidFill>
                <a:schemeClr val="tx1"/>
              </a:solidFill>
              <a:latin typeface="+mn-lt"/>
            </a:endParaRPr>
          </a:p>
        </p:txBody>
      </p:sp>
      <p:sp>
        <p:nvSpPr>
          <p:cNvPr id="3" name="İçerik Yer Tutucusu 2"/>
          <p:cNvSpPr>
            <a:spLocks noGrp="1"/>
          </p:cNvSpPr>
          <p:nvPr>
            <p:ph idx="1"/>
          </p:nvPr>
        </p:nvSpPr>
        <p:spPr>
          <a:xfrm>
            <a:off x="1295402" y="2543285"/>
            <a:ext cx="9827524" cy="3318936"/>
          </a:xfrm>
        </p:spPr>
        <p:txBody>
          <a:bodyPr>
            <a:normAutofit lnSpcReduction="10000"/>
          </a:bodyPr>
          <a:lstStyle/>
          <a:p>
            <a:pPr algn="just"/>
            <a:r>
              <a:rPr lang="tr-TR" sz="3200" dirty="0">
                <a:solidFill>
                  <a:schemeClr val="tx1"/>
                </a:solidFill>
                <a:latin typeface="+mn-lt"/>
              </a:rPr>
              <a:t>Mutfaklarda, içinde yiyecek saklanan kapların yüzeylerindeki zehirli maddelerin çözülmesiyle metalik </a:t>
            </a:r>
            <a:r>
              <a:rPr lang="tr-TR" sz="3200" dirty="0" err="1">
                <a:solidFill>
                  <a:schemeClr val="tx1"/>
                </a:solidFill>
                <a:latin typeface="+mn-lt"/>
              </a:rPr>
              <a:t>kontaminasyon</a:t>
            </a:r>
            <a:r>
              <a:rPr lang="tr-TR" sz="3200" dirty="0">
                <a:solidFill>
                  <a:schemeClr val="tx1"/>
                </a:solidFill>
                <a:latin typeface="+mn-lt"/>
              </a:rPr>
              <a:t> (bulaşma) oluşabilir. Örneğin asitli yiyeceklerin bakır ve kurşun kaplarda saklanması ve yemeklerin kalaysız bakır kaplarda bekletilmesi sonucunda </a:t>
            </a:r>
            <a:r>
              <a:rPr lang="tr-TR" sz="3200" dirty="0" err="1">
                <a:solidFill>
                  <a:schemeClr val="tx1"/>
                </a:solidFill>
                <a:latin typeface="+mn-lt"/>
              </a:rPr>
              <a:t>toksik</a:t>
            </a:r>
            <a:r>
              <a:rPr lang="tr-TR" sz="3200" dirty="0">
                <a:solidFill>
                  <a:schemeClr val="tx1"/>
                </a:solidFill>
                <a:latin typeface="+mn-lt"/>
              </a:rPr>
              <a:t> metaller çözünerek yiyeceğe geçebilir ve sonuçta zehirlenmeler meydana gelebilir</a:t>
            </a:r>
          </a:p>
        </p:txBody>
      </p:sp>
    </p:spTree>
    <p:extLst>
      <p:ext uri="{BB962C8B-B14F-4D97-AF65-F5344CB8AC3E}">
        <p14:creationId xmlns:p14="http://schemas.microsoft.com/office/powerpoint/2010/main" val="3546371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Tarım ve Böcek İlaçları</a:t>
            </a:r>
          </a:p>
        </p:txBody>
      </p:sp>
      <p:sp>
        <p:nvSpPr>
          <p:cNvPr id="3" name="İçerik Yer Tutucusu 2"/>
          <p:cNvSpPr>
            <a:spLocks noGrp="1"/>
          </p:cNvSpPr>
          <p:nvPr>
            <p:ph idx="1"/>
          </p:nvPr>
        </p:nvSpPr>
        <p:spPr/>
        <p:txBody>
          <a:bodyPr/>
          <a:lstStyle/>
          <a:p>
            <a:r>
              <a:rPr lang="tr-TR" sz="3200" dirty="0">
                <a:solidFill>
                  <a:schemeClr val="tx1"/>
                </a:solidFill>
                <a:latin typeface="+mn-lt"/>
              </a:rPr>
              <a:t>Tarım ürünlerinde verimin arttırılması için kullanılan ilaçlar bilinçsizlik ve hatalı uygulamalar sunucunda gıdaları kirletebilir. Tarım ilaçları karışmış bu besinlerin bilinçsizce tüketilmesi sonucu zehirlenmeler görülebilir. Bilindiği gibi mutfaklarda böcekler ve kemirgenler için ilaçlama uygulamaları yapılmaktadır. </a:t>
            </a:r>
          </a:p>
        </p:txBody>
      </p:sp>
    </p:spTree>
    <p:extLst>
      <p:ext uri="{BB962C8B-B14F-4D97-AF65-F5344CB8AC3E}">
        <p14:creationId xmlns:p14="http://schemas.microsoft.com/office/powerpoint/2010/main" val="101903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6969" y="489227"/>
            <a:ext cx="5290277" cy="1303867"/>
          </a:xfrm>
        </p:spPr>
        <p:txBody>
          <a:bodyPr>
            <a:normAutofit/>
          </a:bodyPr>
          <a:lstStyle/>
          <a:p>
            <a:r>
              <a:rPr lang="tr-TR" sz="3600" b="1" dirty="0">
                <a:solidFill>
                  <a:schemeClr val="tx1"/>
                </a:solidFill>
                <a:latin typeface="+mn-lt"/>
              </a:rPr>
              <a:t>Tarım ve Böcek İlaçları</a:t>
            </a:r>
          </a:p>
        </p:txBody>
      </p:sp>
      <p:sp>
        <p:nvSpPr>
          <p:cNvPr id="3" name="İçerik Yer Tutucusu 2"/>
          <p:cNvSpPr>
            <a:spLocks noGrp="1"/>
          </p:cNvSpPr>
          <p:nvPr>
            <p:ph idx="1"/>
          </p:nvPr>
        </p:nvSpPr>
        <p:spPr>
          <a:xfrm>
            <a:off x="524656" y="569625"/>
            <a:ext cx="3237876" cy="5696263"/>
          </a:xfrm>
        </p:spPr>
        <p:txBody>
          <a:bodyPr>
            <a:normAutofit fontScale="92500" lnSpcReduction="20000"/>
          </a:bodyPr>
          <a:lstStyle/>
          <a:p>
            <a:pPr algn="ctr"/>
            <a:r>
              <a:rPr lang="tr-TR" sz="3200" dirty="0" smtClean="0">
                <a:solidFill>
                  <a:schemeClr val="tx1"/>
                </a:solidFill>
                <a:latin typeface="+mn-lt"/>
              </a:rPr>
              <a:t>Bilinçsizce yapılacak </a:t>
            </a:r>
            <a:r>
              <a:rPr lang="tr-TR" sz="3200" dirty="0">
                <a:solidFill>
                  <a:schemeClr val="tx1"/>
                </a:solidFill>
                <a:latin typeface="+mn-lt"/>
              </a:rPr>
              <a:t>ilaçlama sırasında yiyeceklere böcek ilaçları bulaşabilmektedir. Belirli aralıklarla yapılan bu ilaçlamada kaliteli böcek ilaçları kullanılmalı ve bu çalışma yetkili ve uzman kişiler tarafından yapılmalıdır. </a:t>
            </a:r>
          </a:p>
        </p:txBody>
      </p:sp>
      <p:pic>
        <p:nvPicPr>
          <p:cNvPr id="9218" name="Picture 2" descr="E:\beypaarı dersler\hijyen\501-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003" y="1913015"/>
            <a:ext cx="7149055" cy="370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5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1712" y="832007"/>
            <a:ext cx="9601196" cy="1303867"/>
          </a:xfrm>
        </p:spPr>
        <p:txBody>
          <a:bodyPr>
            <a:normAutofit/>
          </a:bodyPr>
          <a:lstStyle/>
          <a:p>
            <a:r>
              <a:rPr lang="tr-TR" sz="3600" b="1" dirty="0">
                <a:solidFill>
                  <a:schemeClr val="tx1"/>
                </a:solidFill>
                <a:latin typeface="+mn-lt"/>
              </a:rPr>
              <a:t>Deterjanlar</a:t>
            </a:r>
          </a:p>
        </p:txBody>
      </p:sp>
      <p:sp>
        <p:nvSpPr>
          <p:cNvPr id="3" name="İçerik Yer Tutucusu 2"/>
          <p:cNvSpPr>
            <a:spLocks noGrp="1"/>
          </p:cNvSpPr>
          <p:nvPr>
            <p:ph idx="1"/>
          </p:nvPr>
        </p:nvSpPr>
        <p:spPr>
          <a:xfrm>
            <a:off x="696036" y="2456597"/>
            <a:ext cx="10672549" cy="3794077"/>
          </a:xfrm>
        </p:spPr>
        <p:txBody>
          <a:bodyPr>
            <a:normAutofit fontScale="92500" lnSpcReduction="10000"/>
          </a:bodyPr>
          <a:lstStyle/>
          <a:p>
            <a:pPr algn="just"/>
            <a:r>
              <a:rPr lang="tr-TR" sz="3200" dirty="0">
                <a:solidFill>
                  <a:schemeClr val="tx1"/>
                </a:solidFill>
                <a:latin typeface="+mn-lt"/>
              </a:rPr>
              <a:t>Yiyeceklerimize yanlışlıkla karışan ya da iyi durulanmamış kaplardan geçen deterjanlar, vücutta birikerek </a:t>
            </a:r>
            <a:r>
              <a:rPr lang="tr-TR" sz="3200" dirty="0" err="1">
                <a:solidFill>
                  <a:schemeClr val="tx1"/>
                </a:solidFill>
                <a:latin typeface="+mn-lt"/>
              </a:rPr>
              <a:t>toksik</a:t>
            </a:r>
            <a:r>
              <a:rPr lang="tr-TR" sz="3200" dirty="0">
                <a:solidFill>
                  <a:schemeClr val="tx1"/>
                </a:solidFill>
                <a:latin typeface="+mn-lt"/>
              </a:rPr>
              <a:t> etkiler yaratabilir. Yiyecek-içecek işletmelerinde eğitimsiz olarak çalışan personel kimyasal deterjanları yiyeceklere bulaştırabilir. </a:t>
            </a:r>
            <a:endParaRPr lang="tr-TR" sz="3200" dirty="0" smtClean="0">
              <a:solidFill>
                <a:schemeClr val="tx1"/>
              </a:solidFill>
              <a:latin typeface="+mn-lt"/>
            </a:endParaRPr>
          </a:p>
          <a:p>
            <a:pPr algn="just"/>
            <a:r>
              <a:rPr lang="tr-TR" sz="3200" dirty="0">
                <a:solidFill>
                  <a:schemeClr val="tx1"/>
                </a:solidFill>
                <a:latin typeface="+mn-lt"/>
              </a:rPr>
              <a:t>Ayrıca, mutfakta kullanılan araç ve gereçlerin kimyasal deterjanlarla bilinçsizce yıkanması ya da dezenfekte edilmesi sırasında, yiyeceklere kimyasal maddeler bulaşabilir ve bunlar da kimyasal zehirlenmelere yol açabilir. </a:t>
            </a:r>
          </a:p>
          <a:p>
            <a:endParaRPr lang="tr-TR" sz="3200" dirty="0">
              <a:solidFill>
                <a:schemeClr val="tx1"/>
              </a:solidFill>
              <a:latin typeface="+mn-lt"/>
            </a:endParaRPr>
          </a:p>
        </p:txBody>
      </p:sp>
    </p:spTree>
    <p:extLst>
      <p:ext uri="{BB962C8B-B14F-4D97-AF65-F5344CB8AC3E}">
        <p14:creationId xmlns:p14="http://schemas.microsoft.com/office/powerpoint/2010/main" val="74361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chemeClr val="tx1"/>
                </a:solidFill>
                <a:latin typeface="+mn-lt"/>
              </a:rPr>
              <a:t>Plastikler</a:t>
            </a:r>
          </a:p>
        </p:txBody>
      </p:sp>
      <p:sp>
        <p:nvSpPr>
          <p:cNvPr id="3" name="İçerik Yer Tutucusu 2"/>
          <p:cNvSpPr>
            <a:spLocks noGrp="1"/>
          </p:cNvSpPr>
          <p:nvPr>
            <p:ph idx="1"/>
          </p:nvPr>
        </p:nvSpPr>
        <p:spPr>
          <a:xfrm>
            <a:off x="1295401" y="2570580"/>
            <a:ext cx="9601197" cy="3318936"/>
          </a:xfrm>
        </p:spPr>
        <p:txBody>
          <a:bodyPr>
            <a:normAutofit/>
          </a:bodyPr>
          <a:lstStyle/>
          <a:p>
            <a:pPr algn="just"/>
            <a:r>
              <a:rPr lang="tr-TR" sz="3200" dirty="0">
                <a:solidFill>
                  <a:schemeClr val="tx1"/>
                </a:solidFill>
                <a:latin typeface="+mn-lt"/>
              </a:rPr>
              <a:t>Plastikten yapılmış yiyecek ambalajları mutfaklarda yiyeceklerin hazırlanmasında ve yiyeceklerin muhafazasında kullanılmamalıdır. Plastiklerin bileşiminde bulunan kimyasal maddeler ve boyalar besinlerin kirlenmesine ve sağlık için zararlı hale gelmesine yol açabilir. </a:t>
            </a:r>
          </a:p>
        </p:txBody>
      </p:sp>
    </p:spTree>
    <p:extLst>
      <p:ext uri="{BB962C8B-B14F-4D97-AF65-F5344CB8AC3E}">
        <p14:creationId xmlns:p14="http://schemas.microsoft.com/office/powerpoint/2010/main" val="4249712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4</TotalTime>
  <Words>321</Words>
  <Application>Microsoft Office PowerPoint</Application>
  <PresentationFormat>Geniş ekran</PresentationFormat>
  <Paragraphs>19</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9</vt:i4>
      </vt:variant>
    </vt:vector>
  </HeadingPairs>
  <TitlesOfParts>
    <vt:vector size="13" baseType="lpstr">
      <vt:lpstr>Arial</vt:lpstr>
      <vt:lpstr>Garamond</vt:lpstr>
      <vt:lpstr>Organik</vt:lpstr>
      <vt:lpstr>1_Organik</vt:lpstr>
      <vt:lpstr>GIDA VE PERSONEL HİJENİ </vt:lpstr>
      <vt:lpstr>Kimyasal Maddeler</vt:lpstr>
      <vt:lpstr>Kimyasal Maddeler</vt:lpstr>
      <vt:lpstr>Kimyasal Maddeler</vt:lpstr>
      <vt:lpstr>Metaller</vt:lpstr>
      <vt:lpstr>Tarım ve Böcek İlaçları</vt:lpstr>
      <vt:lpstr>Tarım ve Böcek İlaçları</vt:lpstr>
      <vt:lpstr>Deterjanlar</vt:lpstr>
      <vt:lpstr>Plastikler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5</cp:revision>
  <dcterms:created xsi:type="dcterms:W3CDTF">2017-10-29T13:27:16Z</dcterms:created>
  <dcterms:modified xsi:type="dcterms:W3CDTF">2017-10-29T13:31:58Z</dcterms:modified>
</cp:coreProperties>
</file>