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23"/>
  </p:notesMasterIdLst>
  <p:sldIdLst>
    <p:sldId id="709" r:id="rId4"/>
    <p:sldId id="710" r:id="rId5"/>
    <p:sldId id="711" r:id="rId6"/>
    <p:sldId id="712" r:id="rId7"/>
    <p:sldId id="713" r:id="rId8"/>
    <p:sldId id="714" r:id="rId9"/>
    <p:sldId id="715" r:id="rId10"/>
    <p:sldId id="716" r:id="rId11"/>
    <p:sldId id="717" r:id="rId12"/>
    <p:sldId id="718" r:id="rId13"/>
    <p:sldId id="719" r:id="rId14"/>
    <p:sldId id="725" r:id="rId15"/>
    <p:sldId id="726" r:id="rId16"/>
    <p:sldId id="727" r:id="rId17"/>
    <p:sldId id="733" r:id="rId18"/>
    <p:sldId id="738" r:id="rId19"/>
    <p:sldId id="739" r:id="rId20"/>
    <p:sldId id="740" r:id="rId21"/>
    <p:sldId id="741"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0093"/>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2" d="100"/>
          <a:sy n="82" d="100"/>
        </p:scale>
        <p:origin x="1728" y="96"/>
      </p:cViewPr>
      <p:guideLst>
        <p:guide orient="horz" pos="2160"/>
        <p:guide pos="2903"/>
      </p:guideLst>
    </p:cSldViewPr>
  </p:slid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2/13/2020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19913B4-353A-43F0-919E-C9E766A5124A}"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53708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2/13/2020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2/13/2020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2/13/2020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2/13/2020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2/13/2020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2/13/2020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2/13/2020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2/13/2020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2/13/2020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2/13/2020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15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18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618912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58935870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367220" y="683326"/>
            <a:ext cx="7557471" cy="366156"/>
          </a:xfrm>
        </p:spPr>
        <p:txBody>
          <a:bodyPr>
            <a:noAutofit/>
          </a:bodyPr>
          <a:lstStyle>
            <a:lvl1pPr algn="l">
              <a:defRPr lang="tr-TR" sz="2400" b="1" kern="1200" dirty="0" smtClean="0">
                <a:solidFill>
                  <a:srgbClr val="002060"/>
                </a:solidFill>
                <a:latin typeface="Arial" panose="020B0604020202020204" pitchFamily="34" charset="0"/>
                <a:ea typeface="+mn-ea"/>
                <a:cs typeface="Arial" panose="020B0604020202020204" pitchFamily="34"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1990642"/>
            <a:ext cx="7543800" cy="1993530"/>
          </a:xfrm>
        </p:spPr>
        <p:txBody>
          <a:bodyPr/>
          <a:lstStyle>
            <a:lvl1pPr marL="205740" indent="-205740">
              <a:buClr>
                <a:srgbClr val="002060"/>
              </a:buClr>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1pPr>
            <a:lvl2pPr marL="445770" indent="-205740">
              <a:buClr>
                <a:srgbClr val="002060"/>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651510" indent="-171450">
              <a:buClrTx/>
              <a:buFont typeface="Wingdings" panose="05000000000000000000" pitchFamily="2" charset="2"/>
              <a:buChar char="Ø"/>
              <a:defRPr sz="1350">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1437627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2/13/2020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2/13/2020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2/13/2020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2/13/2020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2/13/2020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2/13/2020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2/13/2020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2/13/2020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1317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5" r:id="rId3"/>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782857" y="1844620"/>
            <a:ext cx="7545804" cy="3280898"/>
          </a:xfrm>
          <a:prstGeom prst="rect">
            <a:avLst/>
          </a:prstGeom>
        </p:spPr>
        <p:txBody>
          <a:bodyPr wrap="square">
            <a:spAutoFit/>
          </a:bodyPr>
          <a:lstStyle/>
          <a:p>
            <a:pPr marL="0" lvl="1" algn="ctr">
              <a:spcBef>
                <a:spcPct val="20000"/>
              </a:spcBef>
              <a:buClr>
                <a:schemeClr val="accent1"/>
              </a:buClr>
            </a:pPr>
            <a:endParaRPr lang="tr-TR" sz="2800" b="1" dirty="0">
              <a:solidFill>
                <a:schemeClr val="tx2"/>
              </a:solidFill>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a:solidFill>
                  <a:schemeClr val="tx2"/>
                </a:solidFill>
                <a:latin typeface="Arial" panose="020B0604020202020204" pitchFamily="34" charset="0"/>
                <a:cs typeface="Arial" panose="020B0604020202020204" pitchFamily="34" charset="0"/>
              </a:rPr>
              <a:t>11. HAFTA</a:t>
            </a:r>
          </a:p>
          <a:p>
            <a:pPr marL="0" lvl="1" algn="ctr">
              <a:spcBef>
                <a:spcPct val="20000"/>
              </a:spcBef>
              <a:buClr>
                <a:schemeClr val="accent1"/>
              </a:buClr>
            </a:pPr>
            <a:r>
              <a:rPr lang="tr-TR" sz="2800" b="1" dirty="0">
                <a:solidFill>
                  <a:schemeClr val="tx2"/>
                </a:solidFill>
                <a:latin typeface="Arial" panose="020B0604020202020204" pitchFamily="34" charset="0"/>
                <a:cs typeface="Arial" panose="020B0604020202020204" pitchFamily="34" charset="0"/>
              </a:rPr>
              <a:t>Gayrimenkul yatırımlarının değerlendirilmesi ve risk analizleri, dinamik yöntemlerin uygulamaları: karar ağacı analizi, reel opsiyon teorisi, şartlı tercihler analizi ve diğer yöntemler</a:t>
            </a:r>
          </a:p>
        </p:txBody>
      </p:sp>
    </p:spTree>
    <p:extLst>
      <p:ext uri="{BB962C8B-B14F-4D97-AF65-F5344CB8AC3E}">
        <p14:creationId xmlns:p14="http://schemas.microsoft.com/office/powerpoint/2010/main" val="2376202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7548" y="635222"/>
            <a:ext cx="7532468" cy="392435"/>
          </a:xfrm>
        </p:spPr>
        <p:txBody>
          <a:bodyPr/>
          <a:lstStyle/>
          <a:p>
            <a:r>
              <a:rPr lang="tr-TR" dirty="0" smtClean="0"/>
              <a:t>Risk Yönetimi</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475362808"/>
              </p:ext>
            </p:extLst>
          </p:nvPr>
        </p:nvGraphicFramePr>
        <p:xfrm>
          <a:off x="838200" y="2350294"/>
          <a:ext cx="7543800" cy="2781300"/>
        </p:xfrm>
        <a:graphic>
          <a:graphicData uri="http://schemas.openxmlformats.org/drawingml/2006/table">
            <a:tbl>
              <a:tblPr firstRow="1" bandRow="1">
                <a:tableStyleId>{5C22544A-7EE6-4342-B048-85BDC9FD1C3A}</a:tableStyleId>
              </a:tblPr>
              <a:tblGrid>
                <a:gridCol w="1662461">
                  <a:extLst>
                    <a:ext uri="{9D8B030D-6E8A-4147-A177-3AD203B41FA5}">
                      <a16:colId xmlns:a16="http://schemas.microsoft.com/office/drawing/2014/main" val="1833107695"/>
                    </a:ext>
                  </a:extLst>
                </a:gridCol>
                <a:gridCol w="5881339">
                  <a:extLst>
                    <a:ext uri="{9D8B030D-6E8A-4147-A177-3AD203B41FA5}">
                      <a16:colId xmlns:a16="http://schemas.microsoft.com/office/drawing/2014/main" val="3381908023"/>
                    </a:ext>
                  </a:extLst>
                </a:gridCol>
              </a:tblGrid>
              <a:tr h="278130">
                <a:tc>
                  <a:txBody>
                    <a:bodyPr/>
                    <a:lstStyle/>
                    <a:p>
                      <a:r>
                        <a:rPr lang="tr-TR" sz="1000" dirty="0" smtClean="0"/>
                        <a:t>Risk Kategorileri</a:t>
                      </a:r>
                      <a:endParaRPr lang="tr-TR" sz="1000" dirty="0"/>
                    </a:p>
                  </a:txBody>
                  <a:tcPr marL="68580" marR="68580" marT="34290" marB="34290"/>
                </a:tc>
                <a:tc>
                  <a:txBody>
                    <a:bodyPr/>
                    <a:lstStyle/>
                    <a:p>
                      <a:r>
                        <a:rPr lang="tr-TR" sz="1000" dirty="0" smtClean="0"/>
                        <a:t>Yapılandırma</a:t>
                      </a:r>
                      <a:endParaRPr lang="tr-TR" sz="1000" dirty="0"/>
                    </a:p>
                  </a:txBody>
                  <a:tcPr marL="68580" marR="68580" marT="34290" marB="34290"/>
                </a:tc>
                <a:extLst>
                  <a:ext uri="{0D108BD9-81ED-4DB2-BD59-A6C34878D82A}">
                    <a16:rowId xmlns:a16="http://schemas.microsoft.com/office/drawing/2014/main" val="3400775588"/>
                  </a:ext>
                </a:extLst>
              </a:tr>
              <a:tr h="278130">
                <a:tc>
                  <a:txBody>
                    <a:bodyPr/>
                    <a:lstStyle/>
                    <a:p>
                      <a:r>
                        <a:rPr lang="tr-TR" sz="1000" dirty="0" smtClean="0"/>
                        <a:t>Proje Sponsor Riski</a:t>
                      </a:r>
                      <a:endParaRPr lang="tr-TR" sz="1000" dirty="0"/>
                    </a:p>
                  </a:txBody>
                  <a:tcPr marL="68580" marR="68580" marT="34290" marB="34290"/>
                </a:tc>
                <a:tc>
                  <a:txBody>
                    <a:bodyPr/>
                    <a:lstStyle/>
                    <a:p>
                      <a:r>
                        <a:rPr lang="tr-TR" sz="1000" dirty="0" smtClean="0"/>
                        <a:t>Sermaye katkısı, projenin teminat olarak değeri</a:t>
                      </a:r>
                      <a:endParaRPr lang="tr-TR" sz="1000" dirty="0"/>
                    </a:p>
                  </a:txBody>
                  <a:tcPr marL="68580" marR="68580" marT="34290" marB="34290"/>
                </a:tc>
                <a:extLst>
                  <a:ext uri="{0D108BD9-81ED-4DB2-BD59-A6C34878D82A}">
                    <a16:rowId xmlns:a16="http://schemas.microsoft.com/office/drawing/2014/main" val="467764524"/>
                  </a:ext>
                </a:extLst>
              </a:tr>
              <a:tr h="278130">
                <a:tc>
                  <a:txBody>
                    <a:bodyPr/>
                    <a:lstStyle/>
                    <a:p>
                      <a:r>
                        <a:rPr lang="tr-TR" sz="1000" dirty="0" smtClean="0"/>
                        <a:t>Tamamlama Riski</a:t>
                      </a:r>
                      <a:endParaRPr lang="tr-TR" sz="1000" dirty="0"/>
                    </a:p>
                  </a:txBody>
                  <a:tcPr marL="68580" marR="68580" marT="34290" marB="34290"/>
                </a:tc>
                <a:tc>
                  <a:txBody>
                    <a:bodyPr/>
                    <a:lstStyle/>
                    <a:p>
                      <a:r>
                        <a:rPr lang="tr-TR" sz="1000" dirty="0" smtClean="0"/>
                        <a:t>Anahtar teslim sözleşmeler, cezai şart ve garantiler</a:t>
                      </a:r>
                      <a:endParaRPr lang="tr-TR" sz="1000" dirty="0"/>
                    </a:p>
                  </a:txBody>
                  <a:tcPr marL="68580" marR="68580" marT="34290" marB="34290"/>
                </a:tc>
                <a:extLst>
                  <a:ext uri="{0D108BD9-81ED-4DB2-BD59-A6C34878D82A}">
                    <a16:rowId xmlns:a16="http://schemas.microsoft.com/office/drawing/2014/main" val="209175283"/>
                  </a:ext>
                </a:extLst>
              </a:tr>
              <a:tr h="278130">
                <a:tc>
                  <a:txBody>
                    <a:bodyPr/>
                    <a:lstStyle/>
                    <a:p>
                      <a:r>
                        <a:rPr lang="tr-TR" sz="1000" dirty="0" smtClean="0"/>
                        <a:t>İşletme Riski</a:t>
                      </a:r>
                      <a:endParaRPr lang="tr-TR" sz="1000" dirty="0"/>
                    </a:p>
                  </a:txBody>
                  <a:tcPr marL="68580" marR="68580" marT="34290" marB="34290"/>
                </a:tc>
                <a:tc>
                  <a:txBody>
                    <a:bodyPr/>
                    <a:lstStyle/>
                    <a:p>
                      <a:r>
                        <a:rPr lang="tr-TR" sz="1000" dirty="0" smtClean="0"/>
                        <a:t>Performans garantileri, işletme ve bakım anlaşmaları</a:t>
                      </a:r>
                      <a:endParaRPr lang="tr-TR" sz="1000" dirty="0"/>
                    </a:p>
                  </a:txBody>
                  <a:tcPr marL="68580" marR="68580" marT="34290" marB="34290"/>
                </a:tc>
                <a:extLst>
                  <a:ext uri="{0D108BD9-81ED-4DB2-BD59-A6C34878D82A}">
                    <a16:rowId xmlns:a16="http://schemas.microsoft.com/office/drawing/2014/main" val="628602309"/>
                  </a:ext>
                </a:extLst>
              </a:tr>
              <a:tr h="278130">
                <a:tc>
                  <a:txBody>
                    <a:bodyPr/>
                    <a:lstStyle/>
                    <a:p>
                      <a:r>
                        <a:rPr lang="tr-TR" sz="1000" dirty="0" smtClean="0"/>
                        <a:t>Satış Riski</a:t>
                      </a:r>
                      <a:endParaRPr lang="tr-TR" sz="1000" dirty="0"/>
                    </a:p>
                  </a:txBody>
                  <a:tcPr marL="68580" marR="68580" marT="34290" marB="34290"/>
                </a:tc>
                <a:tc>
                  <a:txBody>
                    <a:bodyPr/>
                    <a:lstStyle/>
                    <a:p>
                      <a:r>
                        <a:rPr lang="tr-TR" sz="1000" dirty="0" smtClean="0"/>
                        <a:t>Satış sözleşmeleri</a:t>
                      </a:r>
                      <a:endParaRPr lang="tr-TR" sz="1000" dirty="0"/>
                    </a:p>
                  </a:txBody>
                  <a:tcPr marL="68580" marR="68580" marT="34290" marB="34290"/>
                </a:tc>
                <a:extLst>
                  <a:ext uri="{0D108BD9-81ED-4DB2-BD59-A6C34878D82A}">
                    <a16:rowId xmlns:a16="http://schemas.microsoft.com/office/drawing/2014/main" val="1721687870"/>
                  </a:ext>
                </a:extLst>
              </a:tr>
              <a:tr h="278130">
                <a:tc>
                  <a:txBody>
                    <a:bodyPr/>
                    <a:lstStyle/>
                    <a:p>
                      <a:r>
                        <a:rPr lang="tr-TR" sz="1000" dirty="0" smtClean="0"/>
                        <a:t>Tedarikçi Riski</a:t>
                      </a:r>
                      <a:endParaRPr lang="tr-TR" sz="1000" dirty="0"/>
                    </a:p>
                  </a:txBody>
                  <a:tcPr marL="68580" marR="68580" marT="34290" marB="34290"/>
                </a:tc>
                <a:tc>
                  <a:txBody>
                    <a:bodyPr/>
                    <a:lstStyle/>
                    <a:p>
                      <a:r>
                        <a:rPr lang="tr-TR" sz="1000" dirty="0" smtClean="0"/>
                        <a:t>Tedarik sözleşmesi</a:t>
                      </a:r>
                      <a:endParaRPr lang="tr-TR" sz="1000" dirty="0"/>
                    </a:p>
                  </a:txBody>
                  <a:tcPr marL="68580" marR="68580" marT="34290" marB="34290"/>
                </a:tc>
                <a:extLst>
                  <a:ext uri="{0D108BD9-81ED-4DB2-BD59-A6C34878D82A}">
                    <a16:rowId xmlns:a16="http://schemas.microsoft.com/office/drawing/2014/main" val="1535137762"/>
                  </a:ext>
                </a:extLst>
              </a:tr>
              <a:tr h="278130">
                <a:tc>
                  <a:txBody>
                    <a:bodyPr/>
                    <a:lstStyle/>
                    <a:p>
                      <a:r>
                        <a:rPr lang="tr-TR" sz="1000" dirty="0" smtClean="0"/>
                        <a:t>Taşıma</a:t>
                      </a:r>
                      <a:r>
                        <a:rPr lang="tr-TR" sz="1000" baseline="0" dirty="0" smtClean="0"/>
                        <a:t> Riski</a:t>
                      </a:r>
                      <a:endParaRPr lang="tr-TR" sz="1000" dirty="0"/>
                    </a:p>
                  </a:txBody>
                  <a:tcPr marL="68580" marR="68580" marT="34290" marB="34290"/>
                </a:tc>
                <a:tc>
                  <a:txBody>
                    <a:bodyPr/>
                    <a:lstStyle/>
                    <a:p>
                      <a:r>
                        <a:rPr lang="tr-TR" sz="1000" dirty="0" smtClean="0"/>
                        <a:t>Taşıma alternatifleri,</a:t>
                      </a:r>
                      <a:r>
                        <a:rPr lang="tr-TR" sz="1000" baseline="0" dirty="0" smtClean="0"/>
                        <a:t> uzun vadeli taşıma</a:t>
                      </a:r>
                      <a:endParaRPr lang="tr-TR" sz="1000" dirty="0"/>
                    </a:p>
                  </a:txBody>
                  <a:tcPr marL="68580" marR="68580" marT="34290" marB="34290"/>
                </a:tc>
                <a:extLst>
                  <a:ext uri="{0D108BD9-81ED-4DB2-BD59-A6C34878D82A}">
                    <a16:rowId xmlns:a16="http://schemas.microsoft.com/office/drawing/2014/main" val="2362153456"/>
                  </a:ext>
                </a:extLst>
              </a:tr>
              <a:tr h="278130">
                <a:tc>
                  <a:txBody>
                    <a:bodyPr/>
                    <a:lstStyle/>
                    <a:p>
                      <a:r>
                        <a:rPr lang="tr-TR" sz="1000" dirty="0" smtClean="0"/>
                        <a:t>Çevresel Riskler</a:t>
                      </a:r>
                      <a:endParaRPr lang="tr-TR" sz="1000" dirty="0"/>
                    </a:p>
                  </a:txBody>
                  <a:tcPr marL="68580" marR="68580" marT="34290" marB="34290"/>
                </a:tc>
                <a:tc>
                  <a:txBody>
                    <a:bodyPr/>
                    <a:lstStyle/>
                    <a:p>
                      <a:r>
                        <a:rPr lang="tr-TR" sz="1000" dirty="0" smtClean="0"/>
                        <a:t>Çevresel denetleme</a:t>
                      </a:r>
                      <a:endParaRPr lang="tr-TR" sz="1000" dirty="0"/>
                    </a:p>
                  </a:txBody>
                  <a:tcPr marL="68580" marR="68580" marT="34290" marB="34290"/>
                </a:tc>
                <a:extLst>
                  <a:ext uri="{0D108BD9-81ED-4DB2-BD59-A6C34878D82A}">
                    <a16:rowId xmlns:a16="http://schemas.microsoft.com/office/drawing/2014/main" val="3248364856"/>
                  </a:ext>
                </a:extLst>
              </a:tr>
              <a:tr h="278130">
                <a:tc>
                  <a:txBody>
                    <a:bodyPr/>
                    <a:lstStyle/>
                    <a:p>
                      <a:r>
                        <a:rPr lang="tr-TR" sz="1000" dirty="0" smtClean="0"/>
                        <a:t>Finansal Risk</a:t>
                      </a:r>
                      <a:endParaRPr lang="tr-TR" sz="1000" dirty="0"/>
                    </a:p>
                  </a:txBody>
                  <a:tcPr marL="68580" marR="68580" marT="34290" marB="34290"/>
                </a:tc>
                <a:tc>
                  <a:txBody>
                    <a:bodyPr/>
                    <a:lstStyle/>
                    <a:p>
                      <a:r>
                        <a:rPr lang="tr-TR" sz="1000" dirty="0" err="1" smtClean="0"/>
                        <a:t>Hedging</a:t>
                      </a:r>
                      <a:endParaRPr lang="tr-TR" sz="1000" dirty="0"/>
                    </a:p>
                  </a:txBody>
                  <a:tcPr marL="68580" marR="68580" marT="34290" marB="34290"/>
                </a:tc>
                <a:extLst>
                  <a:ext uri="{0D108BD9-81ED-4DB2-BD59-A6C34878D82A}">
                    <a16:rowId xmlns:a16="http://schemas.microsoft.com/office/drawing/2014/main" val="467924078"/>
                  </a:ext>
                </a:extLst>
              </a:tr>
              <a:tr h="278130">
                <a:tc>
                  <a:txBody>
                    <a:bodyPr/>
                    <a:lstStyle/>
                    <a:p>
                      <a:r>
                        <a:rPr lang="tr-TR" sz="1000" dirty="0" smtClean="0"/>
                        <a:t>Politik Risk</a:t>
                      </a:r>
                      <a:endParaRPr lang="tr-TR" sz="1000" dirty="0"/>
                    </a:p>
                  </a:txBody>
                  <a:tcPr marL="68580" marR="68580" marT="34290" marB="34290"/>
                </a:tc>
                <a:tc>
                  <a:txBody>
                    <a:bodyPr/>
                    <a:lstStyle/>
                    <a:p>
                      <a:r>
                        <a:rPr lang="tr-TR" sz="1000" dirty="0" smtClean="0"/>
                        <a:t>Politik risk sigortası</a:t>
                      </a:r>
                      <a:endParaRPr lang="tr-TR" sz="1000" dirty="0"/>
                    </a:p>
                  </a:txBody>
                  <a:tcPr marL="68580" marR="68580" marT="34290" marB="34290"/>
                </a:tc>
                <a:extLst>
                  <a:ext uri="{0D108BD9-81ED-4DB2-BD59-A6C34878D82A}">
                    <a16:rowId xmlns:a16="http://schemas.microsoft.com/office/drawing/2014/main" val="3413531090"/>
                  </a:ext>
                </a:extLst>
              </a:tr>
            </a:tbl>
          </a:graphicData>
        </a:graphic>
      </p:graphicFrame>
      <p:pic>
        <p:nvPicPr>
          <p:cNvPr id="6152" name="Picture 8" descr="risk png ile ilgili görsel sonucu"/>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48409" y="1273269"/>
            <a:ext cx="2347738" cy="1077025"/>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838200" y="2073295"/>
            <a:ext cx="4948855" cy="300082"/>
          </a:xfrm>
          <a:prstGeom prst="rect">
            <a:avLst/>
          </a:prstGeom>
          <a:noFill/>
        </p:spPr>
        <p:txBody>
          <a:bodyPr wrap="none" rtlCol="0">
            <a:spAutoFit/>
          </a:bodyPr>
          <a:lstStyle/>
          <a:p>
            <a:r>
              <a:rPr lang="tr-TR" sz="1350" dirty="0">
                <a:solidFill>
                  <a:srgbClr val="FF0000"/>
                </a:solidFill>
                <a:latin typeface="Arial" panose="020B0604020202020204" pitchFamily="34" charset="0"/>
                <a:cs typeface="Arial" panose="020B0604020202020204" pitchFamily="34" charset="0"/>
              </a:rPr>
              <a:t>Gayrimenkul Geliştirme Projelerinde Risklerin Yapılandırılması</a:t>
            </a:r>
          </a:p>
        </p:txBody>
      </p:sp>
    </p:spTree>
    <p:extLst>
      <p:ext uri="{BB962C8B-B14F-4D97-AF65-F5344CB8AC3E}">
        <p14:creationId xmlns:p14="http://schemas.microsoft.com/office/powerpoint/2010/main" val="3548153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2151" y="378743"/>
            <a:ext cx="7826297" cy="392435"/>
          </a:xfrm>
        </p:spPr>
        <p:txBody>
          <a:bodyPr/>
          <a:lstStyle/>
          <a:p>
            <a:r>
              <a:rPr lang="tr-TR" dirty="0" smtClean="0"/>
              <a:t>Gayrimenkul Geliştirme Risklerinin Sınıflandırılması (</a:t>
            </a:r>
            <a:r>
              <a:rPr lang="tr-TR" dirty="0" err="1" smtClean="0"/>
              <a:t>Wellner</a:t>
            </a:r>
            <a:r>
              <a:rPr lang="tr-TR" dirty="0" smtClean="0"/>
              <a:t>)</a:t>
            </a:r>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0" y="1126274"/>
            <a:ext cx="9144000" cy="4750419"/>
          </a:xfrm>
          <a:prstGeom prst="rect">
            <a:avLst/>
          </a:prstGeom>
        </p:spPr>
      </p:pic>
    </p:spTree>
    <p:extLst>
      <p:ext uri="{BB962C8B-B14F-4D97-AF65-F5344CB8AC3E}">
        <p14:creationId xmlns:p14="http://schemas.microsoft.com/office/powerpoint/2010/main" val="2462251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0153" y="671824"/>
            <a:ext cx="7532468" cy="392435"/>
          </a:xfrm>
        </p:spPr>
        <p:txBody>
          <a:bodyPr/>
          <a:lstStyle/>
          <a:p>
            <a:r>
              <a:rPr lang="tr-TR" dirty="0" smtClean="0"/>
              <a:t>Karar Ağacı</a:t>
            </a:r>
            <a:endParaRPr lang="tr-TR" dirty="0"/>
          </a:p>
        </p:txBody>
      </p:sp>
      <p:sp>
        <p:nvSpPr>
          <p:cNvPr id="3" name="İçerik Yer Tutucusu 2"/>
          <p:cNvSpPr>
            <a:spLocks noGrp="1"/>
          </p:cNvSpPr>
          <p:nvPr>
            <p:ph idx="1"/>
          </p:nvPr>
        </p:nvSpPr>
        <p:spPr>
          <a:xfrm>
            <a:off x="704618" y="1297718"/>
            <a:ext cx="7599143" cy="1115260"/>
          </a:xfrm>
        </p:spPr>
        <p:txBody>
          <a:bodyPr>
            <a:noAutofit/>
          </a:bodyPr>
          <a:lstStyle/>
          <a:p>
            <a:r>
              <a:rPr lang="tr-TR" dirty="0"/>
              <a:t>Bir işletme yönetimi tarafından tercihlerin, risklerin, kazançların, hedeflerin tanımlanmasında yardımcı olabilen ve birçok önemli yatırım alanlarında uygulanabilen, birbirini izleyen şansa bağlı olaylarla ilgili olarak çıkan çeşitli karar noktalarını incelemek için kullanılan bir </a:t>
            </a:r>
            <a:r>
              <a:rPr lang="tr-TR" dirty="0" smtClean="0"/>
              <a:t>tekniktir (Anonim 2019a).</a:t>
            </a:r>
            <a:endParaRPr lang="tr-TR" dirty="0"/>
          </a:p>
        </p:txBody>
      </p:sp>
      <p:pic>
        <p:nvPicPr>
          <p:cNvPr id="7170" name="Picture 2" descr="decision tree real estate ile ilgili görsel sonucu"/>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90318" y="2757950"/>
            <a:ext cx="7572375" cy="307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38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2152" y="651091"/>
            <a:ext cx="7532468" cy="392435"/>
          </a:xfrm>
        </p:spPr>
        <p:txBody>
          <a:bodyPr/>
          <a:lstStyle/>
          <a:p>
            <a:r>
              <a:rPr lang="tr-TR" dirty="0" smtClean="0"/>
              <a:t>Karar Ağacı Analizi</a:t>
            </a:r>
            <a:endParaRPr lang="tr-TR" dirty="0"/>
          </a:p>
        </p:txBody>
      </p:sp>
      <p:sp>
        <p:nvSpPr>
          <p:cNvPr id="3" name="İçerik Yer Tutucusu 2"/>
          <p:cNvSpPr>
            <a:spLocks noGrp="1"/>
          </p:cNvSpPr>
          <p:nvPr>
            <p:ph idx="1"/>
          </p:nvPr>
        </p:nvSpPr>
        <p:spPr>
          <a:xfrm>
            <a:off x="771525" y="1827406"/>
            <a:ext cx="5392312" cy="3607559"/>
          </a:xfrm>
        </p:spPr>
        <p:txBody>
          <a:bodyPr>
            <a:normAutofit lnSpcReduction="10000"/>
          </a:bodyPr>
          <a:lstStyle/>
          <a:p>
            <a:r>
              <a:rPr lang="tr-TR" dirty="0"/>
              <a:t>KARAR AĞACI YÖNTEMİ </a:t>
            </a:r>
            <a:r>
              <a:rPr lang="tr-TR" dirty="0"/>
              <a:t>(Anonim 2019a).</a:t>
            </a:r>
            <a:endParaRPr lang="tr-TR" dirty="0"/>
          </a:p>
          <a:p>
            <a:pPr lvl="1"/>
            <a:r>
              <a:rPr lang="tr-TR" dirty="0" smtClean="0"/>
              <a:t>1</a:t>
            </a:r>
            <a:r>
              <a:rPr lang="tr-TR" dirty="0"/>
              <a:t>. Sorunun tanımlanması </a:t>
            </a:r>
            <a:endParaRPr lang="tr-TR" dirty="0" smtClean="0"/>
          </a:p>
          <a:p>
            <a:pPr lvl="1"/>
            <a:r>
              <a:rPr lang="tr-TR" dirty="0" smtClean="0"/>
              <a:t>2</a:t>
            </a:r>
            <a:r>
              <a:rPr lang="tr-TR" dirty="0"/>
              <a:t>. Karar ağacının çizilmesi / yapılandırılması </a:t>
            </a:r>
            <a:endParaRPr lang="tr-TR" dirty="0" smtClean="0"/>
          </a:p>
          <a:p>
            <a:pPr lvl="1"/>
            <a:r>
              <a:rPr lang="tr-TR" dirty="0" smtClean="0"/>
              <a:t>3</a:t>
            </a:r>
            <a:r>
              <a:rPr lang="tr-TR" dirty="0"/>
              <a:t>. Olayların oluşma olasılıklarının atanması </a:t>
            </a:r>
            <a:endParaRPr lang="tr-TR" dirty="0" smtClean="0"/>
          </a:p>
          <a:p>
            <a:pPr lvl="1"/>
            <a:r>
              <a:rPr lang="tr-TR" dirty="0" smtClean="0"/>
              <a:t>4</a:t>
            </a:r>
            <a:r>
              <a:rPr lang="tr-TR" dirty="0"/>
              <a:t>. Beklenen getirinin (veya faydanın) ilgili şans noktası için hesaplanması - geriye doğru, işlem </a:t>
            </a:r>
            <a:endParaRPr lang="tr-TR" dirty="0" smtClean="0"/>
          </a:p>
          <a:p>
            <a:pPr lvl="1"/>
            <a:r>
              <a:rPr lang="tr-TR" dirty="0" smtClean="0"/>
              <a:t>5</a:t>
            </a:r>
            <a:r>
              <a:rPr lang="tr-TR" dirty="0"/>
              <a:t>. En yüksek beklenen getirinin (faydanın) ilgili karar noktasına atanması - geriye doğru, karşılaştırma </a:t>
            </a:r>
            <a:endParaRPr lang="tr-TR" dirty="0" smtClean="0"/>
          </a:p>
          <a:p>
            <a:pPr lvl="1"/>
            <a:r>
              <a:rPr lang="tr-TR" dirty="0" smtClean="0"/>
              <a:t>6</a:t>
            </a:r>
            <a:r>
              <a:rPr lang="tr-TR" dirty="0"/>
              <a:t>. Önerinin sunulması</a:t>
            </a:r>
          </a:p>
        </p:txBody>
      </p:sp>
      <p:pic>
        <p:nvPicPr>
          <p:cNvPr id="15364" name="Picture 4" descr="karar ağacı ile ilgili görsel sonucu"/>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87799" y="1865048"/>
            <a:ext cx="2685063" cy="2355960"/>
          </a:xfrm>
          <a:prstGeom prst="ellipse">
            <a:avLst/>
          </a:prstGeom>
          <a:ln w="63500" cap="rnd">
            <a:solidFill>
              <a:srgbClr val="16009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097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9849" y="668675"/>
            <a:ext cx="7532468" cy="392435"/>
          </a:xfrm>
        </p:spPr>
        <p:txBody>
          <a:bodyPr/>
          <a:lstStyle/>
          <a:p>
            <a:r>
              <a:rPr lang="tr-TR" dirty="0" smtClean="0"/>
              <a:t>Karar Ağacının Modellenmesi</a:t>
            </a:r>
            <a:endParaRPr lang="tr-TR" dirty="0"/>
          </a:p>
        </p:txBody>
      </p:sp>
      <p:sp>
        <p:nvSpPr>
          <p:cNvPr id="3" name="İçerik Yer Tutucusu 2"/>
          <p:cNvSpPr>
            <a:spLocks noGrp="1"/>
          </p:cNvSpPr>
          <p:nvPr>
            <p:ph idx="1"/>
          </p:nvPr>
        </p:nvSpPr>
        <p:spPr>
          <a:xfrm>
            <a:off x="771526" y="1827406"/>
            <a:ext cx="7599143" cy="3607559"/>
          </a:xfrm>
        </p:spPr>
        <p:txBody>
          <a:bodyPr>
            <a:normAutofit lnSpcReduction="10000"/>
          </a:bodyPr>
          <a:lstStyle/>
          <a:p>
            <a:r>
              <a:rPr lang="tr-TR" dirty="0"/>
              <a:t>KA analizi büyük çaplı, kapsamlı ve karmaşık yatırım karar süreçlerinde gayrimenkul yatırımlarını analiz edebilmemiz için son derece faydalı analizler olabilmektedirler. Yatırımdan beklenen getirinin en </a:t>
            </a:r>
            <a:r>
              <a:rPr lang="tr-TR" dirty="0" smtClean="0"/>
              <a:t>üst düzeye </a:t>
            </a:r>
            <a:r>
              <a:rPr lang="tr-TR" dirty="0"/>
              <a:t>çıkarılması ve bunun hesaplamaları KA ile kolaylıkla ifade edilebilmektedir. Günümüzde </a:t>
            </a:r>
            <a:r>
              <a:rPr lang="tr-TR" dirty="0" smtClean="0"/>
              <a:t>bilgisayar yazılımları </a:t>
            </a:r>
            <a:r>
              <a:rPr lang="tr-TR" dirty="0"/>
              <a:t>ile kolaylıkla değiştirebilir esnek bir </a:t>
            </a:r>
            <a:r>
              <a:rPr lang="tr-TR" dirty="0" smtClean="0"/>
              <a:t>model ortaya </a:t>
            </a:r>
            <a:r>
              <a:rPr lang="tr-TR" dirty="0"/>
              <a:t>koymak mümkündür. Bu çalışma da KA modelinin kurulması için şu aşamalar takip edilecektir</a:t>
            </a:r>
            <a:r>
              <a:rPr lang="tr-TR" dirty="0" smtClean="0"/>
              <a:t>;</a:t>
            </a:r>
          </a:p>
          <a:p>
            <a:pPr lvl="1"/>
            <a:r>
              <a:rPr lang="tr-TR" dirty="0" smtClean="0"/>
              <a:t> </a:t>
            </a:r>
            <a:r>
              <a:rPr lang="tr-TR" dirty="0"/>
              <a:t>İNA Tablosunun </a:t>
            </a:r>
            <a:r>
              <a:rPr lang="tr-TR" dirty="0" smtClean="0"/>
              <a:t>kurulması</a:t>
            </a:r>
          </a:p>
          <a:p>
            <a:pPr lvl="1"/>
            <a:r>
              <a:rPr lang="tr-TR" dirty="0" smtClean="0"/>
              <a:t>Problemin Tanımlanması</a:t>
            </a:r>
          </a:p>
          <a:p>
            <a:pPr lvl="1"/>
            <a:r>
              <a:rPr lang="tr-TR" dirty="0" smtClean="0"/>
              <a:t>KA Modelinin Kurulması</a:t>
            </a:r>
          </a:p>
          <a:p>
            <a:pPr lvl="1"/>
            <a:r>
              <a:rPr lang="tr-TR" dirty="0" smtClean="0"/>
              <a:t>KA Modeline Verilerin Girilmesi</a:t>
            </a:r>
          </a:p>
          <a:p>
            <a:pPr lvl="1"/>
            <a:r>
              <a:rPr lang="tr-TR" dirty="0" smtClean="0"/>
              <a:t>Çözümün </a:t>
            </a:r>
            <a:r>
              <a:rPr lang="tr-TR" dirty="0"/>
              <a:t>Yorumlanması (Anonim 2019a).</a:t>
            </a:r>
            <a:endParaRPr lang="tr-TR" dirty="0" smtClean="0"/>
          </a:p>
        </p:txBody>
      </p:sp>
    </p:spTree>
    <p:extLst>
      <p:ext uri="{BB962C8B-B14F-4D97-AF65-F5344CB8AC3E}">
        <p14:creationId xmlns:p14="http://schemas.microsoft.com/office/powerpoint/2010/main" val="3530439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7548" y="713281"/>
            <a:ext cx="7532468" cy="567716"/>
          </a:xfrm>
        </p:spPr>
        <p:txBody>
          <a:bodyPr>
            <a:normAutofit fontScale="90000"/>
          </a:bodyPr>
          <a:lstStyle/>
          <a:p>
            <a:r>
              <a:rPr lang="tr-TR" dirty="0" smtClean="0"/>
              <a:t>Reel Opsiyon Teorisi</a:t>
            </a:r>
            <a:br>
              <a:rPr lang="tr-TR" dirty="0" smtClean="0"/>
            </a:br>
            <a:endParaRPr lang="tr-TR" dirty="0"/>
          </a:p>
        </p:txBody>
      </p:sp>
      <p:sp>
        <p:nvSpPr>
          <p:cNvPr id="3" name="İçerik Yer Tutucusu 2"/>
          <p:cNvSpPr>
            <a:spLocks noGrp="1"/>
          </p:cNvSpPr>
          <p:nvPr>
            <p:ph idx="1"/>
          </p:nvPr>
        </p:nvSpPr>
        <p:spPr>
          <a:xfrm>
            <a:off x="604258" y="1280997"/>
            <a:ext cx="7599143" cy="3607559"/>
          </a:xfrm>
        </p:spPr>
        <p:txBody>
          <a:bodyPr>
            <a:noAutofit/>
          </a:bodyPr>
          <a:lstStyle/>
          <a:p>
            <a:r>
              <a:rPr lang="tr-TR" dirty="0" smtClean="0"/>
              <a:t>Opsiyonların ilk kullanılmaya başlanması, finansal olmayan değerlerin ticaretinde ortaya çıkmıştır. 12. yüzyılda tüccarların fuarlarda ileride teslim edilecek bir ürünü belli bir fiyattan satmayı kabul ettiklerini gösteren kontratları imzaladıklarını, 1600’lerde Japon toprak sahiplerinin pirinci ileride belirlenen bir tarihte teslim etmek üzere belli bir fiyattan sattıklarını ve Hollanda’daki lale tüccarlarının da laleyi ileride belli bir fiyattan alma veya satma haklarını, aralarında alıp sattıklarını tarih kitapları yazmaktadır (Anonim 2019b).</a:t>
            </a:r>
          </a:p>
          <a:p>
            <a:r>
              <a:rPr lang="tr-TR" dirty="0" smtClean="0"/>
              <a:t>Gerçek opsiyon yaklaşımı yeni bir yaklaşım olmasına rağmen yatırım kararının verilmesinde daha gerçekçi olmaktadır. Uygulamada karşılaşılan pek çok yatırım kararının değerlendirilmesinde, bu seçenekler göz ardı edilip, riskler ve fırsatlar tam olarak değerlendirmeye alınmadığı için sağlıklı sonuçlara ulaşılamamaktadır.</a:t>
            </a:r>
          </a:p>
          <a:p>
            <a:endParaRPr lang="tr-TR" dirty="0" smtClean="0"/>
          </a:p>
          <a:p>
            <a:endParaRPr lang="tr-TR" dirty="0" smtClean="0"/>
          </a:p>
        </p:txBody>
      </p:sp>
    </p:spTree>
    <p:extLst>
      <p:ext uri="{BB962C8B-B14F-4D97-AF65-F5344CB8AC3E}">
        <p14:creationId xmlns:p14="http://schemas.microsoft.com/office/powerpoint/2010/main" val="136463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9850" y="651200"/>
            <a:ext cx="7532468" cy="392435"/>
          </a:xfrm>
        </p:spPr>
        <p:txBody>
          <a:bodyPr/>
          <a:lstStyle/>
          <a:p>
            <a:r>
              <a:rPr lang="tr-TR" dirty="0" smtClean="0"/>
              <a:t>Reel Opsiyon Teorisi</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737109395"/>
              </p:ext>
            </p:extLst>
          </p:nvPr>
        </p:nvGraphicFramePr>
        <p:xfrm>
          <a:off x="453483" y="1408838"/>
          <a:ext cx="8389433" cy="4300586"/>
        </p:xfrm>
        <a:graphic>
          <a:graphicData uri="http://schemas.openxmlformats.org/drawingml/2006/table">
            <a:tbl>
              <a:tblPr firstRow="1" firstCol="1" lastRow="1" lastCol="1" bandRow="1" bandCol="1">
                <a:tableStyleId>{6E25E649-3F16-4E02-A733-19D2CDBF48F0}</a:tableStyleId>
              </a:tblPr>
              <a:tblGrid>
                <a:gridCol w="4924233">
                  <a:extLst>
                    <a:ext uri="{9D8B030D-6E8A-4147-A177-3AD203B41FA5}">
                      <a16:colId xmlns:a16="http://schemas.microsoft.com/office/drawing/2014/main" val="1107197545"/>
                    </a:ext>
                  </a:extLst>
                </a:gridCol>
                <a:gridCol w="3465200">
                  <a:extLst>
                    <a:ext uri="{9D8B030D-6E8A-4147-A177-3AD203B41FA5}">
                      <a16:colId xmlns:a16="http://schemas.microsoft.com/office/drawing/2014/main" val="3719908951"/>
                    </a:ext>
                  </a:extLst>
                </a:gridCol>
              </a:tblGrid>
              <a:tr h="656734">
                <a:tc>
                  <a:txBody>
                    <a:bodyPr/>
                    <a:lstStyle/>
                    <a:p>
                      <a:pPr algn="just">
                        <a:spcAft>
                          <a:spcPts val="0"/>
                        </a:spcAft>
                      </a:pPr>
                      <a:r>
                        <a:rPr lang="tr-TR" sz="1200" dirty="0">
                          <a:effectLst/>
                          <a:latin typeface="Arial" panose="020B0604020202020204" pitchFamily="34" charset="0"/>
                          <a:cs typeface="Arial" panose="020B0604020202020204" pitchFamily="34" charset="0"/>
                        </a:rPr>
                        <a:t>STATİK (TEK DÖNEMLİ, PARANIN ZAMAN DEĞERİNİ DİKKATE ALMAYAN) YÖNTEMLER</a:t>
                      </a:r>
                      <a:endParaRPr lang="tr-TR" sz="21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tc>
                <a:tc>
                  <a:txBody>
                    <a:bodyPr/>
                    <a:lstStyle/>
                    <a:p>
                      <a:pPr algn="just">
                        <a:spcAft>
                          <a:spcPts val="0"/>
                        </a:spcAft>
                      </a:pPr>
                      <a:r>
                        <a:rPr lang="tr-TR" sz="1200" dirty="0">
                          <a:effectLst/>
                          <a:latin typeface="Arial" panose="020B0604020202020204" pitchFamily="34" charset="0"/>
                          <a:cs typeface="Arial" panose="020B0604020202020204" pitchFamily="34" charset="0"/>
                        </a:rPr>
                        <a:t>DİNAMİK (ÇOK DÖNEMLİ PARANIN ZAMAN DEĞERİNİ DİKKATE ALAN) YÖNTEMLER</a:t>
                      </a:r>
                      <a:endParaRPr lang="tr-TR" sz="21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tc>
                <a:extLst>
                  <a:ext uri="{0D108BD9-81ED-4DB2-BD59-A6C34878D82A}">
                    <a16:rowId xmlns:a16="http://schemas.microsoft.com/office/drawing/2014/main" val="3189221151"/>
                  </a:ext>
                </a:extLst>
              </a:tr>
              <a:tr h="3643852">
                <a:tc>
                  <a:txBody>
                    <a:bodyPr/>
                    <a:lstStyle/>
                    <a:p>
                      <a:pPr algn="just">
                        <a:spcAft>
                          <a:spcPts val="0"/>
                        </a:spcAft>
                      </a:pPr>
                      <a:r>
                        <a:rPr lang="tr-TR" sz="1800" dirty="0">
                          <a:effectLst/>
                          <a:latin typeface="Arial" panose="020B0604020202020204" pitchFamily="34" charset="0"/>
                          <a:cs typeface="Arial" panose="020B0604020202020204" pitchFamily="34" charset="0"/>
                        </a:rPr>
                        <a:t>1. Gelir </a:t>
                      </a:r>
                      <a:r>
                        <a:rPr lang="tr-TR" sz="1800" dirty="0" err="1">
                          <a:effectLst/>
                          <a:latin typeface="Arial" panose="020B0604020202020204" pitchFamily="34" charset="0"/>
                          <a:cs typeface="Arial" panose="020B0604020202020204" pitchFamily="34" charset="0"/>
                        </a:rPr>
                        <a:t>kapitalizasyonu</a:t>
                      </a:r>
                      <a:r>
                        <a:rPr lang="tr-TR" sz="1800" dirty="0">
                          <a:effectLst/>
                          <a:latin typeface="Arial" panose="020B0604020202020204" pitchFamily="34" charset="0"/>
                          <a:cs typeface="Arial" panose="020B0604020202020204" pitchFamily="34" charset="0"/>
                        </a:rPr>
                        <a:t> yöntemi</a:t>
                      </a:r>
                      <a:endParaRPr lang="tr-TR" sz="2100" dirty="0">
                        <a:effectLst/>
                        <a:latin typeface="Arial" panose="020B0604020202020204" pitchFamily="34" charset="0"/>
                        <a:cs typeface="Arial" panose="020B0604020202020204" pitchFamily="34" charset="0"/>
                      </a:endParaRPr>
                    </a:p>
                    <a:p>
                      <a:pPr algn="just">
                        <a:spcAft>
                          <a:spcPts val="0"/>
                        </a:spcAft>
                      </a:pPr>
                      <a:r>
                        <a:rPr lang="tr-TR" sz="1800" dirty="0">
                          <a:effectLst/>
                          <a:latin typeface="Arial" panose="020B0604020202020204" pitchFamily="34" charset="0"/>
                          <a:cs typeface="Arial" panose="020B0604020202020204" pitchFamily="34" charset="0"/>
                        </a:rPr>
                        <a:t>2.Yatırım karlılığı yöntemi</a:t>
                      </a:r>
                      <a:endParaRPr lang="tr-TR" sz="2100" dirty="0">
                        <a:effectLst/>
                        <a:latin typeface="Arial" panose="020B0604020202020204" pitchFamily="34" charset="0"/>
                        <a:cs typeface="Arial" panose="020B0604020202020204" pitchFamily="34" charset="0"/>
                      </a:endParaRPr>
                    </a:p>
                    <a:p>
                      <a:pPr algn="just">
                        <a:spcAft>
                          <a:spcPts val="0"/>
                        </a:spcAft>
                      </a:pPr>
                      <a:r>
                        <a:rPr lang="tr-TR" sz="1800" dirty="0">
                          <a:effectLst/>
                          <a:latin typeface="Arial" panose="020B0604020202020204" pitchFamily="34" charset="0"/>
                          <a:cs typeface="Arial" panose="020B0604020202020204" pitchFamily="34" charset="0"/>
                        </a:rPr>
                        <a:t>3.Yıllık ortalama nakit girişlerinin yatırım  tutarına oranı yöntemi     </a:t>
                      </a:r>
                      <a:endParaRPr lang="tr-TR" sz="2100" dirty="0">
                        <a:effectLst/>
                        <a:latin typeface="Arial" panose="020B0604020202020204" pitchFamily="34" charset="0"/>
                        <a:cs typeface="Arial" panose="020B0604020202020204" pitchFamily="34" charset="0"/>
                      </a:endParaRPr>
                    </a:p>
                    <a:p>
                      <a:pPr algn="just">
                        <a:spcAft>
                          <a:spcPts val="0"/>
                        </a:spcAft>
                      </a:pPr>
                      <a:r>
                        <a:rPr lang="tr-TR" sz="1800" dirty="0">
                          <a:effectLst/>
                          <a:latin typeface="Arial" panose="020B0604020202020204" pitchFamily="34" charset="0"/>
                          <a:cs typeface="Arial" panose="020B0604020202020204" pitchFamily="34" charset="0"/>
                        </a:rPr>
                        <a:t>4.Geri Ödeme Süresi yöntemi</a:t>
                      </a:r>
                      <a:endParaRPr lang="tr-TR" sz="2100" dirty="0">
                        <a:effectLst/>
                        <a:latin typeface="Arial" panose="020B0604020202020204" pitchFamily="34" charset="0"/>
                        <a:cs typeface="Arial" panose="020B0604020202020204" pitchFamily="34" charset="0"/>
                      </a:endParaRPr>
                    </a:p>
                    <a:p>
                      <a:pPr algn="just">
                        <a:spcAft>
                          <a:spcPts val="0"/>
                        </a:spcAft>
                      </a:pPr>
                      <a:r>
                        <a:rPr lang="tr-TR" sz="1800" dirty="0">
                          <a:effectLst/>
                          <a:latin typeface="Arial" panose="020B0604020202020204" pitchFamily="34" charset="0"/>
                          <a:cs typeface="Arial" panose="020B0604020202020204" pitchFamily="34" charset="0"/>
                        </a:rPr>
                        <a:t>6.Muhasebe verim oranı</a:t>
                      </a:r>
                      <a:endParaRPr lang="tr-TR" sz="2100" dirty="0">
                        <a:effectLst/>
                        <a:latin typeface="Arial" panose="020B0604020202020204" pitchFamily="34" charset="0"/>
                        <a:cs typeface="Arial" panose="020B0604020202020204" pitchFamily="34" charset="0"/>
                      </a:endParaRPr>
                    </a:p>
                    <a:p>
                      <a:pPr algn="just">
                        <a:spcAft>
                          <a:spcPts val="0"/>
                        </a:spcAft>
                      </a:pPr>
                      <a:r>
                        <a:rPr lang="tr-TR" sz="1800" dirty="0">
                          <a:effectLst/>
                          <a:latin typeface="Arial" panose="020B0604020202020204" pitchFamily="34" charset="0"/>
                          <a:cs typeface="Arial" panose="020B0604020202020204" pitchFamily="34" charset="0"/>
                        </a:rPr>
                        <a:t>7.Sermayenin ortalama Karlılığı yöntemi</a:t>
                      </a:r>
                      <a:endParaRPr lang="tr-TR" sz="2100" dirty="0">
                        <a:effectLst/>
                        <a:latin typeface="Arial" panose="020B0604020202020204" pitchFamily="34" charset="0"/>
                        <a:cs typeface="Arial" panose="020B0604020202020204" pitchFamily="34" charset="0"/>
                      </a:endParaRPr>
                    </a:p>
                    <a:p>
                      <a:pPr algn="just">
                        <a:spcAft>
                          <a:spcPts val="0"/>
                        </a:spcAft>
                      </a:pPr>
                      <a:r>
                        <a:rPr lang="tr-TR" sz="1800" dirty="0">
                          <a:effectLst/>
                          <a:latin typeface="Arial" panose="020B0604020202020204" pitchFamily="34" charset="0"/>
                          <a:cs typeface="Arial" panose="020B0604020202020204" pitchFamily="34" charset="0"/>
                        </a:rPr>
                        <a:t>8.Ortalama karlılık oranı</a:t>
                      </a:r>
                      <a:endParaRPr lang="tr-TR" sz="2100" dirty="0">
                        <a:effectLst/>
                        <a:latin typeface="Arial" panose="020B0604020202020204" pitchFamily="34" charset="0"/>
                        <a:cs typeface="Arial" panose="020B0604020202020204" pitchFamily="34" charset="0"/>
                      </a:endParaRPr>
                    </a:p>
                    <a:p>
                      <a:pPr algn="just">
                        <a:spcAft>
                          <a:spcPts val="0"/>
                        </a:spcAft>
                      </a:pPr>
                      <a:r>
                        <a:rPr lang="tr-TR" sz="1800" dirty="0">
                          <a:effectLst/>
                          <a:latin typeface="Arial" panose="020B0604020202020204" pitchFamily="34" charset="0"/>
                          <a:cs typeface="Arial" panose="020B0604020202020204" pitchFamily="34" charset="0"/>
                        </a:rPr>
                        <a:t> 9. Emsal Bedeli</a:t>
                      </a:r>
                      <a:endParaRPr lang="tr-TR" sz="21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tc>
                <a:tc>
                  <a:txBody>
                    <a:bodyPr/>
                    <a:lstStyle/>
                    <a:p>
                      <a:pPr algn="just">
                        <a:spcAft>
                          <a:spcPts val="0"/>
                        </a:spcAft>
                      </a:pPr>
                      <a:r>
                        <a:rPr lang="tr-TR" sz="1800" dirty="0">
                          <a:effectLst/>
                          <a:latin typeface="Arial" panose="020B0604020202020204" pitchFamily="34" charset="0"/>
                          <a:cs typeface="Arial" panose="020B0604020202020204" pitchFamily="34" charset="0"/>
                        </a:rPr>
                        <a:t>1. Net Bugünkü Değer</a:t>
                      </a:r>
                      <a:endParaRPr lang="tr-TR" sz="2100" dirty="0">
                        <a:effectLst/>
                        <a:latin typeface="Arial" panose="020B0604020202020204" pitchFamily="34" charset="0"/>
                        <a:cs typeface="Arial" panose="020B0604020202020204" pitchFamily="34" charset="0"/>
                      </a:endParaRPr>
                    </a:p>
                    <a:p>
                      <a:pPr algn="just">
                        <a:spcAft>
                          <a:spcPts val="0"/>
                        </a:spcAft>
                      </a:pPr>
                      <a:r>
                        <a:rPr lang="tr-TR" sz="1800" dirty="0">
                          <a:effectLst/>
                          <a:latin typeface="Arial" panose="020B0604020202020204" pitchFamily="34" charset="0"/>
                          <a:cs typeface="Arial" panose="020B0604020202020204" pitchFamily="34" charset="0"/>
                        </a:rPr>
                        <a:t>2. İç Verim Oranı</a:t>
                      </a:r>
                      <a:endParaRPr lang="tr-TR" sz="2100" dirty="0">
                        <a:effectLst/>
                        <a:latin typeface="Arial" panose="020B0604020202020204" pitchFamily="34" charset="0"/>
                        <a:cs typeface="Arial" panose="020B0604020202020204" pitchFamily="34" charset="0"/>
                      </a:endParaRPr>
                    </a:p>
                    <a:p>
                      <a:pPr algn="just">
                        <a:spcAft>
                          <a:spcPts val="0"/>
                        </a:spcAft>
                      </a:pPr>
                      <a:r>
                        <a:rPr lang="tr-TR" sz="1800" dirty="0">
                          <a:effectLst/>
                          <a:latin typeface="Arial" panose="020B0604020202020204" pitchFamily="34" charset="0"/>
                          <a:cs typeface="Arial" panose="020B0604020202020204" pitchFamily="34" charset="0"/>
                        </a:rPr>
                        <a:t>3. Karlılık endeksi yöntemi</a:t>
                      </a:r>
                      <a:endParaRPr lang="tr-TR" sz="2100" dirty="0">
                        <a:effectLst/>
                        <a:latin typeface="Arial" panose="020B0604020202020204" pitchFamily="34" charset="0"/>
                        <a:cs typeface="Arial" panose="020B0604020202020204" pitchFamily="34" charset="0"/>
                      </a:endParaRPr>
                    </a:p>
                    <a:p>
                      <a:pPr algn="just">
                        <a:spcAft>
                          <a:spcPts val="0"/>
                        </a:spcAft>
                      </a:pPr>
                      <a:r>
                        <a:rPr lang="tr-TR" sz="1800" dirty="0">
                          <a:effectLst/>
                          <a:latin typeface="Arial" panose="020B0604020202020204" pitchFamily="34" charset="0"/>
                          <a:cs typeface="Arial" panose="020B0604020202020204" pitchFamily="34" charset="0"/>
                        </a:rPr>
                        <a:t>4. Dinamik G.Ö.S. Yöntemi</a:t>
                      </a:r>
                      <a:endParaRPr lang="tr-TR" sz="2100" dirty="0">
                        <a:effectLst/>
                        <a:latin typeface="Arial" panose="020B0604020202020204" pitchFamily="34" charset="0"/>
                        <a:cs typeface="Arial" panose="020B0604020202020204" pitchFamily="34" charset="0"/>
                      </a:endParaRPr>
                    </a:p>
                    <a:p>
                      <a:pPr algn="just">
                        <a:spcAft>
                          <a:spcPts val="0"/>
                        </a:spcAft>
                      </a:pPr>
                      <a:r>
                        <a:rPr lang="tr-TR" sz="1800" dirty="0">
                          <a:effectLst/>
                          <a:latin typeface="Arial" panose="020B0604020202020204" pitchFamily="34" charset="0"/>
                          <a:cs typeface="Arial" panose="020B0604020202020204" pitchFamily="34" charset="0"/>
                        </a:rPr>
                        <a:t>5. Maliyet-fayda oranı yöntemi</a:t>
                      </a:r>
                      <a:endParaRPr lang="tr-TR" sz="2100" dirty="0">
                        <a:effectLst/>
                        <a:latin typeface="Arial" panose="020B0604020202020204" pitchFamily="34" charset="0"/>
                        <a:cs typeface="Arial" panose="020B0604020202020204" pitchFamily="34" charset="0"/>
                      </a:endParaRPr>
                    </a:p>
                    <a:p>
                      <a:pPr algn="just">
                        <a:spcAft>
                          <a:spcPts val="0"/>
                        </a:spcAft>
                      </a:pPr>
                      <a:r>
                        <a:rPr lang="tr-TR" sz="1800" dirty="0">
                          <a:effectLst/>
                          <a:latin typeface="Arial" panose="020B0604020202020204" pitchFamily="34" charset="0"/>
                          <a:cs typeface="Arial" panose="020B0604020202020204" pitchFamily="34" charset="0"/>
                        </a:rPr>
                        <a:t>6. Varlıkların Toplamı yöntemi</a:t>
                      </a:r>
                      <a:endParaRPr lang="tr-TR" sz="2100" dirty="0">
                        <a:effectLst/>
                        <a:latin typeface="Arial" panose="020B0604020202020204" pitchFamily="34" charset="0"/>
                        <a:cs typeface="Arial" panose="020B0604020202020204" pitchFamily="34" charset="0"/>
                      </a:endParaRPr>
                    </a:p>
                    <a:p>
                      <a:pPr algn="just">
                        <a:spcAft>
                          <a:spcPts val="0"/>
                        </a:spcAft>
                      </a:pPr>
                      <a:r>
                        <a:rPr lang="tr-TR" sz="1800" dirty="0">
                          <a:effectLst/>
                          <a:latin typeface="Arial" panose="020B0604020202020204" pitchFamily="34" charset="0"/>
                          <a:cs typeface="Arial" panose="020B0604020202020204" pitchFamily="34" charset="0"/>
                        </a:rPr>
                        <a:t>7. Pazar Yaklaşımı</a:t>
                      </a:r>
                      <a:endParaRPr lang="tr-TR" sz="2100" dirty="0">
                        <a:effectLst/>
                        <a:latin typeface="Arial" panose="020B0604020202020204" pitchFamily="34" charset="0"/>
                        <a:cs typeface="Arial" panose="020B0604020202020204" pitchFamily="34" charset="0"/>
                      </a:endParaRPr>
                    </a:p>
                    <a:p>
                      <a:pPr algn="just">
                        <a:spcAft>
                          <a:spcPts val="0"/>
                        </a:spcAft>
                      </a:pPr>
                      <a:r>
                        <a:rPr lang="tr-TR" sz="1800" dirty="0">
                          <a:effectLst/>
                          <a:latin typeface="Arial" panose="020B0604020202020204" pitchFamily="34" charset="0"/>
                          <a:cs typeface="Arial" panose="020B0604020202020204" pitchFamily="34" charset="0"/>
                        </a:rPr>
                        <a:t>8. Gerçek opsiyon yöntemi</a:t>
                      </a:r>
                      <a:endParaRPr lang="tr-TR" sz="21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tc>
                <a:extLst>
                  <a:ext uri="{0D108BD9-81ED-4DB2-BD59-A6C34878D82A}">
                    <a16:rowId xmlns:a16="http://schemas.microsoft.com/office/drawing/2014/main" val="3660549099"/>
                  </a:ext>
                </a:extLst>
              </a:tr>
            </a:tbl>
          </a:graphicData>
        </a:graphic>
      </p:graphicFrame>
    </p:spTree>
    <p:extLst>
      <p:ext uri="{BB962C8B-B14F-4D97-AF65-F5344CB8AC3E}">
        <p14:creationId xmlns:p14="http://schemas.microsoft.com/office/powerpoint/2010/main" val="1191707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6396" y="702129"/>
            <a:ext cx="7532468" cy="392435"/>
          </a:xfrm>
        </p:spPr>
        <p:txBody>
          <a:bodyPr/>
          <a:lstStyle/>
          <a:p>
            <a:r>
              <a:rPr lang="tr-TR" dirty="0" smtClean="0"/>
              <a:t>Reel Opsiyon Türleri</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96" y="1203722"/>
            <a:ext cx="8430022" cy="450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240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4093" y="669641"/>
            <a:ext cx="7532468" cy="392435"/>
          </a:xfrm>
        </p:spPr>
        <p:txBody>
          <a:bodyPr/>
          <a:lstStyle/>
          <a:p>
            <a:r>
              <a:rPr lang="tr-TR" dirty="0" smtClean="0"/>
              <a:t>Reel Opsiyon Teorisi</a:t>
            </a:r>
            <a:endParaRPr lang="tr-TR" dirty="0"/>
          </a:p>
        </p:txBody>
      </p:sp>
      <p:sp>
        <p:nvSpPr>
          <p:cNvPr id="3" name="İçerik Yer Tutucusu 2"/>
          <p:cNvSpPr>
            <a:spLocks noGrp="1"/>
          </p:cNvSpPr>
          <p:nvPr>
            <p:ph idx="1"/>
          </p:nvPr>
        </p:nvSpPr>
        <p:spPr>
          <a:xfrm>
            <a:off x="548384" y="1328740"/>
            <a:ext cx="7599143" cy="3607559"/>
          </a:xfrm>
        </p:spPr>
        <p:txBody>
          <a:bodyPr>
            <a:noAutofit/>
          </a:bodyPr>
          <a:lstStyle/>
          <a:p>
            <a:r>
              <a:rPr lang="tr-TR" dirty="0"/>
              <a:t>Gerek turizm sektöründe gerekse diğer sektörlerde belirsizliği ortaya çıkaran riskler, yatırım veya işletme analizinde aşağıdaki faktörlere göre farklılık göstermektedir. </a:t>
            </a:r>
          </a:p>
          <a:p>
            <a:pPr marL="240030" lvl="1" indent="0">
              <a:buNone/>
            </a:pPr>
            <a:r>
              <a:rPr lang="tr-TR" dirty="0" smtClean="0"/>
              <a:t>-İşletme </a:t>
            </a:r>
            <a:r>
              <a:rPr lang="tr-TR" dirty="0"/>
              <a:t>Sermayesi İhtiyacı</a:t>
            </a:r>
          </a:p>
          <a:p>
            <a:pPr marL="240030" lvl="1" indent="0">
              <a:buNone/>
            </a:pPr>
            <a:r>
              <a:rPr lang="tr-TR" dirty="0" smtClean="0"/>
              <a:t>-İşletme </a:t>
            </a:r>
            <a:r>
              <a:rPr lang="tr-TR" dirty="0"/>
              <a:t>Türü</a:t>
            </a:r>
          </a:p>
          <a:p>
            <a:pPr marL="240030" lvl="1" indent="0">
              <a:buNone/>
            </a:pPr>
            <a:r>
              <a:rPr lang="tr-TR" dirty="0" smtClean="0"/>
              <a:t>-Faaliyet </a:t>
            </a:r>
            <a:r>
              <a:rPr lang="tr-TR" dirty="0"/>
              <a:t>Konusu</a:t>
            </a:r>
          </a:p>
          <a:p>
            <a:pPr marL="240030" lvl="1" indent="0">
              <a:buNone/>
            </a:pPr>
            <a:r>
              <a:rPr lang="tr-TR" dirty="0" smtClean="0"/>
              <a:t>-Satış </a:t>
            </a:r>
            <a:r>
              <a:rPr lang="tr-TR" dirty="0"/>
              <a:t>Koşulları</a:t>
            </a:r>
          </a:p>
          <a:p>
            <a:pPr marL="240030" lvl="1" indent="0">
              <a:buNone/>
            </a:pPr>
            <a:r>
              <a:rPr lang="tr-TR" dirty="0" smtClean="0"/>
              <a:t>-Mevsimselliği</a:t>
            </a:r>
            <a:endParaRPr lang="tr-TR" dirty="0"/>
          </a:p>
          <a:p>
            <a:pPr marL="240030" lvl="1" indent="0">
              <a:buNone/>
            </a:pPr>
            <a:r>
              <a:rPr lang="tr-TR" dirty="0" smtClean="0"/>
              <a:t>-Satın </a:t>
            </a:r>
            <a:r>
              <a:rPr lang="tr-TR" dirty="0"/>
              <a:t>alma koşulları</a:t>
            </a:r>
          </a:p>
          <a:p>
            <a:pPr marL="240030" lvl="1" indent="0">
              <a:buNone/>
            </a:pPr>
            <a:r>
              <a:rPr lang="tr-TR" dirty="0" smtClean="0"/>
              <a:t>-Stok </a:t>
            </a:r>
            <a:r>
              <a:rPr lang="tr-TR" dirty="0"/>
              <a:t>politikası</a:t>
            </a:r>
          </a:p>
          <a:p>
            <a:pPr marL="240030" lvl="1" indent="0">
              <a:buNone/>
            </a:pPr>
            <a:r>
              <a:rPr lang="tr-TR" dirty="0" smtClean="0"/>
              <a:t>-Üretim </a:t>
            </a:r>
            <a:r>
              <a:rPr lang="tr-TR" dirty="0"/>
              <a:t>süresi</a:t>
            </a:r>
          </a:p>
          <a:p>
            <a:pPr marL="240030" lvl="1" indent="0">
              <a:buNone/>
            </a:pPr>
            <a:r>
              <a:rPr lang="tr-TR" dirty="0" smtClean="0"/>
              <a:t>-Kredi </a:t>
            </a:r>
            <a:r>
              <a:rPr lang="tr-TR" dirty="0"/>
              <a:t>olanakları</a:t>
            </a:r>
          </a:p>
          <a:p>
            <a:pPr marL="240030" lvl="1" indent="0">
              <a:buNone/>
            </a:pPr>
            <a:r>
              <a:rPr lang="tr-TR" dirty="0" smtClean="0"/>
              <a:t>-Kapasite </a:t>
            </a:r>
            <a:r>
              <a:rPr lang="tr-TR" dirty="0"/>
              <a:t>ve üretim maliyetleridir. </a:t>
            </a:r>
          </a:p>
        </p:txBody>
      </p:sp>
      <p:pic>
        <p:nvPicPr>
          <p:cNvPr id="6148" name="Picture 4" descr="real estate png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6253" t="34933" r="5423" b="32721"/>
          <a:stretch/>
        </p:blipFill>
        <p:spPr bwMode="auto">
          <a:xfrm>
            <a:off x="3780262" y="2888167"/>
            <a:ext cx="5084957" cy="186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521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9849" y="690978"/>
            <a:ext cx="7532468" cy="408811"/>
          </a:xfrm>
        </p:spPr>
        <p:txBody>
          <a:bodyPr>
            <a:normAutofit fontScale="90000"/>
          </a:bodyPr>
          <a:lstStyle/>
          <a:p>
            <a:r>
              <a:rPr lang="tr-TR" dirty="0" smtClean="0"/>
              <a:t>Kaynaklar</a:t>
            </a:r>
            <a:endParaRPr lang="tr-TR" dirty="0"/>
          </a:p>
        </p:txBody>
      </p:sp>
      <p:sp>
        <p:nvSpPr>
          <p:cNvPr id="3" name="İçerik Yer Tutucusu 2"/>
          <p:cNvSpPr>
            <a:spLocks noGrp="1"/>
          </p:cNvSpPr>
          <p:nvPr>
            <p:ph idx="1"/>
          </p:nvPr>
        </p:nvSpPr>
        <p:spPr>
          <a:xfrm>
            <a:off x="479503" y="1244753"/>
            <a:ext cx="8519532" cy="3607559"/>
          </a:xfrm>
        </p:spPr>
        <p:txBody>
          <a:bodyPr>
            <a:noAutofit/>
          </a:bodyPr>
          <a:lstStyle/>
          <a:p>
            <a:pPr marL="0" indent="0">
              <a:buNone/>
            </a:pPr>
            <a:r>
              <a:rPr lang="tr-TR" sz="1800" dirty="0" smtClean="0"/>
              <a:t>Anonim 2019. </a:t>
            </a:r>
            <a:r>
              <a:rPr lang="tr-TR" sz="1800" dirty="0"/>
              <a:t>Web Sitesi: https://slideplayer.biz.tr/slide/2863262</a:t>
            </a:r>
            <a:r>
              <a:rPr lang="tr-TR" sz="1800" dirty="0" smtClean="0"/>
              <a:t>/ Erişim Tarihi: 01.12.2019</a:t>
            </a:r>
          </a:p>
          <a:p>
            <a:pPr marL="0" indent="0">
              <a:buNone/>
            </a:pPr>
            <a:r>
              <a:rPr lang="tr-TR" sz="1800" dirty="0" smtClean="0"/>
              <a:t>Anonim 2019a. Web Sitesi: </a:t>
            </a:r>
            <a:r>
              <a:rPr lang="tr-TR" sz="1800" dirty="0"/>
              <a:t>https://nenedir.com.tr/karar-agaci-decision-tree-nedir</a:t>
            </a:r>
            <a:r>
              <a:rPr lang="tr-TR" sz="1800" dirty="0" smtClean="0"/>
              <a:t>/ Erişim Tarihi: 01.12.2019</a:t>
            </a:r>
          </a:p>
          <a:p>
            <a:pPr marL="0" indent="0">
              <a:buNone/>
            </a:pPr>
            <a:r>
              <a:rPr lang="tr-TR" sz="1800" dirty="0" smtClean="0"/>
              <a:t>Anonim 2019b. Web Sitesi: </a:t>
            </a:r>
            <a:r>
              <a:rPr lang="tr-TR" sz="1800" dirty="0"/>
              <a:t>https://</a:t>
            </a:r>
            <a:r>
              <a:rPr lang="tr-TR" sz="1800" dirty="0" smtClean="0"/>
              <a:t>www.capital.com.tr/capital-dergi/capitalde-bu-ay/isletme-stratejisi-485638 Erişim Tarihi: 02.12.2019</a:t>
            </a:r>
          </a:p>
          <a:p>
            <a:pPr marL="0" indent="0">
              <a:buNone/>
            </a:pPr>
            <a:r>
              <a:rPr lang="tr-TR" sz="1800" dirty="0"/>
              <a:t>Korkmaz, A. (2010). Teklif verme sürecinde olan yükleniciler için inşaat sözleşmelerinde risk </a:t>
            </a:r>
            <a:r>
              <a:rPr lang="tr-TR" sz="1800" dirty="0" smtClean="0"/>
              <a:t>değerlendirme İstanbul Teknik Üniversitesi, </a:t>
            </a:r>
            <a:r>
              <a:rPr lang="tr-TR" sz="1800" dirty="0"/>
              <a:t>Fen Bilimleri </a:t>
            </a:r>
            <a:r>
              <a:rPr lang="tr-TR" sz="1800" dirty="0" smtClean="0"/>
              <a:t>Enstitüsü, Yüksek Lisans Tezi.</a:t>
            </a:r>
            <a:endParaRPr lang="tr-TR" sz="1800" dirty="0"/>
          </a:p>
          <a:p>
            <a:pPr marL="0" indent="0">
              <a:buNone/>
            </a:pPr>
            <a:r>
              <a:rPr lang="tr-TR" sz="1800" dirty="0" err="1" smtClean="0"/>
              <a:t>Dalkılıç,B</a:t>
            </a:r>
            <a:r>
              <a:rPr lang="tr-TR" sz="1800" dirty="0"/>
              <a:t>., Aşkın, M. 2018. Gayrimenkul ve Konut Sektörüne Bakış. Emlak Konut. Web </a:t>
            </a:r>
            <a:r>
              <a:rPr lang="tr-TR" sz="1800" dirty="0" smtClean="0"/>
              <a:t>Sitesi: http</a:t>
            </a:r>
            <a:r>
              <a:rPr lang="tr-TR" sz="1800" dirty="0"/>
              <a:t>://emlakkonut.com.tr</a:t>
            </a:r>
            <a:r>
              <a:rPr lang="tr-TR" sz="1800" dirty="0" smtClean="0"/>
              <a:t>/_Assets/Upload /</a:t>
            </a:r>
            <a:r>
              <a:rPr lang="tr-TR" sz="1800" dirty="0" err="1" smtClean="0"/>
              <a:t>Images</a:t>
            </a:r>
            <a:r>
              <a:rPr lang="tr-TR" sz="1800" dirty="0" smtClean="0"/>
              <a:t>/file/</a:t>
            </a:r>
            <a:r>
              <a:rPr lang="tr-TR" sz="1800" dirty="0" err="1" smtClean="0"/>
              <a:t>Yatirimci</a:t>
            </a:r>
            <a:r>
              <a:rPr lang="tr-TR" sz="1800" dirty="0" smtClean="0"/>
              <a:t>/</a:t>
            </a:r>
            <a:r>
              <a:rPr lang="tr-TR" sz="1800" dirty="0" err="1" smtClean="0"/>
              <a:t>sektorRaporu</a:t>
            </a:r>
            <a:r>
              <a:rPr lang="tr-TR" sz="1800" dirty="0" smtClean="0"/>
              <a:t>/EKGYO-Sektor-Raporu-aralik-2018.pdf</a:t>
            </a:r>
            <a:r>
              <a:rPr lang="tr-TR" sz="1800" dirty="0"/>
              <a:t>. Erişim Tarihi: </a:t>
            </a:r>
            <a:r>
              <a:rPr lang="tr-TR" sz="1800" dirty="0" smtClean="0"/>
              <a:t>02.01.2019</a:t>
            </a:r>
          </a:p>
          <a:p>
            <a:pPr marL="0" indent="0">
              <a:buNone/>
            </a:pPr>
            <a:r>
              <a:rPr lang="tr-TR" sz="1800" dirty="0"/>
              <a:t>Mert, B. S. </a:t>
            </a:r>
            <a:r>
              <a:rPr lang="tr-TR" sz="1800" dirty="0" smtClean="0"/>
              <a:t>2013. </a:t>
            </a:r>
            <a:r>
              <a:rPr lang="tr-TR" sz="1800" dirty="0"/>
              <a:t>Gayrimenkul yatırım ortaklıklarının yapısı, </a:t>
            </a:r>
            <a:r>
              <a:rPr lang="tr-TR" sz="1800" dirty="0" err="1"/>
              <a:t>faliyetleri</a:t>
            </a:r>
            <a:r>
              <a:rPr lang="tr-TR" sz="1800" dirty="0"/>
              <a:t> ve gayrimenkul sektöründeki risklerin </a:t>
            </a:r>
            <a:r>
              <a:rPr lang="tr-TR" sz="1800" dirty="0" smtClean="0"/>
              <a:t>incelenmesi. Marmara Üniversitesi, Sosyal Bilimler Enstitüsü. </a:t>
            </a:r>
            <a:r>
              <a:rPr lang="tr-TR" sz="1800" dirty="0"/>
              <a:t>Yüksek Lisans Tezi.</a:t>
            </a:r>
            <a:endParaRPr lang="tr-TR" sz="1800" dirty="0"/>
          </a:p>
        </p:txBody>
      </p:sp>
    </p:spTree>
    <p:extLst>
      <p:ext uri="{BB962C8B-B14F-4D97-AF65-F5344CB8AC3E}">
        <p14:creationId xmlns:p14="http://schemas.microsoft.com/office/powerpoint/2010/main" val="2170109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7909" y="635222"/>
            <a:ext cx="7532468" cy="392435"/>
          </a:xfrm>
        </p:spPr>
        <p:txBody>
          <a:bodyPr/>
          <a:lstStyle/>
          <a:p>
            <a:r>
              <a:rPr lang="tr-TR" dirty="0" smtClean="0"/>
              <a:t>Gayrimenkul Piyasaları ve Yatırımları</a:t>
            </a:r>
            <a:endParaRPr lang="tr-TR" dirty="0"/>
          </a:p>
        </p:txBody>
      </p:sp>
      <p:sp>
        <p:nvSpPr>
          <p:cNvPr id="3" name="İçerik Yer Tutucusu 2"/>
          <p:cNvSpPr>
            <a:spLocks noGrp="1"/>
          </p:cNvSpPr>
          <p:nvPr>
            <p:ph idx="1"/>
          </p:nvPr>
        </p:nvSpPr>
        <p:spPr>
          <a:xfrm>
            <a:off x="826868" y="1952857"/>
            <a:ext cx="7543800" cy="3621359"/>
          </a:xfrm>
        </p:spPr>
        <p:txBody>
          <a:bodyPr>
            <a:normAutofit fontScale="92500" lnSpcReduction="10000"/>
          </a:bodyPr>
          <a:lstStyle/>
          <a:p>
            <a:r>
              <a:rPr lang="tr-TR" dirty="0"/>
              <a:t>Teorik olarak gayrimenkul ya da varlık piyasalarında (hisse senedi, tahvil ve döviz piyasaları gibi) meydana gelen aşırı fiyat hareketlilikleri her durumda finansal krize neden olmamakla birlikte, yapılan bilimsel çalışmalar hem gelişmiş hem de gelişmekte olan ülke piyasalarında oluşan aşırı fiyat artışları ve sonrasında yaşanan hızlı değer kaybı süreci ile finansal krizler arasında önemli ilişkilerin bulunduğuna dair kanıtlar </a:t>
            </a:r>
            <a:r>
              <a:rPr lang="tr-TR" dirty="0" smtClean="0"/>
              <a:t>içermektedir.</a:t>
            </a:r>
          </a:p>
          <a:p>
            <a:r>
              <a:rPr lang="tr-TR" dirty="0" smtClean="0"/>
              <a:t>Birçok </a:t>
            </a:r>
            <a:r>
              <a:rPr lang="tr-TR" dirty="0"/>
              <a:t>ülkede gayrimenkul piyasalarında piyasa verilerine dayalı gayrimenkul kira ve değer endeksinin olmaması ve buna paralel olarak ulusal istatistik kurumlarının yapı stoku ve arzı kapsamlı olarak analiz etmeye yönelik veri sunmaması nedeni ile sağlıklı değerlendirme yapmak ve kısa ve orta vadede sağlıklı değerlendirme yapmak oldukça güç </a:t>
            </a:r>
            <a:r>
              <a:rPr lang="tr-TR" dirty="0" smtClean="0"/>
              <a:t>olmaktadır (Dalkılıç ve Aşkın 2018).</a:t>
            </a:r>
            <a:endParaRPr lang="tr-TR" dirty="0"/>
          </a:p>
          <a:p>
            <a:endParaRPr lang="tr-TR" dirty="0"/>
          </a:p>
        </p:txBody>
      </p:sp>
    </p:spTree>
    <p:extLst>
      <p:ext uri="{BB962C8B-B14F-4D97-AF65-F5344CB8AC3E}">
        <p14:creationId xmlns:p14="http://schemas.microsoft.com/office/powerpoint/2010/main" val="2166395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8699" y="660502"/>
            <a:ext cx="7532468" cy="392435"/>
          </a:xfrm>
        </p:spPr>
        <p:txBody>
          <a:bodyPr/>
          <a:lstStyle/>
          <a:p>
            <a:r>
              <a:rPr lang="tr-TR" dirty="0" smtClean="0"/>
              <a:t>Gayrimenkul Piyasaları ve Yatırımları</a:t>
            </a:r>
            <a:endParaRPr lang="tr-TR" dirty="0"/>
          </a:p>
        </p:txBody>
      </p:sp>
      <p:sp>
        <p:nvSpPr>
          <p:cNvPr id="3" name="İçerik Yer Tutucusu 2"/>
          <p:cNvSpPr>
            <a:spLocks noGrp="1"/>
          </p:cNvSpPr>
          <p:nvPr>
            <p:ph idx="1"/>
          </p:nvPr>
        </p:nvSpPr>
        <p:spPr>
          <a:xfrm>
            <a:off x="843697" y="1279669"/>
            <a:ext cx="7543800" cy="752708"/>
          </a:xfrm>
        </p:spPr>
        <p:txBody>
          <a:bodyPr>
            <a:normAutofit/>
          </a:bodyPr>
          <a:lstStyle/>
          <a:p>
            <a:r>
              <a:rPr lang="tr-TR" dirty="0"/>
              <a:t>Gayrimenkul piyasalarında yaşanan köpük oluşumu aşağıda aşamalarına göre </a:t>
            </a:r>
            <a:r>
              <a:rPr lang="tr-TR" dirty="0" smtClean="0"/>
              <a:t>gösterilmektedir;</a:t>
            </a:r>
          </a:p>
          <a:p>
            <a:endParaRPr lang="tr-TR" dirty="0"/>
          </a:p>
        </p:txBody>
      </p:sp>
      <p:grpSp>
        <p:nvGrpSpPr>
          <p:cNvPr id="31" name="Grup 30"/>
          <p:cNvGrpSpPr/>
          <p:nvPr/>
        </p:nvGrpSpPr>
        <p:grpSpPr>
          <a:xfrm>
            <a:off x="2006355" y="1979476"/>
            <a:ext cx="5175030" cy="3808007"/>
            <a:chOff x="2670416" y="1604140"/>
            <a:chExt cx="5768482" cy="4287400"/>
          </a:xfrm>
        </p:grpSpPr>
        <p:sp>
          <p:nvSpPr>
            <p:cNvPr id="22" name="Serbest Form 21"/>
            <p:cNvSpPr/>
            <p:nvPr/>
          </p:nvSpPr>
          <p:spPr>
            <a:xfrm>
              <a:off x="3439075" y="1604140"/>
              <a:ext cx="4221240" cy="494828"/>
            </a:xfrm>
            <a:custGeom>
              <a:avLst/>
              <a:gdLst>
                <a:gd name="connsiteX0" fmla="*/ 0 w 4221240"/>
                <a:gd name="connsiteY0" fmla="*/ 49483 h 494828"/>
                <a:gd name="connsiteX1" fmla="*/ 49483 w 4221240"/>
                <a:gd name="connsiteY1" fmla="*/ 0 h 494828"/>
                <a:gd name="connsiteX2" fmla="*/ 4171757 w 4221240"/>
                <a:gd name="connsiteY2" fmla="*/ 0 h 494828"/>
                <a:gd name="connsiteX3" fmla="*/ 4221240 w 4221240"/>
                <a:gd name="connsiteY3" fmla="*/ 49483 h 494828"/>
                <a:gd name="connsiteX4" fmla="*/ 4221240 w 4221240"/>
                <a:gd name="connsiteY4" fmla="*/ 445345 h 494828"/>
                <a:gd name="connsiteX5" fmla="*/ 4171757 w 4221240"/>
                <a:gd name="connsiteY5" fmla="*/ 494828 h 494828"/>
                <a:gd name="connsiteX6" fmla="*/ 49483 w 4221240"/>
                <a:gd name="connsiteY6" fmla="*/ 494828 h 494828"/>
                <a:gd name="connsiteX7" fmla="*/ 0 w 4221240"/>
                <a:gd name="connsiteY7" fmla="*/ 445345 h 494828"/>
                <a:gd name="connsiteX8" fmla="*/ 0 w 4221240"/>
                <a:gd name="connsiteY8" fmla="*/ 49483 h 49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1240" h="494828">
                  <a:moveTo>
                    <a:pt x="0" y="49483"/>
                  </a:moveTo>
                  <a:cubicBezTo>
                    <a:pt x="0" y="22154"/>
                    <a:pt x="22154" y="0"/>
                    <a:pt x="49483" y="0"/>
                  </a:cubicBezTo>
                  <a:lnTo>
                    <a:pt x="4171757" y="0"/>
                  </a:lnTo>
                  <a:cubicBezTo>
                    <a:pt x="4199086" y="0"/>
                    <a:pt x="4221240" y="22154"/>
                    <a:pt x="4221240" y="49483"/>
                  </a:cubicBezTo>
                  <a:lnTo>
                    <a:pt x="4221240" y="445345"/>
                  </a:lnTo>
                  <a:cubicBezTo>
                    <a:pt x="4221240" y="472674"/>
                    <a:pt x="4199086" y="494828"/>
                    <a:pt x="4171757" y="494828"/>
                  </a:cubicBezTo>
                  <a:lnTo>
                    <a:pt x="49483" y="494828"/>
                  </a:lnTo>
                  <a:cubicBezTo>
                    <a:pt x="22154" y="494828"/>
                    <a:pt x="0" y="472674"/>
                    <a:pt x="0" y="445345"/>
                  </a:cubicBezTo>
                  <a:lnTo>
                    <a:pt x="0" y="49483"/>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0875" tIns="50875" rIns="50875" bIns="50875" numCol="1" spcCol="1270" anchor="ctr" anchorCtr="0">
              <a:noAutofit/>
            </a:bodyPr>
            <a:lstStyle/>
            <a:p>
              <a:pPr algn="ctr" defTabSz="466725">
                <a:lnSpc>
                  <a:spcPct val="90000"/>
                </a:lnSpc>
                <a:spcBef>
                  <a:spcPct val="0"/>
                </a:spcBef>
                <a:spcAft>
                  <a:spcPct val="35000"/>
                </a:spcAft>
              </a:pPr>
              <a:r>
                <a:rPr lang="tr-TR" sz="1050" dirty="0">
                  <a:latin typeface="Arial" panose="020B0604020202020204" pitchFamily="34" charset="0"/>
                  <a:cs typeface="Arial" panose="020B0604020202020204" pitchFamily="34" charset="0"/>
                </a:rPr>
                <a:t>Finansal Serbestleşme Hareketleri</a:t>
              </a:r>
            </a:p>
          </p:txBody>
        </p:sp>
        <p:sp>
          <p:nvSpPr>
            <p:cNvPr id="23" name="Serbest Form 22"/>
            <p:cNvSpPr/>
            <p:nvPr/>
          </p:nvSpPr>
          <p:spPr>
            <a:xfrm>
              <a:off x="5438359" y="2129895"/>
              <a:ext cx="222672" cy="185560"/>
            </a:xfrm>
            <a:custGeom>
              <a:avLst/>
              <a:gdLst>
                <a:gd name="connsiteX0" fmla="*/ 0 w 185560"/>
                <a:gd name="connsiteY0" fmla="*/ 44534 h 222672"/>
                <a:gd name="connsiteX1" fmla="*/ 92780 w 185560"/>
                <a:gd name="connsiteY1" fmla="*/ 44534 h 222672"/>
                <a:gd name="connsiteX2" fmla="*/ 92780 w 185560"/>
                <a:gd name="connsiteY2" fmla="*/ 0 h 222672"/>
                <a:gd name="connsiteX3" fmla="*/ 185560 w 185560"/>
                <a:gd name="connsiteY3" fmla="*/ 111336 h 222672"/>
                <a:gd name="connsiteX4" fmla="*/ 92780 w 185560"/>
                <a:gd name="connsiteY4" fmla="*/ 222672 h 222672"/>
                <a:gd name="connsiteX5" fmla="*/ 92780 w 185560"/>
                <a:gd name="connsiteY5" fmla="*/ 178138 h 222672"/>
                <a:gd name="connsiteX6" fmla="*/ 0 w 185560"/>
                <a:gd name="connsiteY6" fmla="*/ 178138 h 222672"/>
                <a:gd name="connsiteX7" fmla="*/ 0 w 185560"/>
                <a:gd name="connsiteY7" fmla="*/ 44534 h 22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560" h="222672">
                  <a:moveTo>
                    <a:pt x="148448" y="0"/>
                  </a:moveTo>
                  <a:lnTo>
                    <a:pt x="148448" y="111336"/>
                  </a:lnTo>
                  <a:lnTo>
                    <a:pt x="185560" y="111336"/>
                  </a:lnTo>
                  <a:lnTo>
                    <a:pt x="92780" y="222672"/>
                  </a:lnTo>
                  <a:lnTo>
                    <a:pt x="0" y="111336"/>
                  </a:lnTo>
                  <a:lnTo>
                    <a:pt x="37112" y="111336"/>
                  </a:lnTo>
                  <a:lnTo>
                    <a:pt x="37112" y="0"/>
                  </a:lnTo>
                  <a:lnTo>
                    <a:pt x="14844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33401" tIns="0" rIns="33401" bIns="41751" numCol="1" spcCol="1270" anchor="ctr" anchorCtr="0">
              <a:noAutofit/>
            </a:bodyPr>
            <a:lstStyle/>
            <a:p>
              <a:pPr algn="ctr" defTabSz="233363">
                <a:lnSpc>
                  <a:spcPct val="90000"/>
                </a:lnSpc>
                <a:spcBef>
                  <a:spcPct val="0"/>
                </a:spcBef>
                <a:spcAft>
                  <a:spcPct val="35000"/>
                </a:spcAft>
              </a:pPr>
              <a:endParaRPr lang="tr-TR" sz="525">
                <a:latin typeface="Arial" panose="020B0604020202020204" pitchFamily="34" charset="0"/>
                <a:cs typeface="Arial" panose="020B0604020202020204" pitchFamily="34" charset="0"/>
              </a:endParaRPr>
            </a:p>
          </p:txBody>
        </p:sp>
        <p:sp>
          <p:nvSpPr>
            <p:cNvPr id="24" name="Serbest Form 23"/>
            <p:cNvSpPr/>
            <p:nvPr/>
          </p:nvSpPr>
          <p:spPr>
            <a:xfrm>
              <a:off x="3439075" y="2346382"/>
              <a:ext cx="4221240" cy="494828"/>
            </a:xfrm>
            <a:custGeom>
              <a:avLst/>
              <a:gdLst>
                <a:gd name="connsiteX0" fmla="*/ 0 w 4221240"/>
                <a:gd name="connsiteY0" fmla="*/ 49483 h 494828"/>
                <a:gd name="connsiteX1" fmla="*/ 49483 w 4221240"/>
                <a:gd name="connsiteY1" fmla="*/ 0 h 494828"/>
                <a:gd name="connsiteX2" fmla="*/ 4171757 w 4221240"/>
                <a:gd name="connsiteY2" fmla="*/ 0 h 494828"/>
                <a:gd name="connsiteX3" fmla="*/ 4221240 w 4221240"/>
                <a:gd name="connsiteY3" fmla="*/ 49483 h 494828"/>
                <a:gd name="connsiteX4" fmla="*/ 4221240 w 4221240"/>
                <a:gd name="connsiteY4" fmla="*/ 445345 h 494828"/>
                <a:gd name="connsiteX5" fmla="*/ 4171757 w 4221240"/>
                <a:gd name="connsiteY5" fmla="*/ 494828 h 494828"/>
                <a:gd name="connsiteX6" fmla="*/ 49483 w 4221240"/>
                <a:gd name="connsiteY6" fmla="*/ 494828 h 494828"/>
                <a:gd name="connsiteX7" fmla="*/ 0 w 4221240"/>
                <a:gd name="connsiteY7" fmla="*/ 445345 h 494828"/>
                <a:gd name="connsiteX8" fmla="*/ 0 w 4221240"/>
                <a:gd name="connsiteY8" fmla="*/ 49483 h 49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1240" h="494828">
                  <a:moveTo>
                    <a:pt x="0" y="49483"/>
                  </a:moveTo>
                  <a:cubicBezTo>
                    <a:pt x="0" y="22154"/>
                    <a:pt x="22154" y="0"/>
                    <a:pt x="49483" y="0"/>
                  </a:cubicBezTo>
                  <a:lnTo>
                    <a:pt x="4171757" y="0"/>
                  </a:lnTo>
                  <a:cubicBezTo>
                    <a:pt x="4199086" y="0"/>
                    <a:pt x="4221240" y="22154"/>
                    <a:pt x="4221240" y="49483"/>
                  </a:cubicBezTo>
                  <a:lnTo>
                    <a:pt x="4221240" y="445345"/>
                  </a:lnTo>
                  <a:cubicBezTo>
                    <a:pt x="4221240" y="472674"/>
                    <a:pt x="4199086" y="494828"/>
                    <a:pt x="4171757" y="494828"/>
                  </a:cubicBezTo>
                  <a:lnTo>
                    <a:pt x="49483" y="494828"/>
                  </a:lnTo>
                  <a:cubicBezTo>
                    <a:pt x="22154" y="494828"/>
                    <a:pt x="0" y="472674"/>
                    <a:pt x="0" y="445345"/>
                  </a:cubicBezTo>
                  <a:lnTo>
                    <a:pt x="0" y="49483"/>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0875" tIns="50875" rIns="50875" bIns="50875" numCol="1" spcCol="1270" anchor="ctr" anchorCtr="0">
              <a:noAutofit/>
            </a:bodyPr>
            <a:lstStyle/>
            <a:p>
              <a:pPr algn="ctr" defTabSz="466725">
                <a:lnSpc>
                  <a:spcPct val="90000"/>
                </a:lnSpc>
                <a:spcBef>
                  <a:spcPct val="0"/>
                </a:spcBef>
                <a:spcAft>
                  <a:spcPct val="35000"/>
                </a:spcAft>
              </a:pPr>
              <a:r>
                <a:rPr lang="tr-TR" sz="1050" dirty="0">
                  <a:latin typeface="Arial" panose="020B0604020202020204" pitchFamily="34" charset="0"/>
                  <a:cs typeface="Arial" panose="020B0604020202020204" pitchFamily="34" charset="0"/>
                </a:rPr>
                <a:t>Faiz Oranı ve Kredi Oranları Üzerindeki</a:t>
              </a:r>
            </a:p>
            <a:p>
              <a:pPr algn="ctr" defTabSz="466725">
                <a:lnSpc>
                  <a:spcPct val="90000"/>
                </a:lnSpc>
                <a:spcBef>
                  <a:spcPct val="0"/>
                </a:spcBef>
                <a:spcAft>
                  <a:spcPct val="35000"/>
                </a:spcAft>
              </a:pPr>
              <a:r>
                <a:rPr lang="tr-TR" sz="1050" dirty="0">
                  <a:latin typeface="Arial" panose="020B0604020202020204" pitchFamily="34" charset="0"/>
                  <a:cs typeface="Arial" panose="020B0604020202020204" pitchFamily="34" charset="0"/>
                </a:rPr>
                <a:t>Sınırlamaların Kaldırılması</a:t>
              </a:r>
            </a:p>
          </p:txBody>
        </p:sp>
        <p:sp>
          <p:nvSpPr>
            <p:cNvPr id="25" name="Serbest Form 24"/>
            <p:cNvSpPr/>
            <p:nvPr/>
          </p:nvSpPr>
          <p:spPr>
            <a:xfrm>
              <a:off x="5438359" y="2872137"/>
              <a:ext cx="222672" cy="185560"/>
            </a:xfrm>
            <a:custGeom>
              <a:avLst/>
              <a:gdLst>
                <a:gd name="connsiteX0" fmla="*/ 0 w 185560"/>
                <a:gd name="connsiteY0" fmla="*/ 44534 h 222672"/>
                <a:gd name="connsiteX1" fmla="*/ 92780 w 185560"/>
                <a:gd name="connsiteY1" fmla="*/ 44534 h 222672"/>
                <a:gd name="connsiteX2" fmla="*/ 92780 w 185560"/>
                <a:gd name="connsiteY2" fmla="*/ 0 h 222672"/>
                <a:gd name="connsiteX3" fmla="*/ 185560 w 185560"/>
                <a:gd name="connsiteY3" fmla="*/ 111336 h 222672"/>
                <a:gd name="connsiteX4" fmla="*/ 92780 w 185560"/>
                <a:gd name="connsiteY4" fmla="*/ 222672 h 222672"/>
                <a:gd name="connsiteX5" fmla="*/ 92780 w 185560"/>
                <a:gd name="connsiteY5" fmla="*/ 178138 h 222672"/>
                <a:gd name="connsiteX6" fmla="*/ 0 w 185560"/>
                <a:gd name="connsiteY6" fmla="*/ 178138 h 222672"/>
                <a:gd name="connsiteX7" fmla="*/ 0 w 185560"/>
                <a:gd name="connsiteY7" fmla="*/ 44534 h 22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560" h="222672">
                  <a:moveTo>
                    <a:pt x="148448" y="0"/>
                  </a:moveTo>
                  <a:lnTo>
                    <a:pt x="148448" y="111336"/>
                  </a:lnTo>
                  <a:lnTo>
                    <a:pt x="185560" y="111336"/>
                  </a:lnTo>
                  <a:lnTo>
                    <a:pt x="92780" y="222672"/>
                  </a:lnTo>
                  <a:lnTo>
                    <a:pt x="0" y="111336"/>
                  </a:lnTo>
                  <a:lnTo>
                    <a:pt x="37112" y="111336"/>
                  </a:lnTo>
                  <a:lnTo>
                    <a:pt x="37112" y="0"/>
                  </a:lnTo>
                  <a:lnTo>
                    <a:pt x="14844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33401" tIns="0" rIns="33401" bIns="41751" numCol="1" spcCol="1270" anchor="ctr" anchorCtr="0">
              <a:noAutofit/>
            </a:bodyPr>
            <a:lstStyle/>
            <a:p>
              <a:pPr algn="ctr" defTabSz="233363">
                <a:lnSpc>
                  <a:spcPct val="90000"/>
                </a:lnSpc>
                <a:spcBef>
                  <a:spcPct val="0"/>
                </a:spcBef>
                <a:spcAft>
                  <a:spcPct val="35000"/>
                </a:spcAft>
              </a:pPr>
              <a:endParaRPr lang="tr-TR" sz="525">
                <a:latin typeface="Arial" panose="020B0604020202020204" pitchFamily="34" charset="0"/>
                <a:cs typeface="Arial" panose="020B0604020202020204" pitchFamily="34" charset="0"/>
              </a:endParaRPr>
            </a:p>
          </p:txBody>
        </p:sp>
        <p:sp>
          <p:nvSpPr>
            <p:cNvPr id="26" name="Serbest Form 25"/>
            <p:cNvSpPr/>
            <p:nvPr/>
          </p:nvSpPr>
          <p:spPr>
            <a:xfrm>
              <a:off x="3439075" y="3088624"/>
              <a:ext cx="4221240" cy="494828"/>
            </a:xfrm>
            <a:custGeom>
              <a:avLst/>
              <a:gdLst>
                <a:gd name="connsiteX0" fmla="*/ 0 w 4221240"/>
                <a:gd name="connsiteY0" fmla="*/ 49483 h 494828"/>
                <a:gd name="connsiteX1" fmla="*/ 49483 w 4221240"/>
                <a:gd name="connsiteY1" fmla="*/ 0 h 494828"/>
                <a:gd name="connsiteX2" fmla="*/ 4171757 w 4221240"/>
                <a:gd name="connsiteY2" fmla="*/ 0 h 494828"/>
                <a:gd name="connsiteX3" fmla="*/ 4221240 w 4221240"/>
                <a:gd name="connsiteY3" fmla="*/ 49483 h 494828"/>
                <a:gd name="connsiteX4" fmla="*/ 4221240 w 4221240"/>
                <a:gd name="connsiteY4" fmla="*/ 445345 h 494828"/>
                <a:gd name="connsiteX5" fmla="*/ 4171757 w 4221240"/>
                <a:gd name="connsiteY5" fmla="*/ 494828 h 494828"/>
                <a:gd name="connsiteX6" fmla="*/ 49483 w 4221240"/>
                <a:gd name="connsiteY6" fmla="*/ 494828 h 494828"/>
                <a:gd name="connsiteX7" fmla="*/ 0 w 4221240"/>
                <a:gd name="connsiteY7" fmla="*/ 445345 h 494828"/>
                <a:gd name="connsiteX8" fmla="*/ 0 w 4221240"/>
                <a:gd name="connsiteY8" fmla="*/ 49483 h 49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1240" h="494828">
                  <a:moveTo>
                    <a:pt x="0" y="49483"/>
                  </a:moveTo>
                  <a:cubicBezTo>
                    <a:pt x="0" y="22154"/>
                    <a:pt x="22154" y="0"/>
                    <a:pt x="49483" y="0"/>
                  </a:cubicBezTo>
                  <a:lnTo>
                    <a:pt x="4171757" y="0"/>
                  </a:lnTo>
                  <a:cubicBezTo>
                    <a:pt x="4199086" y="0"/>
                    <a:pt x="4221240" y="22154"/>
                    <a:pt x="4221240" y="49483"/>
                  </a:cubicBezTo>
                  <a:lnTo>
                    <a:pt x="4221240" y="445345"/>
                  </a:lnTo>
                  <a:cubicBezTo>
                    <a:pt x="4221240" y="472674"/>
                    <a:pt x="4199086" y="494828"/>
                    <a:pt x="4171757" y="494828"/>
                  </a:cubicBezTo>
                  <a:lnTo>
                    <a:pt x="49483" y="494828"/>
                  </a:lnTo>
                  <a:cubicBezTo>
                    <a:pt x="22154" y="494828"/>
                    <a:pt x="0" y="472674"/>
                    <a:pt x="0" y="445345"/>
                  </a:cubicBezTo>
                  <a:lnTo>
                    <a:pt x="0" y="49483"/>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0875" tIns="50875" rIns="50875" bIns="50875" numCol="1" spcCol="1270" anchor="ctr" anchorCtr="0">
              <a:noAutofit/>
            </a:bodyPr>
            <a:lstStyle/>
            <a:p>
              <a:pPr algn="ctr" defTabSz="466725">
                <a:lnSpc>
                  <a:spcPct val="90000"/>
                </a:lnSpc>
                <a:spcBef>
                  <a:spcPct val="0"/>
                </a:spcBef>
                <a:spcAft>
                  <a:spcPct val="35000"/>
                </a:spcAft>
              </a:pPr>
              <a:r>
                <a:rPr lang="tr-TR" sz="1050" dirty="0">
                  <a:latin typeface="Arial" panose="020B0604020202020204" pitchFamily="34" charset="0"/>
                  <a:cs typeface="Arial" panose="020B0604020202020204" pitchFamily="34" charset="0"/>
                </a:rPr>
                <a:t>Gayrimenkul Sektörüne Açılan Kredi</a:t>
              </a:r>
            </a:p>
            <a:p>
              <a:pPr algn="ctr" defTabSz="466725">
                <a:lnSpc>
                  <a:spcPct val="90000"/>
                </a:lnSpc>
                <a:spcBef>
                  <a:spcPct val="0"/>
                </a:spcBef>
                <a:spcAft>
                  <a:spcPct val="35000"/>
                </a:spcAft>
              </a:pPr>
              <a:r>
                <a:rPr lang="tr-TR" sz="1050" dirty="0">
                  <a:latin typeface="Arial" panose="020B0604020202020204" pitchFamily="34" charset="0"/>
                  <a:cs typeface="Arial" panose="020B0604020202020204" pitchFamily="34" charset="0"/>
                </a:rPr>
                <a:t>Miktarındaki Hızlı Artış</a:t>
              </a:r>
            </a:p>
          </p:txBody>
        </p:sp>
        <p:sp>
          <p:nvSpPr>
            <p:cNvPr id="27" name="Serbest Form 26"/>
            <p:cNvSpPr/>
            <p:nvPr/>
          </p:nvSpPr>
          <p:spPr>
            <a:xfrm>
              <a:off x="5438359" y="3614379"/>
              <a:ext cx="222672" cy="185560"/>
            </a:xfrm>
            <a:custGeom>
              <a:avLst/>
              <a:gdLst>
                <a:gd name="connsiteX0" fmla="*/ 0 w 185560"/>
                <a:gd name="connsiteY0" fmla="*/ 44534 h 222672"/>
                <a:gd name="connsiteX1" fmla="*/ 92780 w 185560"/>
                <a:gd name="connsiteY1" fmla="*/ 44534 h 222672"/>
                <a:gd name="connsiteX2" fmla="*/ 92780 w 185560"/>
                <a:gd name="connsiteY2" fmla="*/ 0 h 222672"/>
                <a:gd name="connsiteX3" fmla="*/ 185560 w 185560"/>
                <a:gd name="connsiteY3" fmla="*/ 111336 h 222672"/>
                <a:gd name="connsiteX4" fmla="*/ 92780 w 185560"/>
                <a:gd name="connsiteY4" fmla="*/ 222672 h 222672"/>
                <a:gd name="connsiteX5" fmla="*/ 92780 w 185560"/>
                <a:gd name="connsiteY5" fmla="*/ 178138 h 222672"/>
                <a:gd name="connsiteX6" fmla="*/ 0 w 185560"/>
                <a:gd name="connsiteY6" fmla="*/ 178138 h 222672"/>
                <a:gd name="connsiteX7" fmla="*/ 0 w 185560"/>
                <a:gd name="connsiteY7" fmla="*/ 44534 h 22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560" h="222672">
                  <a:moveTo>
                    <a:pt x="148448" y="0"/>
                  </a:moveTo>
                  <a:lnTo>
                    <a:pt x="148448" y="111336"/>
                  </a:lnTo>
                  <a:lnTo>
                    <a:pt x="185560" y="111336"/>
                  </a:lnTo>
                  <a:lnTo>
                    <a:pt x="92780" y="222672"/>
                  </a:lnTo>
                  <a:lnTo>
                    <a:pt x="0" y="111336"/>
                  </a:lnTo>
                  <a:lnTo>
                    <a:pt x="37112" y="111336"/>
                  </a:lnTo>
                  <a:lnTo>
                    <a:pt x="37112" y="0"/>
                  </a:lnTo>
                  <a:lnTo>
                    <a:pt x="14844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33401" tIns="0" rIns="33401" bIns="41751" numCol="1" spcCol="1270" anchor="ctr" anchorCtr="0">
              <a:noAutofit/>
            </a:bodyPr>
            <a:lstStyle/>
            <a:p>
              <a:pPr algn="ctr" defTabSz="233363">
                <a:lnSpc>
                  <a:spcPct val="90000"/>
                </a:lnSpc>
                <a:spcBef>
                  <a:spcPct val="0"/>
                </a:spcBef>
                <a:spcAft>
                  <a:spcPct val="35000"/>
                </a:spcAft>
              </a:pPr>
              <a:endParaRPr lang="tr-TR" sz="525">
                <a:latin typeface="Arial" panose="020B0604020202020204" pitchFamily="34" charset="0"/>
                <a:cs typeface="Arial" panose="020B0604020202020204" pitchFamily="34" charset="0"/>
              </a:endParaRPr>
            </a:p>
          </p:txBody>
        </p:sp>
        <p:sp>
          <p:nvSpPr>
            <p:cNvPr id="28" name="Serbest Form 27"/>
            <p:cNvSpPr/>
            <p:nvPr/>
          </p:nvSpPr>
          <p:spPr>
            <a:xfrm>
              <a:off x="3439075" y="3830867"/>
              <a:ext cx="4221240" cy="494828"/>
            </a:xfrm>
            <a:custGeom>
              <a:avLst/>
              <a:gdLst>
                <a:gd name="connsiteX0" fmla="*/ 0 w 4221240"/>
                <a:gd name="connsiteY0" fmla="*/ 49483 h 494828"/>
                <a:gd name="connsiteX1" fmla="*/ 49483 w 4221240"/>
                <a:gd name="connsiteY1" fmla="*/ 0 h 494828"/>
                <a:gd name="connsiteX2" fmla="*/ 4171757 w 4221240"/>
                <a:gd name="connsiteY2" fmla="*/ 0 h 494828"/>
                <a:gd name="connsiteX3" fmla="*/ 4221240 w 4221240"/>
                <a:gd name="connsiteY3" fmla="*/ 49483 h 494828"/>
                <a:gd name="connsiteX4" fmla="*/ 4221240 w 4221240"/>
                <a:gd name="connsiteY4" fmla="*/ 445345 h 494828"/>
                <a:gd name="connsiteX5" fmla="*/ 4171757 w 4221240"/>
                <a:gd name="connsiteY5" fmla="*/ 494828 h 494828"/>
                <a:gd name="connsiteX6" fmla="*/ 49483 w 4221240"/>
                <a:gd name="connsiteY6" fmla="*/ 494828 h 494828"/>
                <a:gd name="connsiteX7" fmla="*/ 0 w 4221240"/>
                <a:gd name="connsiteY7" fmla="*/ 445345 h 494828"/>
                <a:gd name="connsiteX8" fmla="*/ 0 w 4221240"/>
                <a:gd name="connsiteY8" fmla="*/ 49483 h 49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1240" h="494828">
                  <a:moveTo>
                    <a:pt x="0" y="49483"/>
                  </a:moveTo>
                  <a:cubicBezTo>
                    <a:pt x="0" y="22154"/>
                    <a:pt x="22154" y="0"/>
                    <a:pt x="49483" y="0"/>
                  </a:cubicBezTo>
                  <a:lnTo>
                    <a:pt x="4171757" y="0"/>
                  </a:lnTo>
                  <a:cubicBezTo>
                    <a:pt x="4199086" y="0"/>
                    <a:pt x="4221240" y="22154"/>
                    <a:pt x="4221240" y="49483"/>
                  </a:cubicBezTo>
                  <a:lnTo>
                    <a:pt x="4221240" y="445345"/>
                  </a:lnTo>
                  <a:cubicBezTo>
                    <a:pt x="4221240" y="472674"/>
                    <a:pt x="4199086" y="494828"/>
                    <a:pt x="4171757" y="494828"/>
                  </a:cubicBezTo>
                  <a:lnTo>
                    <a:pt x="49483" y="494828"/>
                  </a:lnTo>
                  <a:cubicBezTo>
                    <a:pt x="22154" y="494828"/>
                    <a:pt x="0" y="472674"/>
                    <a:pt x="0" y="445345"/>
                  </a:cubicBezTo>
                  <a:lnTo>
                    <a:pt x="0" y="49483"/>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0875" tIns="50875" rIns="50875" bIns="50875" numCol="1" spcCol="1270" anchor="ctr" anchorCtr="0">
              <a:noAutofit/>
            </a:bodyPr>
            <a:lstStyle/>
            <a:p>
              <a:pPr algn="ctr" defTabSz="466725">
                <a:lnSpc>
                  <a:spcPct val="90000"/>
                </a:lnSpc>
                <a:spcBef>
                  <a:spcPct val="0"/>
                </a:spcBef>
                <a:spcAft>
                  <a:spcPct val="35000"/>
                </a:spcAft>
              </a:pPr>
              <a:r>
                <a:rPr lang="tr-TR" sz="1050" dirty="0">
                  <a:latin typeface="Arial" panose="020B0604020202020204" pitchFamily="34" charset="0"/>
                  <a:cs typeface="Arial" panose="020B0604020202020204" pitchFamily="34" charset="0"/>
                </a:rPr>
                <a:t>Konut Talebinin Hızlanması</a:t>
              </a:r>
            </a:p>
          </p:txBody>
        </p:sp>
        <p:sp>
          <p:nvSpPr>
            <p:cNvPr id="29" name="Serbest Form 28"/>
            <p:cNvSpPr/>
            <p:nvPr/>
          </p:nvSpPr>
          <p:spPr>
            <a:xfrm>
              <a:off x="5438359" y="4356622"/>
              <a:ext cx="222672" cy="185560"/>
            </a:xfrm>
            <a:custGeom>
              <a:avLst/>
              <a:gdLst>
                <a:gd name="connsiteX0" fmla="*/ 0 w 185560"/>
                <a:gd name="connsiteY0" fmla="*/ 44534 h 222672"/>
                <a:gd name="connsiteX1" fmla="*/ 92780 w 185560"/>
                <a:gd name="connsiteY1" fmla="*/ 44534 h 222672"/>
                <a:gd name="connsiteX2" fmla="*/ 92780 w 185560"/>
                <a:gd name="connsiteY2" fmla="*/ 0 h 222672"/>
                <a:gd name="connsiteX3" fmla="*/ 185560 w 185560"/>
                <a:gd name="connsiteY3" fmla="*/ 111336 h 222672"/>
                <a:gd name="connsiteX4" fmla="*/ 92780 w 185560"/>
                <a:gd name="connsiteY4" fmla="*/ 222672 h 222672"/>
                <a:gd name="connsiteX5" fmla="*/ 92780 w 185560"/>
                <a:gd name="connsiteY5" fmla="*/ 178138 h 222672"/>
                <a:gd name="connsiteX6" fmla="*/ 0 w 185560"/>
                <a:gd name="connsiteY6" fmla="*/ 178138 h 222672"/>
                <a:gd name="connsiteX7" fmla="*/ 0 w 185560"/>
                <a:gd name="connsiteY7" fmla="*/ 44534 h 22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560" h="222672">
                  <a:moveTo>
                    <a:pt x="148448" y="0"/>
                  </a:moveTo>
                  <a:lnTo>
                    <a:pt x="148448" y="111336"/>
                  </a:lnTo>
                  <a:lnTo>
                    <a:pt x="185560" y="111336"/>
                  </a:lnTo>
                  <a:lnTo>
                    <a:pt x="92780" y="222672"/>
                  </a:lnTo>
                  <a:lnTo>
                    <a:pt x="0" y="111336"/>
                  </a:lnTo>
                  <a:lnTo>
                    <a:pt x="37112" y="111336"/>
                  </a:lnTo>
                  <a:lnTo>
                    <a:pt x="37112" y="0"/>
                  </a:lnTo>
                  <a:lnTo>
                    <a:pt x="14844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33401" tIns="0" rIns="33401" bIns="41751" numCol="1" spcCol="1270" anchor="ctr" anchorCtr="0">
              <a:noAutofit/>
            </a:bodyPr>
            <a:lstStyle/>
            <a:p>
              <a:pPr algn="ctr" defTabSz="233363">
                <a:lnSpc>
                  <a:spcPct val="90000"/>
                </a:lnSpc>
                <a:spcBef>
                  <a:spcPct val="0"/>
                </a:spcBef>
                <a:spcAft>
                  <a:spcPct val="35000"/>
                </a:spcAft>
              </a:pPr>
              <a:endParaRPr lang="tr-TR" sz="525">
                <a:latin typeface="Arial" panose="020B0604020202020204" pitchFamily="34" charset="0"/>
                <a:cs typeface="Arial" panose="020B0604020202020204" pitchFamily="34" charset="0"/>
              </a:endParaRPr>
            </a:p>
          </p:txBody>
        </p:sp>
        <p:sp>
          <p:nvSpPr>
            <p:cNvPr id="30" name="Serbest Form 29"/>
            <p:cNvSpPr/>
            <p:nvPr/>
          </p:nvSpPr>
          <p:spPr>
            <a:xfrm>
              <a:off x="3446893" y="4573109"/>
              <a:ext cx="4205604" cy="494828"/>
            </a:xfrm>
            <a:custGeom>
              <a:avLst/>
              <a:gdLst>
                <a:gd name="connsiteX0" fmla="*/ 0 w 4205604"/>
                <a:gd name="connsiteY0" fmla="*/ 49483 h 494828"/>
                <a:gd name="connsiteX1" fmla="*/ 49483 w 4205604"/>
                <a:gd name="connsiteY1" fmla="*/ 0 h 494828"/>
                <a:gd name="connsiteX2" fmla="*/ 4156121 w 4205604"/>
                <a:gd name="connsiteY2" fmla="*/ 0 h 494828"/>
                <a:gd name="connsiteX3" fmla="*/ 4205604 w 4205604"/>
                <a:gd name="connsiteY3" fmla="*/ 49483 h 494828"/>
                <a:gd name="connsiteX4" fmla="*/ 4205604 w 4205604"/>
                <a:gd name="connsiteY4" fmla="*/ 445345 h 494828"/>
                <a:gd name="connsiteX5" fmla="*/ 4156121 w 4205604"/>
                <a:gd name="connsiteY5" fmla="*/ 494828 h 494828"/>
                <a:gd name="connsiteX6" fmla="*/ 49483 w 4205604"/>
                <a:gd name="connsiteY6" fmla="*/ 494828 h 494828"/>
                <a:gd name="connsiteX7" fmla="*/ 0 w 4205604"/>
                <a:gd name="connsiteY7" fmla="*/ 445345 h 494828"/>
                <a:gd name="connsiteX8" fmla="*/ 0 w 4205604"/>
                <a:gd name="connsiteY8" fmla="*/ 49483 h 49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5604" h="494828">
                  <a:moveTo>
                    <a:pt x="0" y="49483"/>
                  </a:moveTo>
                  <a:cubicBezTo>
                    <a:pt x="0" y="22154"/>
                    <a:pt x="22154" y="0"/>
                    <a:pt x="49483" y="0"/>
                  </a:cubicBezTo>
                  <a:lnTo>
                    <a:pt x="4156121" y="0"/>
                  </a:lnTo>
                  <a:cubicBezTo>
                    <a:pt x="4183450" y="0"/>
                    <a:pt x="4205604" y="22154"/>
                    <a:pt x="4205604" y="49483"/>
                  </a:cubicBezTo>
                  <a:lnTo>
                    <a:pt x="4205604" y="445345"/>
                  </a:lnTo>
                  <a:cubicBezTo>
                    <a:pt x="4205604" y="472674"/>
                    <a:pt x="4183450" y="494828"/>
                    <a:pt x="4156121" y="494828"/>
                  </a:cubicBezTo>
                  <a:lnTo>
                    <a:pt x="49483" y="494828"/>
                  </a:lnTo>
                  <a:cubicBezTo>
                    <a:pt x="22154" y="494828"/>
                    <a:pt x="0" y="472674"/>
                    <a:pt x="0" y="445345"/>
                  </a:cubicBezTo>
                  <a:lnTo>
                    <a:pt x="0" y="49483"/>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0875" tIns="50875" rIns="50875" bIns="50875" numCol="1" spcCol="1270" anchor="ctr" anchorCtr="0">
              <a:noAutofit/>
            </a:bodyPr>
            <a:lstStyle/>
            <a:p>
              <a:pPr algn="ctr" defTabSz="466725">
                <a:lnSpc>
                  <a:spcPct val="90000"/>
                </a:lnSpc>
                <a:spcBef>
                  <a:spcPct val="0"/>
                </a:spcBef>
                <a:spcAft>
                  <a:spcPct val="35000"/>
                </a:spcAft>
              </a:pPr>
              <a:r>
                <a:rPr lang="tr-TR" sz="1050" dirty="0">
                  <a:latin typeface="Arial" panose="020B0604020202020204" pitchFamily="34" charset="0"/>
                  <a:cs typeface="Arial" panose="020B0604020202020204" pitchFamily="34" charset="0"/>
                </a:rPr>
                <a:t>Gayrimenkul Piyasalarında Arzın Talebi Karşılayamaması ve Fiyatlarda Yaşanan Yükseliş</a:t>
              </a:r>
            </a:p>
          </p:txBody>
        </p:sp>
        <p:grpSp>
          <p:nvGrpSpPr>
            <p:cNvPr id="5" name="Grup 4"/>
            <p:cNvGrpSpPr/>
            <p:nvPr/>
          </p:nvGrpSpPr>
          <p:grpSpPr>
            <a:xfrm>
              <a:off x="4289679" y="5160952"/>
              <a:ext cx="222672" cy="185560"/>
              <a:chOff x="3444663" y="2754598"/>
              <a:chExt cx="222672" cy="185560"/>
            </a:xfrm>
          </p:grpSpPr>
          <p:sp>
            <p:nvSpPr>
              <p:cNvPr id="9" name="Sağ Ok 8"/>
              <p:cNvSpPr/>
              <p:nvPr/>
            </p:nvSpPr>
            <p:spPr>
              <a:xfrm rot="5400000">
                <a:off x="3463219" y="2736042"/>
                <a:ext cx="185560" cy="22267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10" name="Sağ Ok 4"/>
              <p:cNvSpPr txBox="1"/>
              <p:nvPr/>
            </p:nvSpPr>
            <p:spPr>
              <a:xfrm>
                <a:off x="3489197" y="2754598"/>
                <a:ext cx="133604" cy="1298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33363">
                  <a:lnSpc>
                    <a:spcPct val="90000"/>
                  </a:lnSpc>
                  <a:spcBef>
                    <a:spcPct val="0"/>
                  </a:spcBef>
                  <a:spcAft>
                    <a:spcPct val="35000"/>
                  </a:spcAft>
                </a:pPr>
                <a:endParaRPr lang="tr-TR" sz="525" dirty="0">
                  <a:latin typeface="Arial" panose="020B0604020202020204" pitchFamily="34" charset="0"/>
                  <a:cs typeface="Arial" panose="020B0604020202020204" pitchFamily="34" charset="0"/>
                </a:endParaRPr>
              </a:p>
            </p:txBody>
          </p:sp>
        </p:grpSp>
        <p:grpSp>
          <p:nvGrpSpPr>
            <p:cNvPr id="6" name="Grup 5"/>
            <p:cNvGrpSpPr/>
            <p:nvPr/>
          </p:nvGrpSpPr>
          <p:grpSpPr>
            <a:xfrm>
              <a:off x="2670416" y="5391634"/>
              <a:ext cx="2879280" cy="494828"/>
              <a:chOff x="1453197" y="2971085"/>
              <a:chExt cx="4205604" cy="494828"/>
            </a:xfrm>
          </p:grpSpPr>
          <p:sp>
            <p:nvSpPr>
              <p:cNvPr id="7" name="Yuvarlatılmış Dikdörtgen 6"/>
              <p:cNvSpPr/>
              <p:nvPr/>
            </p:nvSpPr>
            <p:spPr>
              <a:xfrm>
                <a:off x="1453197" y="2971085"/>
                <a:ext cx="4205604" cy="494828"/>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8" name="Yuvarlatılmış Dikdörtgen 6"/>
              <p:cNvSpPr txBox="1"/>
              <p:nvPr/>
            </p:nvSpPr>
            <p:spPr>
              <a:xfrm>
                <a:off x="1467690" y="2985578"/>
                <a:ext cx="4176618" cy="4658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Bef>
                    <a:spcPct val="0"/>
                  </a:spcBef>
                  <a:spcAft>
                    <a:spcPct val="35000"/>
                  </a:spcAft>
                </a:pPr>
                <a:r>
                  <a:rPr lang="tr-TR" sz="1050" dirty="0">
                    <a:latin typeface="Arial" panose="020B0604020202020204" pitchFamily="34" charset="0"/>
                    <a:cs typeface="Arial" panose="020B0604020202020204" pitchFamily="34" charset="0"/>
                  </a:rPr>
                  <a:t>Fiyatlarda Köpük Oluşumu </a:t>
                </a:r>
              </a:p>
            </p:txBody>
          </p:sp>
        </p:grpSp>
        <p:grpSp>
          <p:nvGrpSpPr>
            <p:cNvPr id="11" name="Grup 10"/>
            <p:cNvGrpSpPr/>
            <p:nvPr/>
          </p:nvGrpSpPr>
          <p:grpSpPr>
            <a:xfrm>
              <a:off x="6521447" y="5160952"/>
              <a:ext cx="222672" cy="185560"/>
              <a:chOff x="3444663" y="2754598"/>
              <a:chExt cx="222672" cy="185560"/>
            </a:xfrm>
          </p:grpSpPr>
          <p:sp>
            <p:nvSpPr>
              <p:cNvPr id="12" name="Sağ Ok 11"/>
              <p:cNvSpPr/>
              <p:nvPr/>
            </p:nvSpPr>
            <p:spPr>
              <a:xfrm rot="5400000">
                <a:off x="3463219" y="2736042"/>
                <a:ext cx="185560" cy="22267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13" name="Sağ Ok 4"/>
              <p:cNvSpPr txBox="1"/>
              <p:nvPr/>
            </p:nvSpPr>
            <p:spPr>
              <a:xfrm>
                <a:off x="3489197" y="2754598"/>
                <a:ext cx="133604" cy="1298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33363">
                  <a:lnSpc>
                    <a:spcPct val="90000"/>
                  </a:lnSpc>
                  <a:spcBef>
                    <a:spcPct val="0"/>
                  </a:spcBef>
                  <a:spcAft>
                    <a:spcPct val="35000"/>
                  </a:spcAft>
                </a:pPr>
                <a:endParaRPr lang="tr-TR" sz="525">
                  <a:latin typeface="Arial" panose="020B0604020202020204" pitchFamily="34" charset="0"/>
                  <a:cs typeface="Arial" panose="020B0604020202020204" pitchFamily="34" charset="0"/>
                </a:endParaRPr>
              </a:p>
            </p:txBody>
          </p:sp>
        </p:grpSp>
        <p:grpSp>
          <p:nvGrpSpPr>
            <p:cNvPr id="14" name="Grup 13"/>
            <p:cNvGrpSpPr/>
            <p:nvPr/>
          </p:nvGrpSpPr>
          <p:grpSpPr>
            <a:xfrm>
              <a:off x="5559618" y="5396712"/>
              <a:ext cx="2879280" cy="494828"/>
              <a:chOff x="1453197" y="2971085"/>
              <a:chExt cx="4205604" cy="494828"/>
            </a:xfrm>
          </p:grpSpPr>
          <p:sp>
            <p:nvSpPr>
              <p:cNvPr id="15" name="Yuvarlatılmış Dikdörtgen 14"/>
              <p:cNvSpPr/>
              <p:nvPr/>
            </p:nvSpPr>
            <p:spPr>
              <a:xfrm>
                <a:off x="1453197" y="2971085"/>
                <a:ext cx="4205604" cy="494828"/>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6" name="Yuvarlatılmış Dikdörtgen 6"/>
              <p:cNvSpPr txBox="1"/>
              <p:nvPr/>
            </p:nvSpPr>
            <p:spPr>
              <a:xfrm>
                <a:off x="1467690" y="2985578"/>
                <a:ext cx="4176617" cy="4658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Bef>
                    <a:spcPct val="0"/>
                  </a:spcBef>
                  <a:spcAft>
                    <a:spcPct val="35000"/>
                  </a:spcAft>
                </a:pPr>
                <a:r>
                  <a:rPr lang="tr-TR" sz="1050" dirty="0">
                    <a:latin typeface="Arial" panose="020B0604020202020204" pitchFamily="34" charset="0"/>
                    <a:cs typeface="Arial" panose="020B0604020202020204" pitchFamily="34" charset="0"/>
                  </a:rPr>
                  <a:t>Bankanın ve Borçlunun Kredi Teminat (İpotek) Değerinde Artış</a:t>
                </a:r>
              </a:p>
            </p:txBody>
          </p:sp>
        </p:grpSp>
      </p:grpSp>
    </p:spTree>
    <p:extLst>
      <p:ext uri="{BB962C8B-B14F-4D97-AF65-F5344CB8AC3E}">
        <p14:creationId xmlns:p14="http://schemas.microsoft.com/office/powerpoint/2010/main" val="3630616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9143" y="657263"/>
            <a:ext cx="7532468" cy="392435"/>
          </a:xfrm>
        </p:spPr>
        <p:txBody>
          <a:bodyPr/>
          <a:lstStyle/>
          <a:p>
            <a:r>
              <a:rPr lang="tr-TR" dirty="0" smtClean="0"/>
              <a:t>Gayrimenkul Piyasaları ve Yatırımları</a:t>
            </a:r>
            <a:endParaRPr lang="tr-TR" dirty="0"/>
          </a:p>
        </p:txBody>
      </p:sp>
      <p:sp>
        <p:nvSpPr>
          <p:cNvPr id="3" name="İçerik Yer Tutucusu 2"/>
          <p:cNvSpPr>
            <a:spLocks noGrp="1"/>
          </p:cNvSpPr>
          <p:nvPr>
            <p:ph idx="1"/>
          </p:nvPr>
        </p:nvSpPr>
        <p:spPr>
          <a:xfrm>
            <a:off x="628936" y="1317589"/>
            <a:ext cx="7600664" cy="2835197"/>
          </a:xfrm>
        </p:spPr>
        <p:txBody>
          <a:bodyPr>
            <a:noAutofit/>
          </a:bodyPr>
          <a:lstStyle/>
          <a:p>
            <a:r>
              <a:rPr lang="tr-TR" sz="1900" dirty="0"/>
              <a:t>Gayrimenkul yatırım riskleri, diğer yatırım araçlarından farklı özellik gösterir. </a:t>
            </a:r>
            <a:r>
              <a:rPr lang="tr-TR" sz="1900" dirty="0" smtClean="0"/>
              <a:t> </a:t>
            </a:r>
            <a:r>
              <a:rPr lang="tr-TR" sz="1900" dirty="0"/>
              <a:t>Gayrimenkul projeleri; projeden, ülkeden ve pazardan kaynaklanan pek çok riski bünyesinde barındırmaktadır. </a:t>
            </a:r>
            <a:endParaRPr lang="tr-TR" sz="1900" dirty="0" smtClean="0"/>
          </a:p>
          <a:p>
            <a:r>
              <a:rPr lang="tr-TR" sz="1900" dirty="0" smtClean="0"/>
              <a:t>Bu </a:t>
            </a:r>
            <a:r>
              <a:rPr lang="tr-TR" sz="1900" dirty="0"/>
              <a:t>risklere belirsizlik de eklendiğinde gayrimenkul projelerinde ayrıntılı risk analizinin yapılması ve risk yönetimi tekniklerinin uygulanması gerekmektedir. </a:t>
            </a:r>
            <a:endParaRPr lang="tr-TR" sz="1900" dirty="0" smtClean="0"/>
          </a:p>
          <a:p>
            <a:r>
              <a:rPr lang="tr-TR" sz="1900" dirty="0" smtClean="0"/>
              <a:t>Gayrimenkul </a:t>
            </a:r>
            <a:r>
              <a:rPr lang="tr-TR" sz="1900" dirty="0"/>
              <a:t>geliştirme firmasının, bir projeyi başarıyla tamamlayabilmesi büyük ölçüde, teklif fiyatını hazırlarken uygun risk primi miktarını belirlemesine bağlıdır. Bunun için karşılaşılabilecek olası bütün risklerin tanımlanarak analiz edilmesi ve sistematik bir şekilde yönetilmesi büyük önem </a:t>
            </a:r>
            <a:r>
              <a:rPr lang="tr-TR" sz="1900" dirty="0" smtClean="0"/>
              <a:t>taşımaktadır (Mert 2013). </a:t>
            </a:r>
            <a:endParaRPr lang="tr-TR" sz="1900" dirty="0"/>
          </a:p>
        </p:txBody>
      </p:sp>
      <p:pic>
        <p:nvPicPr>
          <p:cNvPr id="1026" name="Picture 2" descr="real estate panorama ile ilgili görsel sonucu"/>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628593"/>
            <a:ext cx="9144000" cy="1221582"/>
          </a:xfrm>
          <a:prstGeom prst="rect">
            <a:avLst/>
          </a:prstGeom>
          <a:noFill/>
          <a:ln w="28575">
            <a:solidFill>
              <a:srgbClr val="16009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06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3303" y="646373"/>
            <a:ext cx="7532468" cy="392435"/>
          </a:xfrm>
        </p:spPr>
        <p:txBody>
          <a:bodyPr/>
          <a:lstStyle/>
          <a:p>
            <a:r>
              <a:rPr lang="tr-TR" dirty="0" smtClean="0"/>
              <a:t>Risk- Belirsizlik</a:t>
            </a:r>
            <a:endParaRPr lang="tr-TR" dirty="0"/>
          </a:p>
        </p:txBody>
      </p:sp>
      <p:sp>
        <p:nvSpPr>
          <p:cNvPr id="3" name="İçerik Yer Tutucusu 2"/>
          <p:cNvSpPr>
            <a:spLocks noGrp="1"/>
          </p:cNvSpPr>
          <p:nvPr>
            <p:ph idx="1"/>
          </p:nvPr>
        </p:nvSpPr>
        <p:spPr>
          <a:xfrm>
            <a:off x="188595" y="2620295"/>
            <a:ext cx="8955405" cy="2494598"/>
          </a:xfrm>
        </p:spPr>
        <p:txBody>
          <a:bodyPr>
            <a:noAutofit/>
          </a:bodyPr>
          <a:lstStyle/>
          <a:p>
            <a:r>
              <a:rPr lang="tr-TR" sz="1900" dirty="0"/>
              <a:t>Ekonomik ve finansal açıdan risk, belirsizlik ya da belirsizliğin sonuçlan </a:t>
            </a:r>
            <a:r>
              <a:rPr lang="tr-TR" sz="1900" dirty="0" smtClean="0"/>
              <a:t>olarak tanımlanabilir</a:t>
            </a:r>
            <a:r>
              <a:rPr lang="tr-TR" sz="1900" dirty="0"/>
              <a:t>. Risk, karar ya da planlama ortamında </a:t>
            </a:r>
            <a:r>
              <a:rPr lang="tr-TR" sz="1900" dirty="0" smtClean="0"/>
              <a:t>sonuçların kestirilememesine </a:t>
            </a:r>
            <a:r>
              <a:rPr lang="tr-TR" sz="1900" dirty="0"/>
              <a:t>ilişkin </a:t>
            </a:r>
            <a:r>
              <a:rPr lang="tr-TR" sz="1900" dirty="0" smtClean="0"/>
              <a:t>olup, olasılık </a:t>
            </a:r>
            <a:r>
              <a:rPr lang="tr-TR" sz="1900" dirty="0"/>
              <a:t>kavramıyla </a:t>
            </a:r>
            <a:r>
              <a:rPr lang="tr-TR" sz="1900" dirty="0" smtClean="0"/>
              <a:t>açıklanmaktadır.</a:t>
            </a:r>
          </a:p>
          <a:p>
            <a:r>
              <a:rPr lang="tr-TR" sz="1900" dirty="0"/>
              <a:t>Karar alma sürecinin gerçekleştiği çevre </a:t>
            </a:r>
            <a:r>
              <a:rPr lang="tr-TR" sz="1900" b="1" dirty="0"/>
              <a:t>kesinlik, risk ve belirsizlik olmak üzere üç bölüme ayrılabilir</a:t>
            </a:r>
            <a:r>
              <a:rPr lang="tr-TR" sz="1900" dirty="0"/>
              <a:t>. </a:t>
            </a:r>
            <a:r>
              <a:rPr lang="tr-TR" sz="1900" b="1" dirty="0"/>
              <a:t>Kesinlik durumu</a:t>
            </a:r>
            <a:r>
              <a:rPr lang="tr-TR" sz="1900" dirty="0"/>
              <a:t>, yalnızca projenin kapsadığı süre zarfı içinde ne olacağı kesin olarak söylenebiliyorsa mevcuttur. Karar alıcı ister sezgileriyle olsun, ister akılcı yolu kullanarak olsun; belli bir olayın gerçekleşme olasılığı için bir değer belirliyorsa, alınacak </a:t>
            </a:r>
            <a:r>
              <a:rPr lang="tr-TR" sz="1900" b="1" dirty="0"/>
              <a:t>kararın risk altında alındığı </a:t>
            </a:r>
            <a:r>
              <a:rPr lang="tr-TR" sz="1900" dirty="0"/>
              <a:t>konusunda genel bir fikir birliği mevcuttur. </a:t>
            </a:r>
            <a:r>
              <a:rPr lang="tr-TR" sz="1900" b="1" dirty="0"/>
              <a:t>Belirsizlik</a:t>
            </a:r>
            <a:r>
              <a:rPr lang="tr-TR" sz="1900" dirty="0"/>
              <a:t>, hiçbir tarihsel verinin veya geçmişte karar alıcı üzerinde düşünmekte olduğu, yaşanmış durum ile bağlantı taşıyan bir olayın bulunmadığı bir durum olarak </a:t>
            </a:r>
            <a:r>
              <a:rPr lang="tr-TR" sz="1900" dirty="0" smtClean="0"/>
              <a:t>tanımlanabilir (Anonim 2019).</a:t>
            </a:r>
            <a:endParaRPr lang="tr-TR" sz="1900" dirty="0" smtClean="0"/>
          </a:p>
          <a:p>
            <a:endParaRPr lang="tr-TR" sz="1900" dirty="0"/>
          </a:p>
        </p:txBody>
      </p:sp>
      <p:pic>
        <p:nvPicPr>
          <p:cNvPr id="6" name="Picture 2" descr="İlgili resi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43457"/>
            <a:ext cx="9123550" cy="1476838"/>
          </a:xfrm>
          <a:prstGeom prst="rect">
            <a:avLst/>
          </a:prstGeom>
          <a:noFill/>
          <a:ln w="19050">
            <a:solidFill>
              <a:srgbClr val="16009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32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4093" y="673347"/>
            <a:ext cx="7532468" cy="392435"/>
          </a:xfrm>
        </p:spPr>
        <p:txBody>
          <a:bodyPr/>
          <a:lstStyle/>
          <a:p>
            <a:r>
              <a:rPr lang="tr-TR" dirty="0" smtClean="0"/>
              <a:t>Risk - Belirsizlik</a:t>
            </a:r>
            <a:endParaRPr lang="tr-TR" dirty="0"/>
          </a:p>
        </p:txBody>
      </p:sp>
      <p:sp>
        <p:nvSpPr>
          <p:cNvPr id="3" name="İçerik Yer Tutucusu 2"/>
          <p:cNvSpPr>
            <a:spLocks noGrp="1"/>
          </p:cNvSpPr>
          <p:nvPr>
            <p:ph idx="1"/>
          </p:nvPr>
        </p:nvSpPr>
        <p:spPr>
          <a:xfrm>
            <a:off x="314093" y="1317589"/>
            <a:ext cx="7053356" cy="3782840"/>
          </a:xfrm>
        </p:spPr>
        <p:txBody>
          <a:bodyPr>
            <a:noAutofit/>
          </a:bodyPr>
          <a:lstStyle/>
          <a:p>
            <a:r>
              <a:rPr lang="tr-TR" dirty="0" smtClean="0"/>
              <a:t>Günlük kullanımı ve ekonomi alanında ele alınış şekli ile risk; bir yandan hasar, zarar, kayıp ile özdeşleşirken bir yandan da fırsat ve kazanç olarak da görülebilmektedir. Ayrıca risk, “belirsizlik” ve “olasılık” kavramları ile de iç içe kullanılmaktadır.</a:t>
            </a:r>
          </a:p>
          <a:p>
            <a:r>
              <a:rPr lang="tr-TR" dirty="0" smtClean="0"/>
              <a:t>Risk; risk olayı, olayın belirsizliği, potansiyel kazanç/kayıp olarak ifade edilmektedir. Risk olayı, ortaya çıkması durumunda projeyi olumlu ya da olumsuz etkileyecek olaydır. Bu olayın meydana gelme olasılığı olmalıdır. Sonucu kazanç ya da kayıp olsun, eğer bir olayın meydana geleceği kesin ise, bu durum risk yaratmaz.</a:t>
            </a:r>
          </a:p>
          <a:p>
            <a:r>
              <a:rPr lang="tr-TR" dirty="0" smtClean="0"/>
              <a:t>En basit ifadesi ile, kesin olmayan bir durum belirsiz demektir. Riskli durumda olayın meydana geleceği kesin değildir ve riskli olay belirsizlik içerir. Diğer bir ifade ile risk, belirsizliğin olduğu durumlarda vardır (Korkmaz 2010). </a:t>
            </a:r>
          </a:p>
          <a:p>
            <a:endParaRPr lang="tr-TR" dirty="0"/>
          </a:p>
        </p:txBody>
      </p:sp>
      <p:pic>
        <p:nvPicPr>
          <p:cNvPr id="3076" name="Picture 4" descr="Building Png - Building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34966" y="1572668"/>
            <a:ext cx="1997013" cy="3527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010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5688" y="633366"/>
            <a:ext cx="7532468" cy="392435"/>
          </a:xfrm>
        </p:spPr>
        <p:txBody>
          <a:bodyPr/>
          <a:lstStyle/>
          <a:p>
            <a:r>
              <a:rPr lang="tr-TR" dirty="0" smtClean="0"/>
              <a:t>Risk Yönetimi</a:t>
            </a:r>
            <a:endParaRPr lang="tr-TR" dirty="0"/>
          </a:p>
        </p:txBody>
      </p:sp>
      <p:sp>
        <p:nvSpPr>
          <p:cNvPr id="3" name="İçerik Yer Tutucusu 2"/>
          <p:cNvSpPr>
            <a:spLocks noGrp="1"/>
          </p:cNvSpPr>
          <p:nvPr>
            <p:ph idx="1"/>
          </p:nvPr>
        </p:nvSpPr>
        <p:spPr>
          <a:xfrm>
            <a:off x="345688" y="1284134"/>
            <a:ext cx="6863785" cy="3782840"/>
          </a:xfrm>
        </p:spPr>
        <p:txBody>
          <a:bodyPr>
            <a:noAutofit/>
          </a:bodyPr>
          <a:lstStyle/>
          <a:p>
            <a:r>
              <a:rPr lang="tr-TR" dirty="0"/>
              <a:t>Yatırım projeleri arasında seçim yapılırken, risk unsurunun dikkate alınmaması, </a:t>
            </a:r>
            <a:r>
              <a:rPr lang="tr-TR" dirty="0" smtClean="0"/>
              <a:t>farklı türdeki </a:t>
            </a:r>
            <a:r>
              <a:rPr lang="tr-TR" dirty="0"/>
              <a:t>yatırımların aynı ölçüde riskli olduğu varsayımının </a:t>
            </a:r>
            <a:r>
              <a:rPr lang="tr-TR" dirty="0" smtClean="0"/>
              <a:t>rasyonalitesi </a:t>
            </a:r>
            <a:r>
              <a:rPr lang="tr-TR" dirty="0"/>
              <a:t>tartışmalıdır. Yatırım projelerinin kendisine özgü koşulları nedeniyle taşıdığı risklerin ve risk derecelerinin nicel </a:t>
            </a:r>
            <a:r>
              <a:rPr lang="tr-TR" dirty="0" smtClean="0"/>
              <a:t>ölçümü ile </a:t>
            </a:r>
            <a:r>
              <a:rPr lang="tr-TR" dirty="0"/>
              <a:t>risklere özgü süreç yönetimi önemli bir sorundur. </a:t>
            </a:r>
            <a:endParaRPr lang="tr-TR" dirty="0" smtClean="0"/>
          </a:p>
          <a:p>
            <a:r>
              <a:rPr lang="tr-TR" dirty="0" smtClean="0"/>
              <a:t>Risk </a:t>
            </a:r>
            <a:r>
              <a:rPr lang="tr-TR" dirty="0"/>
              <a:t>yönetimi, iş ya da projenin açık </a:t>
            </a:r>
            <a:r>
              <a:rPr lang="tr-TR" dirty="0" smtClean="0"/>
              <a:t>olduğu tüm </a:t>
            </a:r>
            <a:r>
              <a:rPr lang="tr-TR" dirty="0"/>
              <a:t>riskleri tanımlamayı ve incelemeyi, daha sonra da bu risklerin nasıl yönetileceği ile ilgili </a:t>
            </a:r>
            <a:r>
              <a:rPr lang="tr-TR" dirty="0" smtClean="0"/>
              <a:t>sağlıklı kararlar </a:t>
            </a:r>
            <a:r>
              <a:rPr lang="tr-TR" dirty="0"/>
              <a:t>alınabilmesini amaç edinen bir sistemdir. Risk yönetimi, proje amaçlarının </a:t>
            </a:r>
            <a:r>
              <a:rPr lang="tr-TR" dirty="0" smtClean="0"/>
              <a:t>yerine getirildiğinden </a:t>
            </a:r>
            <a:r>
              <a:rPr lang="tr-TR" dirty="0"/>
              <a:t>emin olmak için yapılabilecek her şeyin, kesin olarak yapılmasının garanti </a:t>
            </a:r>
            <a:r>
              <a:rPr lang="tr-TR" dirty="0" smtClean="0"/>
              <a:t>altına alınmasını </a:t>
            </a:r>
            <a:r>
              <a:rPr lang="tr-TR" dirty="0"/>
              <a:t>amaçlamaktadır. Bir risk ortaya çıkarıldıktan ve tanımlandıktan sonra artık bir </a:t>
            </a:r>
            <a:r>
              <a:rPr lang="tr-TR" dirty="0" smtClean="0"/>
              <a:t>yönetim problemi </a:t>
            </a:r>
            <a:r>
              <a:rPr lang="tr-TR" dirty="0"/>
              <a:t>haline gelmektedir</a:t>
            </a:r>
            <a:endParaRPr lang="tr-TR" dirty="0" smtClean="0"/>
          </a:p>
          <a:p>
            <a:endParaRPr lang="tr-TR" dirty="0"/>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7547" y="1773977"/>
            <a:ext cx="3292997" cy="3292997"/>
          </a:xfrm>
          <a:prstGeom prst="rect">
            <a:avLst/>
          </a:prstGeom>
        </p:spPr>
      </p:pic>
    </p:spTree>
    <p:extLst>
      <p:ext uri="{BB962C8B-B14F-4D97-AF65-F5344CB8AC3E}">
        <p14:creationId xmlns:p14="http://schemas.microsoft.com/office/powerpoint/2010/main" val="4187293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5606" y="635222"/>
            <a:ext cx="7532468" cy="392435"/>
          </a:xfrm>
        </p:spPr>
        <p:txBody>
          <a:bodyPr/>
          <a:lstStyle/>
          <a:p>
            <a:r>
              <a:rPr lang="tr-TR" dirty="0" smtClean="0"/>
              <a:t>Risk Yönetimi</a:t>
            </a:r>
            <a:endParaRPr lang="tr-TR" dirty="0"/>
          </a:p>
        </p:txBody>
      </p:sp>
      <p:sp>
        <p:nvSpPr>
          <p:cNvPr id="3" name="İçerik Yer Tutucusu 2"/>
          <p:cNvSpPr>
            <a:spLocks noGrp="1"/>
          </p:cNvSpPr>
          <p:nvPr>
            <p:ph idx="1"/>
          </p:nvPr>
        </p:nvSpPr>
        <p:spPr>
          <a:xfrm>
            <a:off x="289932" y="1386548"/>
            <a:ext cx="5834875" cy="3607559"/>
          </a:xfrm>
        </p:spPr>
        <p:txBody>
          <a:bodyPr>
            <a:noAutofit/>
          </a:bodyPr>
          <a:lstStyle/>
          <a:p>
            <a:r>
              <a:rPr lang="tr-TR" sz="1800" dirty="0"/>
              <a:t>Risk yönetim sürecinin genel uygulamadaki </a:t>
            </a:r>
            <a:r>
              <a:rPr lang="tr-TR" sz="1800" dirty="0" smtClean="0"/>
              <a:t>aşamaları;</a:t>
            </a:r>
          </a:p>
          <a:p>
            <a:pPr lvl="1"/>
            <a:r>
              <a:rPr lang="tr-TR" sz="1800" dirty="0"/>
              <a:t>Riskin Tanımlanması: Riskin kaynak ve tipi tanımlanmaktadır.</a:t>
            </a:r>
          </a:p>
          <a:p>
            <a:pPr lvl="1"/>
            <a:r>
              <a:rPr lang="tr-TR" sz="1800" dirty="0" smtClean="0"/>
              <a:t>Riskin </a:t>
            </a:r>
            <a:r>
              <a:rPr lang="tr-TR" sz="1800" dirty="0"/>
              <a:t>Sınıflandırılması: Risk tipi göz önünde bulundurularak bunun kişi veya kuruluş </a:t>
            </a:r>
            <a:r>
              <a:rPr lang="tr-TR" sz="1800" dirty="0" smtClean="0"/>
              <a:t>üzerindeki etkisi </a:t>
            </a:r>
            <a:r>
              <a:rPr lang="tr-TR" sz="1800" dirty="0"/>
              <a:t>değerlendirilir.</a:t>
            </a:r>
          </a:p>
          <a:p>
            <a:pPr lvl="1"/>
            <a:r>
              <a:rPr lang="tr-TR" sz="1800" dirty="0" smtClean="0"/>
              <a:t>Risk </a:t>
            </a:r>
            <a:r>
              <a:rPr lang="tr-TR" sz="1800" dirty="0"/>
              <a:t>Analizi: Riskin ve risk gruplarının tipine bağlı sonuçlar, analitik teknikler kullanılarak</a:t>
            </a:r>
          </a:p>
          <a:p>
            <a:pPr lvl="1"/>
            <a:r>
              <a:rPr lang="tr-TR" sz="1800" dirty="0"/>
              <a:t>değerlendirilir. Çeşitli risk ölçüm teknikleri kullanarak riskin etkilerine değer biçilir.</a:t>
            </a:r>
          </a:p>
          <a:p>
            <a:pPr lvl="1"/>
            <a:r>
              <a:rPr lang="tr-TR" sz="1800" dirty="0" smtClean="0"/>
              <a:t>Risk </a:t>
            </a:r>
            <a:r>
              <a:rPr lang="tr-TR" sz="1800" dirty="0"/>
              <a:t>Tutumu: Risk hakkındaki herhangi bir karar, karan alan kişi veya kuruluşun </a:t>
            </a:r>
            <a:r>
              <a:rPr lang="tr-TR" sz="1800" dirty="0" smtClean="0"/>
              <a:t>tutumundan önemli </a:t>
            </a:r>
            <a:r>
              <a:rPr lang="tr-TR" sz="1800" dirty="0"/>
              <a:t>ölçüde etkilenecektir.</a:t>
            </a:r>
          </a:p>
          <a:p>
            <a:pPr lvl="1"/>
            <a:r>
              <a:rPr lang="tr-TR" sz="1800" dirty="0" smtClean="0"/>
              <a:t> </a:t>
            </a:r>
            <a:r>
              <a:rPr lang="tr-TR" sz="1800" dirty="0"/>
              <a:t>Risk Tepkisi: Riskin ne şekilde yönetilmesi gerektiği ele alınmaktadır.</a:t>
            </a:r>
          </a:p>
          <a:p>
            <a:pPr lvl="1"/>
            <a:endParaRPr lang="tr-TR" sz="1800" dirty="0"/>
          </a:p>
        </p:txBody>
      </p:sp>
      <p:pic>
        <p:nvPicPr>
          <p:cNvPr id="5126" name="Picture 6" descr="png risk ile ilgili görsel sonucu"/>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l="21949" r="25938"/>
          <a:stretch/>
        </p:blipFill>
        <p:spPr bwMode="auto">
          <a:xfrm>
            <a:off x="6124807" y="1986587"/>
            <a:ext cx="3019193" cy="300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170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3303" y="646373"/>
            <a:ext cx="7532468" cy="392435"/>
          </a:xfrm>
        </p:spPr>
        <p:txBody>
          <a:bodyPr/>
          <a:lstStyle/>
          <a:p>
            <a:r>
              <a:rPr lang="tr-TR" dirty="0" smtClean="0"/>
              <a:t>Risk Yönetimi</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477631753"/>
              </p:ext>
            </p:extLst>
          </p:nvPr>
        </p:nvGraphicFramePr>
        <p:xfrm>
          <a:off x="838200" y="2350294"/>
          <a:ext cx="7543800" cy="2781300"/>
        </p:xfrm>
        <a:graphic>
          <a:graphicData uri="http://schemas.openxmlformats.org/drawingml/2006/table">
            <a:tbl>
              <a:tblPr firstRow="1" bandRow="1">
                <a:tableStyleId>{5C22544A-7EE6-4342-B048-85BDC9FD1C3A}</a:tableStyleId>
              </a:tblPr>
              <a:tblGrid>
                <a:gridCol w="1662461">
                  <a:extLst>
                    <a:ext uri="{9D8B030D-6E8A-4147-A177-3AD203B41FA5}">
                      <a16:colId xmlns:a16="http://schemas.microsoft.com/office/drawing/2014/main" val="1833107695"/>
                    </a:ext>
                  </a:extLst>
                </a:gridCol>
                <a:gridCol w="5881339">
                  <a:extLst>
                    <a:ext uri="{9D8B030D-6E8A-4147-A177-3AD203B41FA5}">
                      <a16:colId xmlns:a16="http://schemas.microsoft.com/office/drawing/2014/main" val="3381908023"/>
                    </a:ext>
                  </a:extLst>
                </a:gridCol>
              </a:tblGrid>
              <a:tr h="278130">
                <a:tc>
                  <a:txBody>
                    <a:bodyPr/>
                    <a:lstStyle/>
                    <a:p>
                      <a:r>
                        <a:rPr lang="tr-TR" sz="1000" dirty="0" smtClean="0">
                          <a:latin typeface="Arial" panose="020B0604020202020204" pitchFamily="34" charset="0"/>
                          <a:cs typeface="Arial" panose="020B0604020202020204" pitchFamily="34" charset="0"/>
                        </a:rPr>
                        <a:t>Risk Kategorileri</a:t>
                      </a:r>
                      <a:endParaRPr lang="tr-TR" sz="1000" dirty="0">
                        <a:latin typeface="Arial" panose="020B0604020202020204" pitchFamily="34" charset="0"/>
                        <a:cs typeface="Arial" panose="020B0604020202020204" pitchFamily="34" charset="0"/>
                      </a:endParaRPr>
                    </a:p>
                  </a:txBody>
                  <a:tcPr marL="68580" marR="68580" marT="34290" marB="34290"/>
                </a:tc>
                <a:tc>
                  <a:txBody>
                    <a:bodyPr/>
                    <a:lstStyle/>
                    <a:p>
                      <a:r>
                        <a:rPr lang="tr-TR" sz="1000" dirty="0" smtClean="0">
                          <a:latin typeface="Arial" panose="020B0604020202020204" pitchFamily="34" charset="0"/>
                          <a:cs typeface="Arial" panose="020B0604020202020204" pitchFamily="34" charset="0"/>
                        </a:rPr>
                        <a:t>Kontrol Edilebilen Riskler</a:t>
                      </a:r>
                      <a:endParaRPr lang="tr-TR" sz="10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400775588"/>
                  </a:ext>
                </a:extLst>
              </a:tr>
              <a:tr h="278130">
                <a:tc>
                  <a:txBody>
                    <a:bodyPr/>
                    <a:lstStyle/>
                    <a:p>
                      <a:r>
                        <a:rPr lang="tr-TR" sz="1000" dirty="0" smtClean="0">
                          <a:latin typeface="Arial" panose="020B0604020202020204" pitchFamily="34" charset="0"/>
                          <a:cs typeface="Arial" panose="020B0604020202020204" pitchFamily="34" charset="0"/>
                        </a:rPr>
                        <a:t>Proje Sponsor Riski</a:t>
                      </a:r>
                      <a:endParaRPr lang="tr-TR" sz="1000" dirty="0">
                        <a:latin typeface="Arial" panose="020B0604020202020204" pitchFamily="34" charset="0"/>
                        <a:cs typeface="Arial" panose="020B0604020202020204" pitchFamily="34" charset="0"/>
                      </a:endParaRPr>
                    </a:p>
                  </a:txBody>
                  <a:tcPr marL="68580" marR="68580" marT="34290" marB="34290"/>
                </a:tc>
                <a:tc>
                  <a:txBody>
                    <a:bodyPr/>
                    <a:lstStyle/>
                    <a:p>
                      <a:r>
                        <a:rPr lang="tr-TR" sz="1000" dirty="0" smtClean="0">
                          <a:latin typeface="Arial" panose="020B0604020202020204" pitchFamily="34" charset="0"/>
                          <a:cs typeface="Arial" panose="020B0604020202020204" pitchFamily="34" charset="0"/>
                        </a:rPr>
                        <a:t>Yüksek Yatırım, uzun vadede geri dönüş, sermaye ihtiyacı</a:t>
                      </a:r>
                      <a:endParaRPr lang="tr-TR" sz="10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467764524"/>
                  </a:ext>
                </a:extLst>
              </a:tr>
              <a:tr h="278130">
                <a:tc>
                  <a:txBody>
                    <a:bodyPr/>
                    <a:lstStyle/>
                    <a:p>
                      <a:r>
                        <a:rPr lang="tr-TR" sz="1000" dirty="0" smtClean="0">
                          <a:latin typeface="Arial" panose="020B0604020202020204" pitchFamily="34" charset="0"/>
                          <a:cs typeface="Arial" panose="020B0604020202020204" pitchFamily="34" charset="0"/>
                        </a:rPr>
                        <a:t>Tamamlama Riski</a:t>
                      </a:r>
                      <a:endParaRPr lang="tr-TR" sz="1000" dirty="0">
                        <a:latin typeface="Arial" panose="020B0604020202020204" pitchFamily="34" charset="0"/>
                        <a:cs typeface="Arial" panose="020B0604020202020204" pitchFamily="34" charset="0"/>
                      </a:endParaRPr>
                    </a:p>
                  </a:txBody>
                  <a:tcPr marL="68580" marR="68580" marT="34290" marB="34290"/>
                </a:tc>
                <a:tc>
                  <a:txBody>
                    <a:bodyPr/>
                    <a:lstStyle/>
                    <a:p>
                      <a:r>
                        <a:rPr lang="tr-TR" sz="1000" dirty="0" smtClean="0">
                          <a:latin typeface="Arial" panose="020B0604020202020204" pitchFamily="34" charset="0"/>
                          <a:cs typeface="Arial" panose="020B0604020202020204" pitchFamily="34" charset="0"/>
                        </a:rPr>
                        <a:t>Yapı maliyet</a:t>
                      </a:r>
                      <a:r>
                        <a:rPr lang="tr-TR" sz="1000" baseline="0" dirty="0" smtClean="0">
                          <a:latin typeface="Arial" panose="020B0604020202020204" pitchFamily="34" charset="0"/>
                          <a:cs typeface="Arial" panose="020B0604020202020204" pitchFamily="34" charset="0"/>
                        </a:rPr>
                        <a:t> artışı, tamamlanma tarihinde erteleme, tamamlanamama, beklenmedik olaylar</a:t>
                      </a:r>
                      <a:endParaRPr lang="tr-TR" sz="10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09175283"/>
                  </a:ext>
                </a:extLst>
              </a:tr>
              <a:tr h="278130">
                <a:tc>
                  <a:txBody>
                    <a:bodyPr/>
                    <a:lstStyle/>
                    <a:p>
                      <a:r>
                        <a:rPr lang="tr-TR" sz="1000" dirty="0" smtClean="0">
                          <a:latin typeface="Arial" panose="020B0604020202020204" pitchFamily="34" charset="0"/>
                          <a:cs typeface="Arial" panose="020B0604020202020204" pitchFamily="34" charset="0"/>
                        </a:rPr>
                        <a:t>İşletme Riski</a:t>
                      </a:r>
                      <a:endParaRPr lang="tr-TR" sz="1000" dirty="0">
                        <a:latin typeface="Arial" panose="020B0604020202020204" pitchFamily="34" charset="0"/>
                        <a:cs typeface="Arial" panose="020B0604020202020204" pitchFamily="34" charset="0"/>
                      </a:endParaRPr>
                    </a:p>
                  </a:txBody>
                  <a:tcPr marL="68580" marR="68580" marT="34290" marB="34290"/>
                </a:tc>
                <a:tc>
                  <a:txBody>
                    <a:bodyPr/>
                    <a:lstStyle/>
                    <a:p>
                      <a:r>
                        <a:rPr lang="tr-TR" sz="1000" dirty="0" smtClean="0">
                          <a:latin typeface="Arial" panose="020B0604020202020204" pitchFamily="34" charset="0"/>
                          <a:cs typeface="Arial" panose="020B0604020202020204" pitchFamily="34" charset="0"/>
                        </a:rPr>
                        <a:t>Tesisin performans gösterememesi, beklenmedik</a:t>
                      </a:r>
                      <a:r>
                        <a:rPr lang="tr-TR" sz="1000" baseline="0" dirty="0" smtClean="0">
                          <a:latin typeface="Arial" panose="020B0604020202020204" pitchFamily="34" charset="0"/>
                          <a:cs typeface="Arial" panose="020B0604020202020204" pitchFamily="34" charset="0"/>
                        </a:rPr>
                        <a:t> olaylar</a:t>
                      </a:r>
                      <a:endParaRPr lang="tr-TR" sz="10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628602309"/>
                  </a:ext>
                </a:extLst>
              </a:tr>
              <a:tr h="278130">
                <a:tc>
                  <a:txBody>
                    <a:bodyPr/>
                    <a:lstStyle/>
                    <a:p>
                      <a:r>
                        <a:rPr lang="tr-TR" sz="1000" dirty="0" smtClean="0">
                          <a:latin typeface="Arial" panose="020B0604020202020204" pitchFamily="34" charset="0"/>
                          <a:cs typeface="Arial" panose="020B0604020202020204" pitchFamily="34" charset="0"/>
                        </a:rPr>
                        <a:t>Satış Riski</a:t>
                      </a:r>
                      <a:endParaRPr lang="tr-TR" sz="1000" dirty="0">
                        <a:latin typeface="Arial" panose="020B0604020202020204" pitchFamily="34" charset="0"/>
                        <a:cs typeface="Arial" panose="020B0604020202020204" pitchFamily="34" charset="0"/>
                      </a:endParaRPr>
                    </a:p>
                  </a:txBody>
                  <a:tcPr marL="68580" marR="68580" marT="34290" marB="34290"/>
                </a:tc>
                <a:tc>
                  <a:txBody>
                    <a:bodyPr/>
                    <a:lstStyle/>
                    <a:p>
                      <a:r>
                        <a:rPr lang="tr-TR" sz="1000" dirty="0" smtClean="0">
                          <a:latin typeface="Arial" panose="020B0604020202020204" pitchFamily="34" charset="0"/>
                          <a:cs typeface="Arial" panose="020B0604020202020204" pitchFamily="34" charset="0"/>
                        </a:rPr>
                        <a:t>Talep, fiyat, rekabet, alıcının kredibilitesi</a:t>
                      </a:r>
                      <a:endParaRPr lang="tr-TR" sz="10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721687870"/>
                  </a:ext>
                </a:extLst>
              </a:tr>
              <a:tr h="278130">
                <a:tc>
                  <a:txBody>
                    <a:bodyPr/>
                    <a:lstStyle/>
                    <a:p>
                      <a:r>
                        <a:rPr lang="tr-TR" sz="1000" dirty="0" smtClean="0">
                          <a:latin typeface="Arial" panose="020B0604020202020204" pitchFamily="34" charset="0"/>
                          <a:cs typeface="Arial" panose="020B0604020202020204" pitchFamily="34" charset="0"/>
                        </a:rPr>
                        <a:t>Tedarikçi Riski</a:t>
                      </a:r>
                      <a:endParaRPr lang="tr-TR" sz="1000" dirty="0">
                        <a:latin typeface="Arial" panose="020B0604020202020204" pitchFamily="34" charset="0"/>
                        <a:cs typeface="Arial" panose="020B0604020202020204" pitchFamily="34" charset="0"/>
                      </a:endParaRPr>
                    </a:p>
                  </a:txBody>
                  <a:tcPr marL="68580" marR="68580" marT="34290" marB="34290"/>
                </a:tc>
                <a:tc>
                  <a:txBody>
                    <a:bodyPr/>
                    <a:lstStyle/>
                    <a:p>
                      <a:r>
                        <a:rPr lang="tr-TR" sz="1000" dirty="0" smtClean="0">
                          <a:latin typeface="Arial" panose="020B0604020202020204" pitchFamily="34" charset="0"/>
                          <a:cs typeface="Arial" panose="020B0604020202020204" pitchFamily="34" charset="0"/>
                        </a:rPr>
                        <a:t>Hammadde</a:t>
                      </a:r>
                      <a:r>
                        <a:rPr lang="tr-TR" sz="1000" baseline="0" dirty="0" smtClean="0">
                          <a:latin typeface="Arial" panose="020B0604020202020204" pitchFamily="34" charset="0"/>
                          <a:cs typeface="Arial" panose="020B0604020202020204" pitchFamily="34" charset="0"/>
                        </a:rPr>
                        <a:t> maliyetlerinde artış, sabit fiyatlama, tedarikçinin kredibilitesi</a:t>
                      </a:r>
                      <a:endParaRPr lang="tr-TR" sz="10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535137762"/>
                  </a:ext>
                </a:extLst>
              </a:tr>
              <a:tr h="278130">
                <a:tc>
                  <a:txBody>
                    <a:bodyPr/>
                    <a:lstStyle/>
                    <a:p>
                      <a:r>
                        <a:rPr lang="tr-TR" sz="1000" dirty="0" smtClean="0">
                          <a:latin typeface="Arial" panose="020B0604020202020204" pitchFamily="34" charset="0"/>
                          <a:cs typeface="Arial" panose="020B0604020202020204" pitchFamily="34" charset="0"/>
                        </a:rPr>
                        <a:t>Taşıma</a:t>
                      </a:r>
                      <a:r>
                        <a:rPr lang="tr-TR" sz="1000" baseline="0" dirty="0" smtClean="0">
                          <a:latin typeface="Arial" panose="020B0604020202020204" pitchFamily="34" charset="0"/>
                          <a:cs typeface="Arial" panose="020B0604020202020204" pitchFamily="34" charset="0"/>
                        </a:rPr>
                        <a:t> Riski</a:t>
                      </a:r>
                      <a:endParaRPr lang="tr-TR" sz="1000" dirty="0">
                        <a:latin typeface="Arial" panose="020B0604020202020204" pitchFamily="34" charset="0"/>
                        <a:cs typeface="Arial" panose="020B0604020202020204" pitchFamily="34" charset="0"/>
                      </a:endParaRPr>
                    </a:p>
                  </a:txBody>
                  <a:tcPr marL="68580" marR="68580" marT="34290" marB="34290"/>
                </a:tc>
                <a:tc>
                  <a:txBody>
                    <a:bodyPr/>
                    <a:lstStyle/>
                    <a:p>
                      <a:r>
                        <a:rPr lang="tr-TR" sz="1000" dirty="0" smtClean="0">
                          <a:latin typeface="Arial" panose="020B0604020202020204" pitchFamily="34" charset="0"/>
                          <a:cs typeface="Arial" panose="020B0604020202020204" pitchFamily="34" charset="0"/>
                        </a:rPr>
                        <a:t>Taşıma maliyetinde artış, blokajlar</a:t>
                      </a:r>
                      <a:endParaRPr lang="tr-TR" sz="10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362153456"/>
                  </a:ext>
                </a:extLst>
              </a:tr>
              <a:tr h="278130">
                <a:tc>
                  <a:txBody>
                    <a:bodyPr/>
                    <a:lstStyle/>
                    <a:p>
                      <a:r>
                        <a:rPr lang="tr-TR" sz="1000" dirty="0" smtClean="0">
                          <a:latin typeface="Arial" panose="020B0604020202020204" pitchFamily="34" charset="0"/>
                          <a:cs typeface="Arial" panose="020B0604020202020204" pitchFamily="34" charset="0"/>
                        </a:rPr>
                        <a:t>Çevresel Riskler</a:t>
                      </a:r>
                      <a:endParaRPr lang="tr-TR" sz="1000" dirty="0">
                        <a:latin typeface="Arial" panose="020B0604020202020204" pitchFamily="34" charset="0"/>
                        <a:cs typeface="Arial" panose="020B0604020202020204" pitchFamily="34" charset="0"/>
                      </a:endParaRPr>
                    </a:p>
                  </a:txBody>
                  <a:tcPr marL="68580" marR="68580" marT="34290" marB="34290"/>
                </a:tc>
                <a:tc>
                  <a:txBody>
                    <a:bodyPr/>
                    <a:lstStyle/>
                    <a:p>
                      <a:r>
                        <a:rPr lang="tr-TR" sz="1000" dirty="0" smtClean="0">
                          <a:latin typeface="Arial" panose="020B0604020202020204" pitchFamily="34" charset="0"/>
                          <a:cs typeface="Arial" panose="020B0604020202020204" pitchFamily="34" charset="0"/>
                        </a:rPr>
                        <a:t>Yeni kanunlar, doğal afetler</a:t>
                      </a:r>
                      <a:endParaRPr lang="tr-TR" sz="10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248364856"/>
                  </a:ext>
                </a:extLst>
              </a:tr>
              <a:tr h="278130">
                <a:tc>
                  <a:txBody>
                    <a:bodyPr/>
                    <a:lstStyle/>
                    <a:p>
                      <a:r>
                        <a:rPr lang="tr-TR" sz="1000" dirty="0" smtClean="0">
                          <a:latin typeface="Arial" panose="020B0604020202020204" pitchFamily="34" charset="0"/>
                          <a:cs typeface="Arial" panose="020B0604020202020204" pitchFamily="34" charset="0"/>
                        </a:rPr>
                        <a:t>Finansal Risk</a:t>
                      </a:r>
                      <a:endParaRPr lang="tr-TR" sz="1000" dirty="0">
                        <a:latin typeface="Arial" panose="020B0604020202020204" pitchFamily="34" charset="0"/>
                        <a:cs typeface="Arial" panose="020B0604020202020204" pitchFamily="34" charset="0"/>
                      </a:endParaRPr>
                    </a:p>
                  </a:txBody>
                  <a:tcPr marL="68580" marR="68580" marT="34290" marB="34290"/>
                </a:tc>
                <a:tc>
                  <a:txBody>
                    <a:bodyPr/>
                    <a:lstStyle/>
                    <a:p>
                      <a:r>
                        <a:rPr lang="tr-TR" sz="1000" dirty="0" smtClean="0">
                          <a:latin typeface="Arial" panose="020B0604020202020204" pitchFamily="34" charset="0"/>
                          <a:cs typeface="Arial" panose="020B0604020202020204" pitchFamily="34" charset="0"/>
                        </a:rPr>
                        <a:t>Faizlerde</a:t>
                      </a:r>
                      <a:r>
                        <a:rPr lang="tr-TR" sz="1000" baseline="0" dirty="0" smtClean="0">
                          <a:latin typeface="Arial" panose="020B0604020202020204" pitchFamily="34" charset="0"/>
                          <a:cs typeface="Arial" panose="020B0604020202020204" pitchFamily="34" charset="0"/>
                        </a:rPr>
                        <a:t>ki değişim</a:t>
                      </a:r>
                      <a:endParaRPr lang="tr-TR" sz="10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467924078"/>
                  </a:ext>
                </a:extLst>
              </a:tr>
              <a:tr h="278130">
                <a:tc>
                  <a:txBody>
                    <a:bodyPr/>
                    <a:lstStyle/>
                    <a:p>
                      <a:r>
                        <a:rPr lang="tr-TR" sz="1000" dirty="0" smtClean="0">
                          <a:latin typeface="Arial" panose="020B0604020202020204" pitchFamily="34" charset="0"/>
                          <a:cs typeface="Arial" panose="020B0604020202020204" pitchFamily="34" charset="0"/>
                        </a:rPr>
                        <a:t>Politik Risk</a:t>
                      </a:r>
                      <a:endParaRPr lang="tr-TR" sz="1000" dirty="0">
                        <a:latin typeface="Arial" panose="020B0604020202020204" pitchFamily="34" charset="0"/>
                        <a:cs typeface="Arial" panose="020B0604020202020204" pitchFamily="34" charset="0"/>
                      </a:endParaRPr>
                    </a:p>
                  </a:txBody>
                  <a:tcPr marL="68580" marR="68580" marT="34290" marB="34290"/>
                </a:tc>
                <a:tc>
                  <a:txBody>
                    <a:bodyPr/>
                    <a:lstStyle/>
                    <a:p>
                      <a:r>
                        <a:rPr lang="tr-TR" sz="1000" dirty="0" smtClean="0">
                          <a:latin typeface="Arial" panose="020B0604020202020204" pitchFamily="34" charset="0"/>
                          <a:cs typeface="Arial" panose="020B0604020202020204" pitchFamily="34" charset="0"/>
                        </a:rPr>
                        <a:t>Savaş,</a:t>
                      </a:r>
                      <a:r>
                        <a:rPr lang="tr-TR" sz="1000" baseline="0" dirty="0" smtClean="0">
                          <a:latin typeface="Arial" panose="020B0604020202020204" pitchFamily="34" charset="0"/>
                          <a:cs typeface="Arial" panose="020B0604020202020204" pitchFamily="34" charset="0"/>
                        </a:rPr>
                        <a:t> kamulaştırma, döviz kurunda değişim, transfer problemleri</a:t>
                      </a:r>
                      <a:endParaRPr lang="tr-TR" sz="10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413531090"/>
                  </a:ext>
                </a:extLst>
              </a:tr>
            </a:tbl>
          </a:graphicData>
        </a:graphic>
      </p:graphicFrame>
      <p:pic>
        <p:nvPicPr>
          <p:cNvPr id="6152" name="Picture 8" descr="risk png ile ilgili görsel sonucu"/>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48409" y="1273269"/>
            <a:ext cx="2347738" cy="1077025"/>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838199" y="2073295"/>
            <a:ext cx="4124093" cy="300082"/>
          </a:xfrm>
          <a:prstGeom prst="rect">
            <a:avLst/>
          </a:prstGeom>
          <a:noFill/>
        </p:spPr>
        <p:txBody>
          <a:bodyPr wrap="square" rtlCol="0">
            <a:spAutoFit/>
          </a:bodyPr>
          <a:lstStyle/>
          <a:p>
            <a:r>
              <a:rPr lang="tr-TR" sz="1350" dirty="0">
                <a:solidFill>
                  <a:srgbClr val="FF0000"/>
                </a:solidFill>
                <a:latin typeface="Arial" panose="020B0604020202020204" pitchFamily="34" charset="0"/>
                <a:cs typeface="Arial" panose="020B0604020202020204" pitchFamily="34" charset="0"/>
              </a:rPr>
              <a:t>Gayrimenkul Geliştirme Projelerinde Riskler</a:t>
            </a:r>
          </a:p>
        </p:txBody>
      </p:sp>
    </p:spTree>
    <p:extLst>
      <p:ext uri="{BB962C8B-B14F-4D97-AF65-F5344CB8AC3E}">
        <p14:creationId xmlns:p14="http://schemas.microsoft.com/office/powerpoint/2010/main" val="12708814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13425</TotalTime>
  <Words>1557</Words>
  <Application>Microsoft Office PowerPoint</Application>
  <PresentationFormat>Ekran Gösterisi (4:3)</PresentationFormat>
  <Paragraphs>143</Paragraphs>
  <Slides>19</Slides>
  <Notes>0</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19</vt:i4>
      </vt:variant>
    </vt:vector>
  </HeadingPairs>
  <TitlesOfParts>
    <vt:vector size="27" baseType="lpstr">
      <vt:lpstr>ＭＳ Ｐゴシック</vt:lpstr>
      <vt:lpstr>Arial</vt:lpstr>
      <vt:lpstr>Calibri</vt:lpstr>
      <vt:lpstr>Times New Roman</vt:lpstr>
      <vt:lpstr>Wingdings</vt:lpstr>
      <vt:lpstr>ekonomi</vt:lpstr>
      <vt:lpstr>1_Rics</vt:lpstr>
      <vt:lpstr>h.t.</vt:lpstr>
      <vt:lpstr>PowerPoint Sunusu</vt:lpstr>
      <vt:lpstr>Gayrimenkul Piyasaları ve Yatırımları</vt:lpstr>
      <vt:lpstr>Gayrimenkul Piyasaları ve Yatırımları</vt:lpstr>
      <vt:lpstr>Gayrimenkul Piyasaları ve Yatırımları</vt:lpstr>
      <vt:lpstr>Risk- Belirsizlik</vt:lpstr>
      <vt:lpstr>Risk - Belirsizlik</vt:lpstr>
      <vt:lpstr>Risk Yönetimi</vt:lpstr>
      <vt:lpstr>Risk Yönetimi</vt:lpstr>
      <vt:lpstr>Risk Yönetimi</vt:lpstr>
      <vt:lpstr>Risk Yönetimi</vt:lpstr>
      <vt:lpstr>Gayrimenkul Geliştirme Risklerinin Sınıflandırılması (Wellner)</vt:lpstr>
      <vt:lpstr>Karar Ağacı</vt:lpstr>
      <vt:lpstr>Karar Ağacı Analizi</vt:lpstr>
      <vt:lpstr>Karar Ağacının Modellenmesi</vt:lpstr>
      <vt:lpstr>Reel Opsiyon Teorisi </vt:lpstr>
      <vt:lpstr>Reel Opsiyon Teorisi</vt:lpstr>
      <vt:lpstr>Reel Opsiyon Türleri</vt:lpstr>
      <vt:lpstr>Reel Opsiyon Teorisi</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736</cp:revision>
  <cp:lastPrinted>2016-10-24T07:53:35Z</cp:lastPrinted>
  <dcterms:created xsi:type="dcterms:W3CDTF">2016-09-18T09:35:24Z</dcterms:created>
  <dcterms:modified xsi:type="dcterms:W3CDTF">2020-02-13T13:00:33Z</dcterms:modified>
</cp:coreProperties>
</file>