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3"/>
  </p:notesMasterIdLst>
  <p:sldIdLst>
    <p:sldId id="277" r:id="rId2"/>
    <p:sldId id="391" r:id="rId3"/>
    <p:sldId id="278" r:id="rId4"/>
    <p:sldId id="393" r:id="rId5"/>
    <p:sldId id="275" r:id="rId6"/>
    <p:sldId id="394" r:id="rId7"/>
    <p:sldId id="395" r:id="rId8"/>
    <p:sldId id="397" r:id="rId9"/>
    <p:sldId id="398" r:id="rId10"/>
    <p:sldId id="256" r:id="rId11"/>
    <p:sldId id="400" r:id="rId12"/>
    <p:sldId id="257" r:id="rId13"/>
    <p:sldId id="405" r:id="rId14"/>
    <p:sldId id="406" r:id="rId15"/>
    <p:sldId id="262" r:id="rId16"/>
    <p:sldId id="401" r:id="rId17"/>
    <p:sldId id="402" r:id="rId18"/>
    <p:sldId id="263" r:id="rId19"/>
    <p:sldId id="264" r:id="rId20"/>
    <p:sldId id="404" r:id="rId21"/>
    <p:sldId id="407" r:id="rId2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D8F4768-BF60-4A60-80FF-27CF2EBDA3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738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7284A8-87E0-4D95-B70B-AAFF9255B864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4585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BA9B6-7CE1-468A-8726-3C4D02DEC238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1085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14177-38A2-4FDD-B536-7E5CC4EED0BF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55897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954A80-ABBD-4D8D-85AB-D51E7C413DB2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07506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4822E2-4862-4686-9A44-E95EB7227DBF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50731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702CFD-9182-4E36-AAE9-A309C1491881}" type="slidenum">
              <a:rPr lang="tr-TR" smtClean="0"/>
              <a:pPr/>
              <a:t>18</a:t>
            </a:fld>
            <a:endParaRPr lang="tr-T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400158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54A71-3E3F-4B8C-A931-EBA4CDEEE958}" type="slidenum">
              <a:rPr lang="tr-TR" smtClean="0"/>
              <a:pPr/>
              <a:t>19</a:t>
            </a:fld>
            <a:endParaRPr lang="tr-T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51944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DA655-1E51-4851-AC32-1D0E5E24A67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4B86B-3AD5-4AF1-9D35-C82DFD4D86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E1BF1-F8FD-412F-B176-D44575F55D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E608-1503-4843-B08B-E1376694A7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F8D-C427-4C35-BC69-4F535D1EFD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26A1A-EF93-4406-85DC-3E1DB1D1BB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C5E09-CC62-4E71-A49C-32F19C513E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EDE28-5F16-4156-B94A-D34C222872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240F2-A712-46BC-8D8C-088FCC1513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8CC4-1C7F-4DA8-AEAB-E8B10ADA3E1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670D-9DFF-4714-98DA-94C0E1CC7C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8AB889-0DE6-4E12-A5B5-64EEF6ED59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MORAXELLA INFECTIONS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VIBRIO INFECTIONS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Gram negative</a:t>
            </a:r>
            <a:r>
              <a:rPr lang="en-US" dirty="0"/>
              <a:t>, curved rods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M</a:t>
            </a:r>
            <a:r>
              <a:rPr lang="tr-TR" dirty="0" err="1" smtClean="0"/>
              <a:t>otile</a:t>
            </a:r>
            <a:r>
              <a:rPr lang="en-US" dirty="0" smtClean="0"/>
              <a:t>,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spore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Facultative anaerobic</a:t>
            </a:r>
          </a:p>
          <a:p>
            <a:pPr>
              <a:lnSpc>
                <a:spcPct val="160000"/>
              </a:lnSpc>
            </a:pPr>
            <a:r>
              <a:rPr lang="en-US" dirty="0"/>
              <a:t>All </a:t>
            </a:r>
            <a:r>
              <a:rPr lang="tr-TR" dirty="0" err="1" smtClean="0"/>
              <a:t>species</a:t>
            </a:r>
            <a:r>
              <a:rPr lang="en-US" dirty="0" smtClean="0"/>
              <a:t> </a:t>
            </a:r>
            <a:r>
              <a:rPr lang="en-US" dirty="0"/>
              <a:t>are found in </a:t>
            </a:r>
            <a:r>
              <a:rPr lang="en-US" dirty="0">
                <a:solidFill>
                  <a:srgbClr val="FF0000"/>
                </a:solidFill>
              </a:rPr>
              <a:t>sweet and salt water</a:t>
            </a:r>
          </a:p>
          <a:p>
            <a:pPr>
              <a:lnSpc>
                <a:spcPct val="160000"/>
              </a:lnSpc>
            </a:pPr>
            <a:r>
              <a:rPr lang="en-US" dirty="0"/>
              <a:t>Known as </a:t>
            </a:r>
            <a:r>
              <a:rPr lang="en-US" dirty="0">
                <a:solidFill>
                  <a:srgbClr val="FF0000"/>
                </a:solidFill>
              </a:rPr>
              <a:t>water bacteria</a:t>
            </a:r>
          </a:p>
          <a:p>
            <a:pPr>
              <a:lnSpc>
                <a:spcPct val="160000"/>
              </a:lnSpc>
            </a:pPr>
            <a:r>
              <a:rPr lang="tr-TR" dirty="0" err="1" smtClean="0"/>
              <a:t>Grow</a:t>
            </a:r>
            <a:r>
              <a:rPr lang="tr-TR" dirty="0" smtClean="0"/>
              <a:t> at </a:t>
            </a:r>
            <a:r>
              <a:rPr lang="en-US" dirty="0" smtClean="0"/>
              <a:t>37C</a:t>
            </a:r>
            <a:r>
              <a:rPr lang="tr-TR" dirty="0" smtClean="0"/>
              <a:t>, in</a:t>
            </a:r>
            <a:r>
              <a:rPr lang="en-US" dirty="0" smtClean="0"/>
              <a:t> </a:t>
            </a:r>
            <a:r>
              <a:rPr lang="en-US" dirty="0"/>
              <a:t>24 hours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en-US" dirty="0"/>
              <a:t>form S-typed colony</a:t>
            </a:r>
          </a:p>
          <a:p>
            <a:pPr>
              <a:lnSpc>
                <a:spcPct val="160000"/>
              </a:lnSpc>
            </a:pPr>
            <a:r>
              <a:rPr lang="en-US" dirty="0"/>
              <a:t>Oxidase positive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1974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There are 63 species in the genus Vibrio</a:t>
            </a:r>
          </a:p>
          <a:p>
            <a:pPr>
              <a:lnSpc>
                <a:spcPct val="150000"/>
              </a:lnSpc>
            </a:pPr>
            <a:r>
              <a:rPr lang="en-US" dirty="0"/>
              <a:t>Mesophilic species </a:t>
            </a:r>
            <a:r>
              <a:rPr lang="en-US" dirty="0" smtClean="0"/>
              <a:t>cause </a:t>
            </a:r>
            <a:r>
              <a:rPr lang="en-US" dirty="0"/>
              <a:t>disease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i="1" dirty="0" smtClean="0">
                <a:solidFill>
                  <a:srgbClr val="FF0000"/>
                </a:solidFill>
              </a:rPr>
              <a:t>V. </a:t>
            </a:r>
            <a:r>
              <a:rPr lang="en-US" i="1" dirty="0" err="1" smtClean="0">
                <a:solidFill>
                  <a:srgbClr val="FF0000"/>
                </a:solidFill>
              </a:rPr>
              <a:t>cholerae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</a:t>
            </a:r>
            <a:r>
              <a:rPr lang="en-US" dirty="0"/>
              <a:t>a cholera agent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O: 1 </a:t>
            </a:r>
            <a:r>
              <a:rPr lang="en-US" dirty="0" err="1" smtClean="0"/>
              <a:t>serovar</a:t>
            </a:r>
            <a:r>
              <a:rPr lang="en-US" dirty="0" smtClean="0"/>
              <a:t> </a:t>
            </a:r>
            <a:r>
              <a:rPr lang="en-US" dirty="0"/>
              <a:t>is responsible for epidemics and releases cholera toxin. Toxin destroys the ion transport of small intestine cells and causes severe secretory diarrhea</a:t>
            </a:r>
          </a:p>
          <a:p>
            <a:pPr>
              <a:lnSpc>
                <a:spcPct val="150000"/>
              </a:lnSpc>
            </a:pPr>
            <a:r>
              <a:rPr lang="en-US" dirty="0"/>
              <a:t>All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grow</a:t>
            </a:r>
            <a:r>
              <a:rPr lang="en-US" dirty="0" smtClean="0"/>
              <a:t> </a:t>
            </a:r>
            <a:r>
              <a:rPr lang="en-US" dirty="0"/>
              <a:t>at 20 ºC, most of </a:t>
            </a:r>
            <a:r>
              <a:rPr lang="en-US" dirty="0" smtClean="0"/>
              <a:t>them </a:t>
            </a:r>
            <a:r>
              <a:rPr lang="en-US" dirty="0"/>
              <a:t>at 30 ºC, and those who develop infections in the mammals </a:t>
            </a:r>
            <a:r>
              <a:rPr lang="tr-TR" dirty="0" err="1" smtClean="0"/>
              <a:t>grow</a:t>
            </a:r>
            <a:r>
              <a:rPr lang="en-US" dirty="0" smtClean="0"/>
              <a:t> </a:t>
            </a:r>
            <a:r>
              <a:rPr lang="en-US" dirty="0"/>
              <a:t>at 37 ºC.</a:t>
            </a: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10244" name="Picture 5" descr="vibrio%20comma%20asiatic%20chol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8295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11268" name="Picture 5" descr="vibrio_choler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7396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AEROMONAS INFECTIONS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Proteobacteria</a:t>
            </a:r>
            <a:endParaRPr lang="tr-TR" altLang="tr-TR" dirty="0" smtClean="0"/>
          </a:p>
          <a:p>
            <a:r>
              <a:rPr lang="tr-TR" altLang="tr-TR" dirty="0" smtClean="0"/>
              <a:t>Class		: </a:t>
            </a:r>
            <a:r>
              <a:rPr lang="tr-TR" altLang="tr-TR" dirty="0" err="1" smtClean="0"/>
              <a:t>Gammaproteobacteria</a:t>
            </a:r>
            <a:endParaRPr lang="tr-TR" altLang="tr-TR" dirty="0" smtClean="0"/>
          </a:p>
          <a:p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Aeromonadales</a:t>
            </a:r>
            <a:endParaRPr lang="tr-TR" altLang="tr-TR" dirty="0" smtClean="0"/>
          </a:p>
          <a:p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Aeromonadaceae</a:t>
            </a:r>
            <a:endParaRPr lang="tr-TR" altLang="tr-TR" dirty="0" smtClean="0"/>
          </a:p>
          <a:p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Aeromonas</a:t>
            </a:r>
            <a:endParaRPr lang="tr-TR" altLang="tr-TR" dirty="0" smtClean="0"/>
          </a:p>
          <a:p>
            <a:pPr marL="457200" lvl="1" indent="0">
              <a:buNone/>
            </a:pPr>
            <a:r>
              <a:rPr lang="tr-TR" altLang="tr-TR" dirty="0" smtClean="0"/>
              <a:t>			  +14 </a:t>
            </a:r>
            <a:r>
              <a:rPr lang="tr-TR" altLang="tr-TR" dirty="0" err="1" smtClean="0"/>
              <a:t>species</a:t>
            </a:r>
            <a:endParaRPr lang="tr-TR" altLang="tr-TR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64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Gram </a:t>
            </a:r>
            <a:r>
              <a:rPr lang="tr-TR" dirty="0" err="1">
                <a:solidFill>
                  <a:srgbClr val="FF0000"/>
                </a:solidFill>
              </a:rPr>
              <a:t>negative</a:t>
            </a:r>
            <a:r>
              <a:rPr lang="tr-TR" dirty="0"/>
              <a:t>, </a:t>
            </a:r>
            <a:r>
              <a:rPr lang="tr-TR" dirty="0" err="1"/>
              <a:t>curved</a:t>
            </a:r>
            <a:r>
              <a:rPr lang="tr-TR" dirty="0"/>
              <a:t> </a:t>
            </a:r>
            <a:r>
              <a:rPr lang="tr-TR" dirty="0" err="1"/>
              <a:t>rod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Motile</a:t>
            </a:r>
            <a:r>
              <a:rPr lang="tr-TR" dirty="0" smtClean="0">
                <a:solidFill>
                  <a:srgbClr val="FF0000"/>
                </a:solidFill>
              </a:rPr>
              <a:t>,</a:t>
            </a:r>
            <a:r>
              <a:rPr lang="tr-TR" dirty="0" smtClean="0"/>
              <a:t> </a:t>
            </a:r>
            <a:r>
              <a:rPr lang="tr-TR" dirty="0" err="1"/>
              <a:t>non-spore</a:t>
            </a:r>
            <a:r>
              <a:rPr lang="tr-TR" dirty="0"/>
              <a:t>, </a:t>
            </a:r>
            <a:r>
              <a:rPr lang="tr-TR" dirty="0" err="1"/>
              <a:t>facultative</a:t>
            </a:r>
            <a:r>
              <a:rPr lang="tr-TR" dirty="0"/>
              <a:t> </a:t>
            </a:r>
            <a:r>
              <a:rPr lang="tr-TR" dirty="0" err="1"/>
              <a:t>anaerobic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Infects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water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animals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mammals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phenotypic</a:t>
            </a:r>
            <a:r>
              <a:rPr lang="tr-TR" dirty="0"/>
              <a:t> </a:t>
            </a:r>
            <a:r>
              <a:rPr lang="tr-TR" dirty="0" err="1"/>
              <a:t>classification</a:t>
            </a:r>
            <a:endParaRPr lang="tr-TR" dirty="0"/>
          </a:p>
          <a:p>
            <a:pPr lvl="1">
              <a:lnSpc>
                <a:spcPct val="150000"/>
              </a:lnSpc>
            </a:pPr>
            <a:r>
              <a:rPr lang="tr-TR" dirty="0" err="1"/>
              <a:t>Moving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mesophilic</a:t>
            </a:r>
            <a:endParaRPr lang="tr-TR" dirty="0"/>
          </a:p>
          <a:p>
            <a:pPr lvl="2"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dirty="0"/>
              <a:t>. </a:t>
            </a:r>
            <a:r>
              <a:rPr lang="tr-TR" dirty="0" err="1"/>
              <a:t>hydrophila</a:t>
            </a:r>
            <a:r>
              <a:rPr lang="tr-TR" dirty="0"/>
              <a:t> </a:t>
            </a:r>
            <a:r>
              <a:rPr lang="tr-TR" dirty="0" err="1" smtClean="0"/>
              <a:t>complex</a:t>
            </a:r>
            <a:endParaRPr lang="tr-TR" dirty="0" smtClean="0"/>
          </a:p>
          <a:p>
            <a:pPr lvl="2"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dirty="0"/>
              <a:t>. </a:t>
            </a:r>
            <a:r>
              <a:rPr lang="tr-TR" dirty="0" err="1"/>
              <a:t>caviae</a:t>
            </a:r>
            <a:r>
              <a:rPr lang="tr-TR" dirty="0"/>
              <a:t> </a:t>
            </a:r>
            <a:r>
              <a:rPr lang="tr-TR" dirty="0" err="1" smtClean="0"/>
              <a:t>complex</a:t>
            </a:r>
            <a:endParaRPr lang="tr-TR" dirty="0" smtClean="0"/>
          </a:p>
          <a:p>
            <a:pPr lvl="2"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dirty="0"/>
              <a:t>. </a:t>
            </a:r>
            <a:r>
              <a:rPr lang="tr-TR" dirty="0" err="1"/>
              <a:t>sobria</a:t>
            </a:r>
            <a:r>
              <a:rPr lang="tr-TR" dirty="0"/>
              <a:t> </a:t>
            </a:r>
            <a:r>
              <a:rPr lang="tr-TR" dirty="0" err="1"/>
              <a:t>complex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Differed</a:t>
            </a:r>
            <a:r>
              <a:rPr lang="tr-TR" dirty="0" smtClean="0"/>
              <a:t> as </a:t>
            </a:r>
            <a:r>
              <a:rPr lang="tr-TR" dirty="0" err="1" smtClean="0"/>
              <a:t>nonmotile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psychrophilic</a:t>
            </a:r>
            <a:endParaRPr lang="tr-TR" dirty="0"/>
          </a:p>
          <a:p>
            <a:pPr lvl="1">
              <a:lnSpc>
                <a:spcPct val="150000"/>
              </a:lnSpc>
            </a:pPr>
            <a:r>
              <a:rPr lang="tr-TR" dirty="0"/>
              <a:t>A. </a:t>
            </a:r>
            <a:r>
              <a:rPr lang="tr-TR" dirty="0" err="1"/>
              <a:t>salmonicida</a:t>
            </a:r>
            <a:r>
              <a:rPr lang="tr-TR" dirty="0"/>
              <a:t> (</a:t>
            </a:r>
            <a:r>
              <a:rPr lang="tr-TR" dirty="0" err="1"/>
              <a:t>Frunkulosis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subspecies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056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Mo</a:t>
            </a:r>
            <a:r>
              <a:rPr lang="tr-TR" sz="3200" dirty="0" err="1" smtClean="0">
                <a:solidFill>
                  <a:srgbClr val="FF0000"/>
                </a:solidFill>
              </a:rPr>
              <a:t>tile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and Mesophilic </a:t>
            </a:r>
            <a:r>
              <a:rPr lang="en-US" sz="3200" dirty="0" err="1">
                <a:solidFill>
                  <a:srgbClr val="FF0000"/>
                </a:solidFill>
              </a:rPr>
              <a:t>Aeromonas</a:t>
            </a:r>
            <a:r>
              <a:rPr lang="en-US" sz="3200" dirty="0">
                <a:solidFill>
                  <a:srgbClr val="FF0000"/>
                </a:solidFill>
              </a:rPr>
              <a:t> Infections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2818656" cy="518457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tr-TR" sz="2800" i="1" dirty="0" smtClean="0"/>
              <a:t>A. </a:t>
            </a:r>
            <a:r>
              <a:rPr lang="tr-TR" sz="2800" i="1" dirty="0" err="1" smtClean="0"/>
              <a:t>hydrophila</a:t>
            </a:r>
            <a:r>
              <a:rPr lang="tr-TR" sz="2800" i="1" dirty="0" smtClean="0"/>
              <a:t> </a:t>
            </a:r>
            <a:r>
              <a:rPr lang="tr-TR" sz="2800" dirty="0" err="1" smtClean="0"/>
              <a:t>complex</a:t>
            </a:r>
            <a:endParaRPr lang="tr-TR" sz="2800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>
                <a:solidFill>
                  <a:srgbClr val="FF0000"/>
                </a:solidFill>
              </a:rPr>
              <a:t>A. </a:t>
            </a:r>
            <a:r>
              <a:rPr lang="tr-TR" sz="2400" i="1" dirty="0" err="1" smtClean="0">
                <a:solidFill>
                  <a:srgbClr val="FF0000"/>
                </a:solidFill>
              </a:rPr>
              <a:t>hydrophila</a:t>
            </a:r>
            <a:endParaRPr lang="tr-TR" sz="2400" i="1" dirty="0">
              <a:solidFill>
                <a:srgbClr val="FF0000"/>
              </a:solidFill>
            </a:endParaRPr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 smtClean="0"/>
              <a:t>bestiarum</a:t>
            </a:r>
            <a:endParaRPr lang="tr-TR" sz="2400" i="1" dirty="0" smtClean="0"/>
          </a:p>
          <a:p>
            <a:pPr>
              <a:lnSpc>
                <a:spcPct val="160000"/>
              </a:lnSpc>
            </a:pPr>
            <a:r>
              <a:rPr lang="tr-TR" sz="2800" i="1" dirty="0" smtClean="0"/>
              <a:t>A. </a:t>
            </a:r>
            <a:r>
              <a:rPr lang="tr-TR" sz="2800" i="1" dirty="0" err="1"/>
              <a:t>c</a:t>
            </a:r>
            <a:r>
              <a:rPr lang="tr-TR" sz="2800" i="1" dirty="0" err="1" smtClean="0"/>
              <a:t>aviae</a:t>
            </a:r>
            <a:r>
              <a:rPr lang="tr-TR" sz="2800" i="1" dirty="0" smtClean="0"/>
              <a:t> </a:t>
            </a:r>
            <a:r>
              <a:rPr lang="tr-TR" sz="2800" dirty="0" err="1" smtClean="0"/>
              <a:t>complex</a:t>
            </a:r>
            <a:endParaRPr lang="tr-TR" sz="2800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 smtClean="0"/>
              <a:t>caviae</a:t>
            </a:r>
            <a:endParaRPr lang="tr-TR" sz="2400" i="1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 smtClean="0"/>
              <a:t>media</a:t>
            </a:r>
            <a:endParaRPr lang="tr-TR" sz="2400" i="1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 smtClean="0"/>
              <a:t>enchelia</a:t>
            </a:r>
            <a:endParaRPr lang="tr-TR" sz="2400" i="1" dirty="0" smtClean="0"/>
          </a:p>
          <a:p>
            <a:pPr>
              <a:lnSpc>
                <a:spcPct val="160000"/>
              </a:lnSpc>
            </a:pPr>
            <a:r>
              <a:rPr lang="tr-TR" sz="2800" i="1" dirty="0" smtClean="0"/>
              <a:t>A. </a:t>
            </a:r>
            <a:r>
              <a:rPr lang="tr-TR" sz="2800" i="1" dirty="0" err="1" smtClean="0"/>
              <a:t>sobria</a:t>
            </a:r>
            <a:r>
              <a:rPr lang="tr-TR" sz="2800" i="1" dirty="0" smtClean="0"/>
              <a:t> </a:t>
            </a:r>
            <a:r>
              <a:rPr lang="tr-TR" sz="2800" dirty="0" err="1" smtClean="0"/>
              <a:t>complex</a:t>
            </a:r>
            <a:endParaRPr lang="tr-TR" sz="2800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/>
              <a:t>s</a:t>
            </a:r>
            <a:r>
              <a:rPr lang="tr-TR" sz="2400" i="1" dirty="0" err="1" smtClean="0"/>
              <a:t>obria</a:t>
            </a:r>
            <a:endParaRPr lang="tr-TR" sz="2400" i="1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/>
              <a:t>v</a:t>
            </a:r>
            <a:r>
              <a:rPr lang="tr-TR" sz="2400" i="1" dirty="0" err="1" smtClean="0"/>
              <a:t>eronii</a:t>
            </a:r>
            <a:endParaRPr lang="tr-TR" sz="2400" i="1" dirty="0" smtClean="0"/>
          </a:p>
          <a:p>
            <a:pPr lvl="1">
              <a:lnSpc>
                <a:spcPct val="160000"/>
              </a:lnSpc>
            </a:pPr>
            <a:r>
              <a:rPr lang="tr-TR" sz="2400" i="1" dirty="0" smtClean="0"/>
              <a:t>A. </a:t>
            </a:r>
            <a:r>
              <a:rPr lang="tr-TR" sz="2400" i="1" dirty="0" err="1"/>
              <a:t>l</a:t>
            </a:r>
            <a:r>
              <a:rPr lang="tr-TR" sz="2400" i="1" dirty="0" err="1" smtClean="0"/>
              <a:t>andaei</a:t>
            </a:r>
            <a:endParaRPr lang="tr-TR" sz="2400" i="1" dirty="0" smtClean="0"/>
          </a:p>
          <a:p>
            <a:pPr lvl="1">
              <a:lnSpc>
                <a:spcPct val="160000"/>
              </a:lnSpc>
            </a:pPr>
            <a:r>
              <a:rPr lang="tr-TR" sz="2400" i="1" dirty="0"/>
              <a:t>A</a:t>
            </a:r>
            <a:r>
              <a:rPr lang="tr-TR" sz="2400" i="1" dirty="0" smtClean="0"/>
              <a:t>. </a:t>
            </a:r>
            <a:r>
              <a:rPr lang="tr-TR" sz="2400" i="1" dirty="0" err="1" smtClean="0"/>
              <a:t>trota</a:t>
            </a:r>
            <a:endParaRPr lang="en-US" sz="240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067944" y="1340768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US" sz="2400" i="1" dirty="0"/>
              <a:t>Single Flagella</a:t>
            </a:r>
          </a:p>
          <a:p>
            <a:pPr>
              <a:lnSpc>
                <a:spcPct val="160000"/>
              </a:lnSpc>
            </a:pPr>
            <a:r>
              <a:rPr lang="en-US" sz="2400" i="1" dirty="0"/>
              <a:t>At optimum 28C</a:t>
            </a:r>
          </a:p>
          <a:p>
            <a:pPr>
              <a:lnSpc>
                <a:spcPct val="160000"/>
              </a:lnSpc>
            </a:pPr>
            <a:r>
              <a:rPr lang="en-US" sz="2400" i="1" dirty="0"/>
              <a:t>Forms S-type colony</a:t>
            </a:r>
          </a:p>
          <a:p>
            <a:pPr>
              <a:lnSpc>
                <a:spcPct val="160000"/>
              </a:lnSpc>
            </a:pPr>
            <a:r>
              <a:rPr lang="en-US" sz="2400" i="1" dirty="0"/>
              <a:t>Located in the sea and sweet waters</a:t>
            </a:r>
          </a:p>
          <a:p>
            <a:pPr>
              <a:lnSpc>
                <a:spcPct val="160000"/>
              </a:lnSpc>
            </a:pPr>
            <a:r>
              <a:rPr lang="en-US" sz="2400" i="1" dirty="0"/>
              <a:t>The effect of water animals on bowel and skin flora</a:t>
            </a:r>
            <a:endParaRPr lang="en-US" sz="2400" i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8680"/>
            <a:ext cx="8229600" cy="558224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Contaminant causes worms and sporadic infections in domestic animals such as cattle, pigs, horses and sheep</a:t>
            </a:r>
          </a:p>
          <a:p>
            <a:pPr>
              <a:lnSpc>
                <a:spcPct val="150000"/>
              </a:lnSpc>
            </a:pPr>
            <a:r>
              <a:rPr lang="en-US" dirty="0"/>
              <a:t>Moving </a:t>
            </a:r>
            <a:r>
              <a:rPr lang="en-US" dirty="0" err="1"/>
              <a:t>aeromonas</a:t>
            </a:r>
            <a:r>
              <a:rPr lang="en-US" dirty="0"/>
              <a:t> rate in the water increases during hot seasons, falls during cold seasons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Zoonotic</a:t>
            </a:r>
          </a:p>
          <a:p>
            <a:pPr>
              <a:lnSpc>
                <a:spcPct val="150000"/>
              </a:lnSpc>
            </a:pPr>
            <a:r>
              <a:rPr lang="en-US" dirty="0"/>
              <a:t>In animals and humans, septicemia, enteritis,</a:t>
            </a:r>
          </a:p>
          <a:p>
            <a:pPr>
              <a:lnSpc>
                <a:spcPct val="150000"/>
              </a:lnSpc>
            </a:pPr>
            <a:r>
              <a:rPr lang="en-US" dirty="0"/>
              <a:t>Abortion and mastitis in cattle, diarrhea in person</a:t>
            </a: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Proteobacteria</a:t>
            </a:r>
            <a:endParaRPr lang="tr-TR" altLang="tr-TR" dirty="0" smtClean="0"/>
          </a:p>
          <a:p>
            <a:r>
              <a:rPr lang="tr-TR" altLang="tr-TR" dirty="0" smtClean="0"/>
              <a:t>Class		: </a:t>
            </a:r>
            <a:r>
              <a:rPr lang="tr-TR" altLang="tr-TR" dirty="0" err="1" smtClean="0"/>
              <a:t>Gammaproteobacteria</a:t>
            </a:r>
            <a:endParaRPr lang="tr-TR" altLang="tr-TR" dirty="0" smtClean="0"/>
          </a:p>
          <a:p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Pseudomonadales</a:t>
            </a:r>
            <a:endParaRPr lang="tr-TR" altLang="tr-TR" dirty="0" smtClean="0"/>
          </a:p>
          <a:p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Moraxellaceae</a:t>
            </a:r>
            <a:endParaRPr lang="tr-TR" altLang="tr-TR" dirty="0" smtClean="0"/>
          </a:p>
          <a:p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Moraxella</a:t>
            </a:r>
            <a:endParaRPr lang="tr-TR" altLang="tr-TR" dirty="0" smtClean="0"/>
          </a:p>
          <a:p>
            <a:pPr marL="457200" lvl="1" indent="0">
              <a:buNone/>
            </a:pPr>
            <a:r>
              <a:rPr lang="tr-TR" altLang="tr-TR" dirty="0" smtClean="0"/>
              <a:t>			</a:t>
            </a:r>
            <a:r>
              <a:rPr lang="tr-TR" altLang="tr-TR" i="1" dirty="0" smtClean="0"/>
              <a:t>M. </a:t>
            </a:r>
            <a:r>
              <a:rPr lang="tr-TR" altLang="tr-TR" i="1" dirty="0" err="1" smtClean="0"/>
              <a:t>bovis</a:t>
            </a:r>
            <a:endParaRPr lang="tr-TR" altLang="tr-TR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3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Fish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/>
              <a:t>In fish, hemorrhagic septicemia in the head, </a:t>
            </a:r>
            <a:r>
              <a:rPr lang="tr-TR" dirty="0" err="1" smtClean="0"/>
              <a:t>fins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Ulcers </a:t>
            </a:r>
            <a:r>
              <a:rPr lang="en-US" dirty="0"/>
              <a:t>in the head, </a:t>
            </a:r>
            <a:r>
              <a:rPr lang="en-US" dirty="0" smtClean="0"/>
              <a:t>fins </a:t>
            </a:r>
            <a:r>
              <a:rPr lang="en-US" dirty="0"/>
              <a:t>and abdomen of infected fish and spread of these ulcers to the muscle layer, septicemia and </a:t>
            </a:r>
            <a:r>
              <a:rPr lang="en-US" dirty="0" smtClean="0"/>
              <a:t>death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 </a:t>
            </a:r>
            <a:r>
              <a:rPr lang="en-US" dirty="0"/>
              <a:t>hemorrhagic picture due to septicemia in the internal organs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65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eromonas hydrophila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r="14844"/>
          <a:stretch/>
        </p:blipFill>
        <p:spPr bwMode="auto">
          <a:xfrm>
            <a:off x="539552" y="404664"/>
            <a:ext cx="3672409" cy="299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eromonas hydrophil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3" y="3717032"/>
            <a:ext cx="635317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eromonas hydrophila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71702"/>
            <a:ext cx="4107196" cy="182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28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90465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Gram </a:t>
            </a:r>
            <a:r>
              <a:rPr lang="tr-TR" dirty="0" err="1">
                <a:solidFill>
                  <a:srgbClr val="FF0000"/>
                </a:solidFill>
              </a:rPr>
              <a:t>negative</a:t>
            </a:r>
            <a:r>
              <a:rPr lang="tr-TR" dirty="0"/>
              <a:t>, </a:t>
            </a:r>
            <a:r>
              <a:rPr lang="tr-TR" dirty="0" err="1" smtClean="0"/>
              <a:t>coccoid</a:t>
            </a:r>
            <a:r>
              <a:rPr lang="tr-TR" dirty="0" smtClean="0"/>
              <a:t>  (</a:t>
            </a:r>
            <a:r>
              <a:rPr lang="tr-TR" dirty="0" err="1" smtClean="0"/>
              <a:t>duplicate</a:t>
            </a:r>
            <a:r>
              <a:rPr lang="tr-TR" dirty="0"/>
              <a:t>), </a:t>
            </a:r>
            <a:r>
              <a:rPr lang="tr-TR" dirty="0" err="1"/>
              <a:t>non-spore</a:t>
            </a:r>
            <a:r>
              <a:rPr lang="tr-TR" dirty="0"/>
              <a:t>, </a:t>
            </a:r>
            <a:r>
              <a:rPr lang="tr-TR" dirty="0" err="1"/>
              <a:t>immobile</a:t>
            </a:r>
            <a:r>
              <a:rPr lang="tr-TR" dirty="0"/>
              <a:t>, </a:t>
            </a:r>
            <a:r>
              <a:rPr lang="tr-TR" dirty="0" err="1">
                <a:solidFill>
                  <a:srgbClr val="FF0000"/>
                </a:solidFill>
              </a:rPr>
              <a:t>fimbrial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i="1" dirty="0"/>
              <a:t>M. </a:t>
            </a:r>
            <a:r>
              <a:rPr lang="tr-TR" i="1" dirty="0" err="1"/>
              <a:t>bovis</a:t>
            </a:r>
            <a:endParaRPr lang="tr-TR" i="1" dirty="0"/>
          </a:p>
          <a:p>
            <a:pPr>
              <a:lnSpc>
                <a:spcPct val="150000"/>
              </a:lnSpc>
            </a:pPr>
            <a:r>
              <a:rPr lang="tr-TR" dirty="0" err="1"/>
              <a:t>Catalase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oxidase</a:t>
            </a:r>
            <a:r>
              <a:rPr lang="tr-TR" dirty="0"/>
              <a:t> </a:t>
            </a:r>
            <a:r>
              <a:rPr lang="tr-TR" dirty="0" err="1"/>
              <a:t>positive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susceptible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transformation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Is </a:t>
            </a:r>
            <a:r>
              <a:rPr lang="tr-TR" dirty="0" err="1"/>
              <a:t>located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upper</a:t>
            </a:r>
            <a:r>
              <a:rPr lang="tr-TR" dirty="0" smtClean="0"/>
              <a:t> </a:t>
            </a:r>
            <a:r>
              <a:rPr lang="tr-TR" dirty="0" err="1"/>
              <a:t>respiratory</a:t>
            </a:r>
            <a:r>
              <a:rPr lang="tr-TR" dirty="0"/>
              <a:t> </a:t>
            </a:r>
            <a:r>
              <a:rPr lang="tr-TR" dirty="0" err="1"/>
              <a:t>tract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/>
              <a:t>pharynx</a:t>
            </a:r>
            <a:r>
              <a:rPr lang="tr-TR" dirty="0"/>
              <a:t>, </a:t>
            </a:r>
            <a:r>
              <a:rPr lang="tr-TR" dirty="0" err="1"/>
              <a:t>mouth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mucosa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sporadic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infections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err="1">
                <a:solidFill>
                  <a:srgbClr val="FF0000"/>
                </a:solidFill>
              </a:rPr>
              <a:t>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cattle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keratoconjunctivitis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(Pink </a:t>
            </a:r>
            <a:r>
              <a:rPr lang="tr-TR" dirty="0" err="1"/>
              <a:t>Eye</a:t>
            </a:r>
            <a:r>
              <a:rPr lang="tr-TR" dirty="0"/>
              <a:t>, </a:t>
            </a:r>
            <a:r>
              <a:rPr lang="tr-TR" dirty="0" err="1"/>
              <a:t>corneal</a:t>
            </a:r>
            <a:r>
              <a:rPr lang="tr-TR" dirty="0"/>
              <a:t> </a:t>
            </a:r>
            <a:r>
              <a:rPr lang="tr-TR" dirty="0" err="1"/>
              <a:t>matt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corneal</a:t>
            </a:r>
            <a:r>
              <a:rPr lang="tr-TR" dirty="0"/>
              <a:t> </a:t>
            </a:r>
            <a:r>
              <a:rPr lang="tr-TR" dirty="0" err="1"/>
              <a:t>ulceration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, </a:t>
            </a:r>
            <a:r>
              <a:rPr lang="tr-TR" dirty="0" err="1"/>
              <a:t>resulting</a:t>
            </a:r>
            <a:r>
              <a:rPr lang="tr-TR" dirty="0"/>
              <a:t> in </a:t>
            </a:r>
            <a:r>
              <a:rPr lang="tr-TR" dirty="0" err="1"/>
              <a:t>temporary</a:t>
            </a:r>
            <a:r>
              <a:rPr lang="tr-TR" dirty="0"/>
              <a:t> </a:t>
            </a:r>
            <a:r>
              <a:rPr lang="tr-TR" dirty="0" err="1"/>
              <a:t>blindness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Tears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nasal</a:t>
            </a:r>
            <a:r>
              <a:rPr lang="tr-TR" dirty="0"/>
              <a:t> </a:t>
            </a:r>
            <a:r>
              <a:rPr lang="tr-TR" dirty="0" err="1"/>
              <a:t>discharge</a:t>
            </a:r>
            <a:r>
              <a:rPr lang="tr-TR" dirty="0"/>
              <a:t>, </a:t>
            </a:r>
            <a:r>
              <a:rPr lang="tr-TR" dirty="0" err="1"/>
              <a:t>contact</a:t>
            </a:r>
            <a:r>
              <a:rPr lang="tr-TR" dirty="0"/>
              <a:t>, </a:t>
            </a:r>
            <a:r>
              <a:rPr lang="tr-TR" dirty="0" err="1"/>
              <a:t>vector</a:t>
            </a:r>
            <a:r>
              <a:rPr lang="tr-TR" dirty="0"/>
              <a:t> </a:t>
            </a:r>
            <a:r>
              <a:rPr lang="tr-TR" dirty="0" err="1"/>
              <a:t>flies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in </a:t>
            </a:r>
            <a:r>
              <a:rPr lang="tr-TR" dirty="0" err="1"/>
              <a:t>contagion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races</a:t>
            </a:r>
            <a:r>
              <a:rPr lang="tr-TR" dirty="0"/>
              <a:t> </a:t>
            </a:r>
            <a:r>
              <a:rPr lang="tr-TR" dirty="0" err="1"/>
              <a:t>hereford</a:t>
            </a:r>
            <a:r>
              <a:rPr lang="tr-TR" dirty="0"/>
              <a:t>, </a:t>
            </a:r>
            <a:r>
              <a:rPr lang="tr-TR" dirty="0" err="1"/>
              <a:t>Holstein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Angus</a:t>
            </a:r>
            <a:r>
              <a:rPr lang="tr-TR" dirty="0"/>
              <a:t> (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pigmentation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eyelid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/>
              <a:t>Tear flow or swab taken from the eye; is supplemented with </a:t>
            </a:r>
            <a:r>
              <a:rPr lang="en-US" sz="2400" dirty="0" smtClean="0"/>
              <a:t>selective</a:t>
            </a:r>
            <a:r>
              <a:rPr lang="tr-TR" sz="2400" dirty="0" smtClean="0"/>
              <a:t> </a:t>
            </a:r>
            <a:r>
              <a:rPr lang="tr-TR" sz="2400" dirty="0" err="1" smtClean="0"/>
              <a:t>blood</a:t>
            </a:r>
            <a:r>
              <a:rPr lang="tr-TR" sz="2400" dirty="0" smtClean="0"/>
              <a:t> </a:t>
            </a:r>
            <a:r>
              <a:rPr lang="tr-TR" sz="2400" dirty="0" err="1" smtClean="0"/>
              <a:t>agar</a:t>
            </a:r>
            <a:r>
              <a:rPr lang="en-US" sz="2400" dirty="0" smtClean="0"/>
              <a:t> </a:t>
            </a:r>
            <a:r>
              <a:rPr lang="en-US" sz="2400" dirty="0"/>
              <a:t>containing </a:t>
            </a:r>
            <a:r>
              <a:rPr lang="en-US" sz="2400" dirty="0" err="1"/>
              <a:t>cloxacillin</a:t>
            </a:r>
            <a:r>
              <a:rPr lang="en-US" sz="2400" dirty="0"/>
              <a:t> (2.5 mg / kg)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</a:rPr>
              <a:t>Fimbrial</a:t>
            </a:r>
            <a:r>
              <a:rPr lang="en-US" sz="2400" dirty="0"/>
              <a:t> strains are hemolytic </a:t>
            </a:r>
            <a:r>
              <a:rPr lang="tr-TR" sz="2400" dirty="0" smtClean="0"/>
              <a:t>on </a:t>
            </a:r>
            <a:r>
              <a:rPr lang="tr-TR" sz="2400" dirty="0" err="1" smtClean="0"/>
              <a:t>blood</a:t>
            </a:r>
            <a:r>
              <a:rPr lang="tr-TR" sz="2400" dirty="0" smtClean="0"/>
              <a:t> </a:t>
            </a:r>
            <a:r>
              <a:rPr lang="tr-TR" sz="2400" dirty="0" err="1" smtClean="0"/>
              <a:t>agar</a:t>
            </a:r>
            <a:r>
              <a:rPr lang="en-US" sz="2400" dirty="0" smtClean="0"/>
              <a:t>, </a:t>
            </a:r>
            <a:r>
              <a:rPr lang="en-US" sz="2400" dirty="0"/>
              <a:t>hardly lifted from the agar surface and difficultly suspended, create </a:t>
            </a:r>
            <a:r>
              <a:rPr lang="en-US" sz="2400" dirty="0" smtClean="0"/>
              <a:t>col</a:t>
            </a:r>
            <a:r>
              <a:rPr lang="tr-TR" sz="2400" dirty="0" err="1" smtClean="0"/>
              <a:t>onies</a:t>
            </a:r>
            <a:r>
              <a:rPr lang="en-US" sz="2400" dirty="0" smtClean="0"/>
              <a:t> </a:t>
            </a:r>
            <a:r>
              <a:rPr lang="en-US" sz="2400" dirty="0"/>
              <a:t>that leave hollows on the agar surface when removed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Strains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do not </a:t>
            </a:r>
            <a:r>
              <a:rPr lang="tr-TR" sz="2400" dirty="0" err="1" smtClean="0">
                <a:solidFill>
                  <a:srgbClr val="FF0000"/>
                </a:solidFill>
              </a:rPr>
              <a:t>have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fimbria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do not form hemolysis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7485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COXIELLA INFECTIONS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Proteobacteria</a:t>
            </a:r>
            <a:endParaRPr lang="tr-TR" altLang="tr-TR" dirty="0" smtClean="0"/>
          </a:p>
          <a:p>
            <a:r>
              <a:rPr lang="tr-TR" altLang="tr-TR" dirty="0" smtClean="0"/>
              <a:t>Class		: </a:t>
            </a:r>
            <a:r>
              <a:rPr lang="tr-TR" altLang="tr-TR" dirty="0" err="1" smtClean="0"/>
              <a:t>Gammaproteobacteria</a:t>
            </a:r>
            <a:endParaRPr lang="tr-TR" altLang="tr-TR" dirty="0" smtClean="0"/>
          </a:p>
          <a:p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Legionellales</a:t>
            </a:r>
            <a:endParaRPr lang="tr-TR" altLang="tr-TR" dirty="0" smtClean="0"/>
          </a:p>
          <a:p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Coxiellaceae</a:t>
            </a:r>
            <a:endParaRPr lang="tr-TR" altLang="tr-TR" dirty="0" smtClean="0"/>
          </a:p>
          <a:p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Coxiella</a:t>
            </a:r>
            <a:endParaRPr lang="tr-TR" altLang="tr-TR" dirty="0" smtClean="0"/>
          </a:p>
          <a:p>
            <a:pPr marL="457200" lvl="1" indent="0">
              <a:buNone/>
            </a:pPr>
            <a:r>
              <a:rPr lang="tr-TR" altLang="tr-TR" dirty="0" smtClean="0"/>
              <a:t>			</a:t>
            </a:r>
            <a:r>
              <a:rPr lang="tr-TR" altLang="tr-TR" i="1" dirty="0" smtClean="0"/>
              <a:t>C. </a:t>
            </a:r>
            <a:r>
              <a:rPr lang="tr-TR" altLang="tr-TR" i="1" dirty="0" err="1" smtClean="0"/>
              <a:t>burnetii</a:t>
            </a:r>
            <a:endParaRPr lang="tr-TR" altLang="tr-TR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9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2 İçerik Yer Tutucusu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54726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Gram negative</a:t>
            </a:r>
            <a:r>
              <a:rPr lang="en-US" sz="2800" dirty="0"/>
              <a:t>, very small </a:t>
            </a:r>
            <a:r>
              <a:rPr lang="en-US" sz="2800" dirty="0" err="1" smtClean="0"/>
              <a:t>coc</a:t>
            </a:r>
            <a:r>
              <a:rPr lang="tr-TR" sz="2800" dirty="0" smtClean="0"/>
              <a:t>c</a:t>
            </a:r>
            <a:r>
              <a:rPr lang="en-US" sz="2800" dirty="0" smtClean="0"/>
              <a:t>o</a:t>
            </a:r>
            <a:r>
              <a:rPr lang="tr-TR" sz="2800" dirty="0" err="1" smtClean="0"/>
              <a:t>id</a:t>
            </a:r>
            <a:r>
              <a:rPr lang="en-US" sz="2800" dirty="0" smtClean="0"/>
              <a:t>-rod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They </a:t>
            </a:r>
            <a:r>
              <a:rPr lang="en-US" sz="2800" dirty="0" smtClean="0"/>
              <a:t>are microorganisms </a:t>
            </a:r>
            <a:r>
              <a:rPr lang="en-US" sz="2800" dirty="0"/>
              <a:t>carried by </a:t>
            </a:r>
            <a:r>
              <a:rPr lang="en-US" sz="2800" dirty="0">
                <a:solidFill>
                  <a:srgbClr val="FF0000"/>
                </a:solidFill>
              </a:rPr>
              <a:t>vectors (Needles), </a:t>
            </a:r>
            <a:r>
              <a:rPr lang="en-US" sz="2800" dirty="0"/>
              <a:t>which require </a:t>
            </a:r>
            <a:r>
              <a:rPr lang="en-US" sz="2800" dirty="0">
                <a:solidFill>
                  <a:srgbClr val="FF0000"/>
                </a:solidFill>
              </a:rPr>
              <a:t>live cells (</a:t>
            </a:r>
            <a:r>
              <a:rPr lang="en-US" sz="2800" dirty="0" err="1">
                <a:solidFill>
                  <a:srgbClr val="FF0000"/>
                </a:solidFill>
              </a:rPr>
              <a:t>obligat</a:t>
            </a:r>
            <a:r>
              <a:rPr lang="en-US" sz="2800" dirty="0">
                <a:solidFill>
                  <a:srgbClr val="FF0000"/>
                </a:solidFill>
              </a:rPr>
              <a:t> intracellular) </a:t>
            </a:r>
            <a:r>
              <a:rPr lang="en-US" sz="2800" dirty="0"/>
              <a:t>for </a:t>
            </a:r>
            <a:r>
              <a:rPr lang="tr-TR" sz="2800" dirty="0" smtClean="0"/>
              <a:t>r</a:t>
            </a:r>
            <a:r>
              <a:rPr lang="en-US" sz="2800" dirty="0" err="1" smtClean="0"/>
              <a:t>eproduction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FF0000"/>
                </a:solidFill>
              </a:rPr>
              <a:t>C. </a:t>
            </a:r>
            <a:r>
              <a:rPr lang="en-US" sz="2800" i="1" dirty="0" err="1">
                <a:solidFill>
                  <a:srgbClr val="FF0000"/>
                </a:solidFill>
              </a:rPr>
              <a:t>burnetii</a:t>
            </a:r>
            <a:endParaRPr lang="en-US" sz="2800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/>
              <a:t>Causes a zoonotic infection with subclinical and abortive character known as </a:t>
            </a:r>
            <a:r>
              <a:rPr lang="en-US" sz="2800" dirty="0">
                <a:solidFill>
                  <a:srgbClr val="FF0000"/>
                </a:solidFill>
              </a:rPr>
              <a:t>Q </a:t>
            </a:r>
            <a:r>
              <a:rPr lang="en-US" sz="2800" dirty="0" smtClean="0">
                <a:solidFill>
                  <a:srgbClr val="FF0000"/>
                </a:solidFill>
              </a:rPr>
              <a:t>fever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/>
              <a:t>Biological weapons (very low dose adequate, respiratory transmission, durable and virulent)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13564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Etiology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spore</a:t>
            </a:r>
            <a:r>
              <a:rPr lang="en-US" dirty="0" smtClean="0"/>
              <a:t>, </a:t>
            </a:r>
            <a:r>
              <a:rPr lang="tr-TR" dirty="0" err="1" smtClean="0"/>
              <a:t>nonmotile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Not </a:t>
            </a:r>
            <a:r>
              <a:rPr lang="tr-TR" dirty="0" err="1" smtClean="0"/>
              <a:t>stained</a:t>
            </a:r>
            <a:r>
              <a:rPr lang="en-US" dirty="0" smtClean="0"/>
              <a:t> </a:t>
            </a:r>
            <a:r>
              <a:rPr lang="en-US" dirty="0"/>
              <a:t>well with </a:t>
            </a:r>
            <a:r>
              <a:rPr lang="en-US" dirty="0" smtClean="0"/>
              <a:t>Gram</a:t>
            </a:r>
            <a:r>
              <a:rPr lang="tr-TR" dirty="0" smtClean="0"/>
              <a:t> </a:t>
            </a:r>
            <a:r>
              <a:rPr lang="tr-TR" dirty="0" err="1" smtClean="0"/>
              <a:t>staining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Produces </a:t>
            </a:r>
            <a:r>
              <a:rPr lang="en-US" dirty="0"/>
              <a:t>in the cytoplasm of endothelial and epithelial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microcolonies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Grow</a:t>
            </a:r>
            <a:r>
              <a:rPr lang="tr-TR" dirty="0" smtClean="0"/>
              <a:t> </a:t>
            </a:r>
            <a:r>
              <a:rPr lang="en-US" dirty="0" err="1"/>
              <a:t>embryonated</a:t>
            </a:r>
            <a:r>
              <a:rPr lang="en-US" dirty="0"/>
              <a:t> chicken eggs and plasma </a:t>
            </a:r>
            <a:r>
              <a:rPr lang="en-US" dirty="0" smtClean="0"/>
              <a:t>tissue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/>
              <a:t>It forms resistant </a:t>
            </a:r>
            <a:r>
              <a:rPr lang="tr-TR" dirty="0" err="1" smtClean="0"/>
              <a:t>particules</a:t>
            </a:r>
            <a:r>
              <a:rPr lang="en-US" dirty="0" smtClean="0"/>
              <a:t> </a:t>
            </a:r>
            <a:r>
              <a:rPr lang="en-US" dirty="0"/>
              <a:t>similar to the </a:t>
            </a:r>
            <a:r>
              <a:rPr lang="en-US" dirty="0" err="1"/>
              <a:t>endosporal</a:t>
            </a:r>
            <a:r>
              <a:rPr lang="en-US" dirty="0"/>
              <a:t> structure in the development cycle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This </a:t>
            </a:r>
            <a:r>
              <a:rPr lang="en-US" dirty="0"/>
              <a:t>structure is resistant to physical and chemical agents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3609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435280" cy="44973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en-US" dirty="0" err="1" smtClean="0">
                <a:solidFill>
                  <a:srgbClr val="FF0000"/>
                </a:solidFill>
              </a:rPr>
              <a:t>tay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alive for </a:t>
            </a:r>
            <a:r>
              <a:rPr lang="en-US" dirty="0" smtClean="0">
                <a:solidFill>
                  <a:srgbClr val="FF0000"/>
                </a:solidFill>
              </a:rPr>
              <a:t>years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in </a:t>
            </a:r>
            <a:r>
              <a:rPr lang="tr-TR" dirty="0"/>
              <a:t>d</a:t>
            </a:r>
            <a:r>
              <a:rPr lang="en-US" dirty="0" err="1" smtClean="0"/>
              <a:t>ry</a:t>
            </a:r>
            <a:r>
              <a:rPr lang="en-US" dirty="0" smtClean="0"/>
              <a:t> </a:t>
            </a:r>
            <a:r>
              <a:rPr lang="en-US" dirty="0"/>
              <a:t>stools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en-US" dirty="0" err="1">
                <a:solidFill>
                  <a:srgbClr val="FF0000"/>
                </a:solidFill>
              </a:rPr>
              <a:t>tay</a:t>
            </a:r>
            <a:r>
              <a:rPr lang="en-US" dirty="0">
                <a:solidFill>
                  <a:srgbClr val="FF0000"/>
                </a:solidFill>
              </a:rPr>
              <a:t> alive </a:t>
            </a:r>
            <a:r>
              <a:rPr lang="en-US" dirty="0" smtClean="0"/>
              <a:t>46 </a:t>
            </a:r>
            <a:r>
              <a:rPr lang="en-US" dirty="0"/>
              <a:t>days in milk and 41 days in butter</a:t>
            </a:r>
          </a:p>
          <a:p>
            <a:pPr>
              <a:lnSpc>
                <a:spcPct val="150000"/>
              </a:lnSpc>
            </a:pPr>
            <a:r>
              <a:rPr lang="en-US" dirty="0"/>
              <a:t>Although the </a:t>
            </a:r>
            <a:r>
              <a:rPr lang="tr-TR" dirty="0" err="1" smtClean="0"/>
              <a:t>agent</a:t>
            </a:r>
            <a:r>
              <a:rPr lang="en-US" dirty="0" smtClean="0"/>
              <a:t> </a:t>
            </a:r>
            <a:r>
              <a:rPr lang="en-US" dirty="0"/>
              <a:t>does not require </a:t>
            </a:r>
            <a:r>
              <a:rPr lang="en-US" dirty="0" smtClean="0"/>
              <a:t>intermediate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/>
              <a:t>, </a:t>
            </a:r>
            <a:r>
              <a:rPr lang="tr-TR" dirty="0" err="1"/>
              <a:t>ticks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vector</a:t>
            </a:r>
            <a:r>
              <a:rPr lang="tr-TR" dirty="0"/>
              <a:t>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When </a:t>
            </a:r>
            <a:r>
              <a:rPr lang="en-US" dirty="0"/>
              <a:t>the disease is subclinical,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 spread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vaginal </a:t>
            </a:r>
            <a:r>
              <a:rPr lang="en-US" dirty="0"/>
              <a:t>discharge and milk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aerosol </a:t>
            </a:r>
            <a:r>
              <a:rPr lang="tr-TR" dirty="0" err="1" smtClean="0"/>
              <a:t>way</a:t>
            </a:r>
            <a:r>
              <a:rPr lang="en-US" dirty="0" smtClean="0"/>
              <a:t> </a:t>
            </a:r>
            <a:r>
              <a:rPr lang="en-US" dirty="0"/>
              <a:t>is seen between people and </a:t>
            </a:r>
            <a:r>
              <a:rPr lang="en-US" dirty="0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transmission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Domestic ruminants become infected with inhalation, digestion and arthropod bites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4570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694</Words>
  <Application>Microsoft Office PowerPoint</Application>
  <PresentationFormat>Ekran Gösterisi (4:3)</PresentationFormat>
  <Paragraphs>114</Paragraphs>
  <Slides>21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Ofis Teması</vt:lpstr>
      <vt:lpstr>MORAXELLA INFECTIONS</vt:lpstr>
      <vt:lpstr>Classification</vt:lpstr>
      <vt:lpstr>PowerPoint Sunusu</vt:lpstr>
      <vt:lpstr>PowerPoint Sunusu</vt:lpstr>
      <vt:lpstr>COXIELLA INFECTIONS</vt:lpstr>
      <vt:lpstr>Classification</vt:lpstr>
      <vt:lpstr>PowerPoint Sunusu</vt:lpstr>
      <vt:lpstr>Etiology</vt:lpstr>
      <vt:lpstr>Epidemiology</vt:lpstr>
      <vt:lpstr>VIBRIO INFECTIONS</vt:lpstr>
      <vt:lpstr>PowerPoint Sunusu</vt:lpstr>
      <vt:lpstr>PowerPoint Sunusu</vt:lpstr>
      <vt:lpstr>PowerPoint Sunusu</vt:lpstr>
      <vt:lpstr>PowerPoint Sunusu</vt:lpstr>
      <vt:lpstr>AEROMONAS INFECTIONS</vt:lpstr>
      <vt:lpstr>Classification</vt:lpstr>
      <vt:lpstr>PowerPoint Sunusu</vt:lpstr>
      <vt:lpstr>Motile and Mesophilic Aeromonas Infections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VİBRİO İNFEKSİYONLARI</dc:title>
  <dc:creator>H. Kaan M.</dc:creator>
  <cp:lastModifiedBy>Inci Basak Kaya</cp:lastModifiedBy>
  <cp:revision>161</cp:revision>
  <dcterms:created xsi:type="dcterms:W3CDTF">2006-12-21T06:34:43Z</dcterms:created>
  <dcterms:modified xsi:type="dcterms:W3CDTF">2018-12-25T08:23:18Z</dcterms:modified>
</cp:coreProperties>
</file>