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18" autoAdjust="0"/>
  </p:normalViewPr>
  <p:slideViewPr>
    <p:cSldViewPr>
      <p:cViewPr varScale="1">
        <p:scale>
          <a:sx n="83" d="100"/>
          <a:sy n="83" d="100"/>
        </p:scale>
        <p:origin x="145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tr-TR" dirty="0" err="1" smtClean="0"/>
              <a:t>The</a:t>
            </a:r>
            <a:r>
              <a:rPr lang="tr-TR" dirty="0" smtClean="0"/>
              <a:t> </a:t>
            </a:r>
            <a:r>
              <a:rPr lang="tr-TR" dirty="0" err="1" smtClean="0"/>
              <a:t>Lord</a:t>
            </a:r>
            <a:r>
              <a:rPr lang="tr-TR" dirty="0" smtClean="0"/>
              <a:t> Of </a:t>
            </a:r>
            <a:r>
              <a:rPr lang="tr-TR" dirty="0" err="1" smtClean="0"/>
              <a:t>The</a:t>
            </a:r>
            <a:r>
              <a:rPr lang="tr-TR" dirty="0" smtClean="0"/>
              <a:t> </a:t>
            </a:r>
            <a:r>
              <a:rPr lang="tr-TR" dirty="0" err="1" smtClean="0"/>
              <a:t>Flies</a:t>
            </a:r>
            <a:endParaRPr lang="en-US" dirty="0"/>
          </a:p>
        </p:txBody>
      </p:sp>
      <p:pic>
        <p:nvPicPr>
          <p:cNvPr id="1026" name="Picture 2"/>
          <p:cNvPicPr>
            <a:picLocks noChangeAspect="1" noChangeArrowheads="1"/>
          </p:cNvPicPr>
          <p:nvPr/>
        </p:nvPicPr>
        <p:blipFill>
          <a:blip r:embed="rId2"/>
          <a:srcRect/>
          <a:stretch>
            <a:fillRect/>
          </a:stretch>
        </p:blipFill>
        <p:spPr bwMode="auto">
          <a:xfrm>
            <a:off x="2438400" y="2819400"/>
            <a:ext cx="4286250" cy="32766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Background</a:t>
            </a:r>
            <a:endParaRPr lang="en-US" dirty="0"/>
          </a:p>
        </p:txBody>
      </p:sp>
      <p:sp>
        <p:nvSpPr>
          <p:cNvPr id="3" name="Content Placeholder 2"/>
          <p:cNvSpPr>
            <a:spLocks noGrp="1"/>
          </p:cNvSpPr>
          <p:nvPr>
            <p:ph idx="1"/>
          </p:nvPr>
        </p:nvSpPr>
        <p:spPr/>
        <p:txBody>
          <a:bodyPr>
            <a:normAutofit/>
          </a:bodyPr>
          <a:lstStyle/>
          <a:p>
            <a:r>
              <a:rPr lang="tr-TR" dirty="0" err="1" smtClean="0"/>
              <a:t>The</a:t>
            </a:r>
            <a:r>
              <a:rPr lang="tr-TR" dirty="0" smtClean="0"/>
              <a:t> </a:t>
            </a:r>
            <a:r>
              <a:rPr lang="tr-TR" dirty="0" err="1" smtClean="0"/>
              <a:t>setting</a:t>
            </a:r>
            <a:r>
              <a:rPr lang="tr-TR" dirty="0" smtClean="0"/>
              <a:t> of </a:t>
            </a:r>
            <a:r>
              <a:rPr lang="tr-TR" dirty="0" err="1" smtClean="0"/>
              <a:t>the</a:t>
            </a:r>
            <a:r>
              <a:rPr lang="tr-TR" dirty="0" smtClean="0"/>
              <a:t> </a:t>
            </a:r>
            <a:r>
              <a:rPr lang="tr-TR" dirty="0" err="1" smtClean="0"/>
              <a:t>book</a:t>
            </a:r>
            <a:r>
              <a:rPr lang="tr-TR" dirty="0" smtClean="0"/>
              <a:t> is post </a:t>
            </a:r>
            <a:r>
              <a:rPr lang="tr-TR" dirty="0" err="1" smtClean="0"/>
              <a:t>World</a:t>
            </a:r>
            <a:r>
              <a:rPr lang="tr-TR" dirty="0" smtClean="0"/>
              <a:t> </a:t>
            </a:r>
            <a:r>
              <a:rPr lang="tr-TR" dirty="0" err="1" smtClean="0"/>
              <a:t>War</a:t>
            </a:r>
            <a:r>
              <a:rPr lang="tr-TR" dirty="0" smtClean="0"/>
              <a:t> II </a:t>
            </a:r>
            <a:r>
              <a:rPr lang="tr-TR" dirty="0" err="1" smtClean="0"/>
              <a:t>which</a:t>
            </a:r>
            <a:r>
              <a:rPr lang="tr-TR" dirty="0" smtClean="0"/>
              <a:t> is </a:t>
            </a:r>
            <a:r>
              <a:rPr lang="tr-TR" dirty="0" err="1" smtClean="0"/>
              <a:t>author’s</a:t>
            </a:r>
            <a:r>
              <a:rPr lang="tr-TR" dirty="0" smtClean="0"/>
              <a:t> </a:t>
            </a:r>
            <a:r>
              <a:rPr lang="tr-TR" dirty="0" err="1" smtClean="0"/>
              <a:t>own</a:t>
            </a:r>
            <a:r>
              <a:rPr lang="tr-TR" dirty="0" smtClean="0"/>
              <a:t> </a:t>
            </a:r>
            <a:r>
              <a:rPr lang="tr-TR" dirty="0" err="1" smtClean="0"/>
              <a:t>near</a:t>
            </a:r>
            <a:r>
              <a:rPr lang="tr-TR" dirty="0" smtClean="0"/>
              <a:t> </a:t>
            </a:r>
            <a:r>
              <a:rPr lang="tr-TR" dirty="0" err="1" smtClean="0"/>
              <a:t>future</a:t>
            </a:r>
            <a:r>
              <a:rPr lang="tr-TR" dirty="0" smtClean="0"/>
              <a:t> </a:t>
            </a:r>
            <a:r>
              <a:rPr lang="tr-TR" dirty="0" err="1" smtClean="0"/>
              <a:t>and</a:t>
            </a:r>
            <a:r>
              <a:rPr lang="tr-TR" dirty="0" smtClean="0"/>
              <a:t> a </a:t>
            </a:r>
            <a:r>
              <a:rPr lang="tr-TR" dirty="0" err="1" smtClean="0"/>
              <a:t>fictional</a:t>
            </a:r>
            <a:r>
              <a:rPr lang="tr-TR" dirty="0" smtClean="0"/>
              <a:t> </a:t>
            </a:r>
            <a:r>
              <a:rPr lang="tr-TR" dirty="0" err="1" smtClean="0"/>
              <a:t>nucleer</a:t>
            </a:r>
            <a:r>
              <a:rPr lang="tr-TR" dirty="0" smtClean="0"/>
              <a:t> </a:t>
            </a:r>
            <a:r>
              <a:rPr lang="tr-TR" dirty="0" err="1" smtClean="0"/>
              <a:t>war</a:t>
            </a:r>
            <a:r>
              <a:rPr lang="tr-TR" dirty="0" smtClean="0"/>
              <a:t>. </a:t>
            </a:r>
            <a:r>
              <a:rPr lang="tr-TR" dirty="0" err="1" smtClean="0"/>
              <a:t>Opposite</a:t>
            </a:r>
            <a:r>
              <a:rPr lang="tr-TR" dirty="0" smtClean="0"/>
              <a:t> of </a:t>
            </a:r>
            <a:r>
              <a:rPr lang="tr-TR" dirty="0" err="1" smtClean="0"/>
              <a:t>the</a:t>
            </a:r>
            <a:r>
              <a:rPr lang="tr-TR" dirty="0" smtClean="0"/>
              <a:t> </a:t>
            </a:r>
            <a:r>
              <a:rPr lang="tr-TR" dirty="0" err="1" smtClean="0"/>
              <a:t>Coral</a:t>
            </a:r>
            <a:r>
              <a:rPr lang="tr-TR" dirty="0" smtClean="0"/>
              <a:t> Island </a:t>
            </a:r>
            <a:r>
              <a:rPr lang="tr-TR" dirty="0" err="1" smtClean="0"/>
              <a:t>instead</a:t>
            </a:r>
            <a:r>
              <a:rPr lang="tr-TR" dirty="0" smtClean="0"/>
              <a:t> of </a:t>
            </a:r>
            <a:r>
              <a:rPr lang="tr-TR" dirty="0" err="1" smtClean="0"/>
              <a:t>talking</a:t>
            </a:r>
            <a:r>
              <a:rPr lang="tr-TR" dirty="0" smtClean="0"/>
              <a:t> </a:t>
            </a:r>
            <a:r>
              <a:rPr lang="tr-TR" dirty="0" err="1" smtClean="0"/>
              <a:t>about</a:t>
            </a:r>
            <a:r>
              <a:rPr lang="tr-TR" dirty="0" smtClean="0"/>
              <a:t> </a:t>
            </a:r>
            <a:r>
              <a:rPr lang="tr-TR" dirty="0" err="1" smtClean="0"/>
              <a:t>kid’s</a:t>
            </a:r>
            <a:r>
              <a:rPr lang="tr-TR" dirty="0" smtClean="0"/>
              <a:t> </a:t>
            </a:r>
            <a:r>
              <a:rPr lang="tr-TR" dirty="0" err="1" smtClean="0"/>
              <a:t>goodness</a:t>
            </a:r>
            <a:r>
              <a:rPr lang="tr-TR" dirty="0" smtClean="0"/>
              <a:t> </a:t>
            </a:r>
            <a:r>
              <a:rPr lang="tr-TR" dirty="0" err="1" smtClean="0"/>
              <a:t>potential</a:t>
            </a:r>
            <a:r>
              <a:rPr lang="tr-TR" dirty="0" smtClean="0"/>
              <a:t> it </a:t>
            </a:r>
            <a:r>
              <a:rPr lang="tr-TR" dirty="0" err="1" smtClean="0"/>
              <a:t>emphasizes</a:t>
            </a:r>
            <a:r>
              <a:rPr lang="tr-TR" dirty="0" smtClean="0"/>
              <a:t> </a:t>
            </a:r>
            <a:r>
              <a:rPr lang="tr-TR" dirty="0" err="1" smtClean="0"/>
              <a:t>our</a:t>
            </a:r>
            <a:r>
              <a:rPr lang="tr-TR" dirty="0" smtClean="0"/>
              <a:t> </a:t>
            </a:r>
            <a:r>
              <a:rPr lang="tr-TR" dirty="0" err="1" smtClean="0"/>
              <a:t>turn</a:t>
            </a:r>
            <a:r>
              <a:rPr lang="tr-TR" dirty="0" smtClean="0"/>
              <a:t> </a:t>
            </a:r>
            <a:r>
              <a:rPr lang="tr-TR" dirty="0" err="1" smtClean="0"/>
              <a:t>back</a:t>
            </a:r>
            <a:r>
              <a:rPr lang="tr-TR" dirty="0" smtClean="0"/>
              <a:t> of </a:t>
            </a:r>
            <a:r>
              <a:rPr lang="tr-TR" dirty="0" err="1" smtClean="0"/>
              <a:t>savagery</a:t>
            </a:r>
            <a:r>
              <a:rPr lang="tr-TR" dirty="0" smtClean="0"/>
              <a:t> in </a:t>
            </a:r>
            <a:r>
              <a:rPr lang="tr-TR" dirty="0" err="1" smtClean="0"/>
              <a:t>our</a:t>
            </a:r>
            <a:r>
              <a:rPr lang="tr-TR" dirty="0" smtClean="0"/>
              <a:t> </a:t>
            </a:r>
            <a:r>
              <a:rPr lang="tr-TR" dirty="0" err="1" smtClean="0"/>
              <a:t>roots</a:t>
            </a:r>
            <a:r>
              <a:rPr lang="tr-TR" dirty="0" smtClean="0"/>
              <a:t>.</a:t>
            </a:r>
            <a:r>
              <a:rPr lang="en-US" dirty="0" smtClean="0"/>
              <a:t> </a:t>
            </a:r>
            <a:r>
              <a:rPr lang="tr-TR" dirty="0" smtClean="0"/>
              <a:t> William </a:t>
            </a:r>
            <a:r>
              <a:rPr lang="tr-TR" dirty="0" err="1" smtClean="0"/>
              <a:t>Golding</a:t>
            </a:r>
            <a:r>
              <a:rPr lang="tr-TR" dirty="0" smtClean="0"/>
              <a:t> </a:t>
            </a:r>
            <a:r>
              <a:rPr lang="tr-TR" dirty="0" err="1" smtClean="0"/>
              <a:t>wrote</a:t>
            </a:r>
            <a:r>
              <a:rPr lang="tr-TR" dirty="0" smtClean="0"/>
              <a:t> </a:t>
            </a:r>
            <a:r>
              <a:rPr lang="tr-TR" dirty="0" err="1" smtClean="0"/>
              <a:t>this</a:t>
            </a:r>
            <a:r>
              <a:rPr lang="tr-TR" dirty="0" smtClean="0"/>
              <a:t> </a:t>
            </a:r>
            <a:r>
              <a:rPr lang="tr-TR" dirty="0" err="1" smtClean="0"/>
              <a:t>book</a:t>
            </a:r>
            <a:r>
              <a:rPr lang="tr-TR" dirty="0" smtClean="0"/>
              <a:t> </a:t>
            </a:r>
            <a:r>
              <a:rPr lang="tr-TR" dirty="0" err="1" smtClean="0"/>
              <a:t>to</a:t>
            </a:r>
            <a:r>
              <a:rPr lang="tr-TR" dirty="0" smtClean="0"/>
              <a:t> </a:t>
            </a:r>
            <a:r>
              <a:rPr lang="tr-TR" dirty="0" err="1" smtClean="0"/>
              <a:t>question</a:t>
            </a:r>
            <a:r>
              <a:rPr lang="tr-TR" dirty="0" smtClean="0"/>
              <a:t> </a:t>
            </a:r>
            <a:r>
              <a:rPr lang="tr-TR" dirty="0" err="1" smtClean="0"/>
              <a:t>the</a:t>
            </a:r>
            <a:r>
              <a:rPr lang="tr-TR" dirty="0" smtClean="0"/>
              <a:t> </a:t>
            </a:r>
            <a:r>
              <a:rPr lang="tr-TR" dirty="0" err="1" smtClean="0"/>
              <a:t>evil</a:t>
            </a:r>
            <a:r>
              <a:rPr lang="tr-TR" dirty="0" smtClean="0"/>
              <a:t> in </a:t>
            </a:r>
            <a:r>
              <a:rPr lang="tr-TR" dirty="0" err="1" smtClean="0"/>
              <a:t>human</a:t>
            </a:r>
            <a:r>
              <a:rPr lang="tr-TR" dirty="0" smtClean="0"/>
              <a:t> </a:t>
            </a:r>
            <a:r>
              <a:rPr lang="tr-TR" dirty="0" err="1" smtClean="0"/>
              <a:t>nature</a:t>
            </a:r>
            <a:r>
              <a:rPr lang="tr-TR" dirty="0" smtClean="0"/>
              <a:t> </a:t>
            </a:r>
            <a:r>
              <a:rPr lang="tr-TR" dirty="0" err="1" smtClean="0"/>
              <a:t>after</a:t>
            </a:r>
            <a:r>
              <a:rPr lang="tr-TR" dirty="0" smtClean="0"/>
              <a:t> </a:t>
            </a:r>
            <a:r>
              <a:rPr lang="tr-TR" dirty="0" err="1" smtClean="0"/>
              <a:t>seeing</a:t>
            </a:r>
            <a:r>
              <a:rPr lang="tr-TR" dirty="0" smtClean="0"/>
              <a:t> </a:t>
            </a:r>
            <a:r>
              <a:rPr lang="tr-TR" dirty="0" err="1" smtClean="0"/>
              <a:t>the</a:t>
            </a:r>
            <a:r>
              <a:rPr lang="tr-TR" dirty="0" smtClean="0"/>
              <a:t> </a:t>
            </a:r>
            <a:r>
              <a:rPr lang="tr-TR" dirty="0" err="1" smtClean="0"/>
              <a:t>violence</a:t>
            </a:r>
            <a:r>
              <a:rPr lang="tr-TR" dirty="0" smtClean="0"/>
              <a:t> </a:t>
            </a:r>
            <a:r>
              <a:rPr lang="tr-TR" dirty="0" err="1" smtClean="0"/>
              <a:t>during</a:t>
            </a:r>
            <a:r>
              <a:rPr lang="tr-TR" dirty="0" smtClean="0"/>
              <a:t> </a:t>
            </a:r>
            <a:r>
              <a:rPr lang="tr-TR" dirty="0" err="1" smtClean="0"/>
              <a:t>the</a:t>
            </a:r>
            <a:r>
              <a:rPr lang="tr-TR" dirty="0" smtClean="0"/>
              <a:t> WWII.</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2209800" y="2057400"/>
            <a:ext cx="4419600" cy="33147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Sir William Gerald Golding </a:t>
            </a:r>
            <a:endParaRPr lang="en-US" dirty="0"/>
          </a:p>
        </p:txBody>
      </p:sp>
      <p:pic>
        <p:nvPicPr>
          <p:cNvPr id="4" name="Content Placeholder 3"/>
          <p:cNvPicPr>
            <a:picLocks noGrp="1"/>
          </p:cNvPicPr>
          <p:nvPr>
            <p:ph idx="1"/>
          </p:nvPr>
        </p:nvPicPr>
        <p:blipFill>
          <a:blip r:embed="rId2"/>
          <a:srcRect/>
          <a:stretch>
            <a:fillRect/>
          </a:stretch>
        </p:blipFill>
        <p:spPr bwMode="auto">
          <a:xfrm>
            <a:off x="990600" y="1524000"/>
            <a:ext cx="3615113" cy="4525963"/>
          </a:xfrm>
          <a:prstGeom prst="rect">
            <a:avLst/>
          </a:prstGeom>
          <a:noFill/>
          <a:ln w="9525">
            <a:noFill/>
            <a:miter lim="800000"/>
            <a:headEnd/>
            <a:tailEnd/>
          </a:ln>
        </p:spPr>
      </p:pic>
      <p:sp>
        <p:nvSpPr>
          <p:cNvPr id="5" name="Rectangle 4"/>
          <p:cNvSpPr/>
          <p:nvPr/>
        </p:nvSpPr>
        <p:spPr>
          <a:xfrm>
            <a:off x="5181600" y="2133600"/>
            <a:ext cx="3124200" cy="3416320"/>
          </a:xfrm>
          <a:prstGeom prst="rect">
            <a:avLst/>
          </a:prstGeom>
        </p:spPr>
        <p:txBody>
          <a:bodyPr wrap="square">
            <a:spAutoFit/>
          </a:bodyPr>
          <a:lstStyle/>
          <a:p>
            <a:r>
              <a:rPr lang="en-US" dirty="0" smtClean="0"/>
              <a:t>Sir William Gerald Golding (19 September 1911 – 19 June 1993) was a British novelist, poet, playwright and Nobel Prize for Literature Winner, best known for his novel “Lord of the Flies”. He was also awarded the Booker Prize for literature in 1980 for his novel “Rites of Passage”, the first book of the trilogy “To the Ends of the Earth”.</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181600"/>
            <a:ext cx="8153400" cy="1219200"/>
          </a:xfrm>
        </p:spPr>
        <p:txBody>
          <a:bodyPr>
            <a:normAutofit fontScale="92500" lnSpcReduction="20000"/>
          </a:bodyPr>
          <a:lstStyle/>
          <a:p>
            <a:r>
              <a:rPr lang="en-US" dirty="0" smtClean="0"/>
              <a:t>In 2008, The Times ranked Golding third on their list of "The 50 greatest British writers since 1945".</a:t>
            </a:r>
          </a:p>
          <a:p>
            <a:endParaRPr lang="en-US" dirty="0"/>
          </a:p>
        </p:txBody>
      </p:sp>
      <p:pic>
        <p:nvPicPr>
          <p:cNvPr id="2050" name="Picture 2"/>
          <p:cNvPicPr>
            <a:picLocks noChangeAspect="1" noChangeArrowheads="1"/>
          </p:cNvPicPr>
          <p:nvPr/>
        </p:nvPicPr>
        <p:blipFill>
          <a:blip r:embed="rId2"/>
          <a:srcRect/>
          <a:stretch>
            <a:fillRect/>
          </a:stretch>
        </p:blipFill>
        <p:spPr bwMode="auto">
          <a:xfrm>
            <a:off x="3124200" y="457200"/>
            <a:ext cx="2667000" cy="421957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Who</a:t>
            </a:r>
            <a:r>
              <a:rPr lang="tr-TR" dirty="0" smtClean="0"/>
              <a:t> is </a:t>
            </a:r>
            <a:r>
              <a:rPr lang="tr-TR" dirty="0" err="1" smtClean="0"/>
              <a:t>Golding</a:t>
            </a:r>
            <a:r>
              <a:rPr lang="tr-TR" dirty="0" smtClean="0"/>
              <a:t>?</a:t>
            </a:r>
            <a:endParaRPr lang="en-US" dirty="0"/>
          </a:p>
        </p:txBody>
      </p:sp>
      <p:sp>
        <p:nvSpPr>
          <p:cNvPr id="3" name="Content Placeholder 2"/>
          <p:cNvSpPr>
            <a:spLocks noGrp="1"/>
          </p:cNvSpPr>
          <p:nvPr>
            <p:ph idx="1"/>
          </p:nvPr>
        </p:nvSpPr>
        <p:spPr/>
        <p:txBody>
          <a:bodyPr/>
          <a:lstStyle/>
          <a:p>
            <a:r>
              <a:rPr lang="tr-TR" dirty="0" smtClean="0"/>
              <a:t>William </a:t>
            </a:r>
            <a:r>
              <a:rPr lang="tr-TR" dirty="0" err="1" smtClean="0"/>
              <a:t>Golding</a:t>
            </a:r>
            <a:r>
              <a:rPr lang="tr-TR" dirty="0" smtClean="0"/>
              <a:t> </a:t>
            </a:r>
            <a:r>
              <a:rPr lang="tr-TR" dirty="0" err="1" smtClean="0"/>
              <a:t>worked</a:t>
            </a:r>
            <a:r>
              <a:rPr lang="tr-TR" dirty="0" smtClean="0"/>
              <a:t> as a </a:t>
            </a:r>
            <a:r>
              <a:rPr lang="tr-TR" dirty="0" err="1" smtClean="0"/>
              <a:t>teacher</a:t>
            </a:r>
            <a:r>
              <a:rPr lang="tr-TR" dirty="0" smtClean="0"/>
              <a:t> in </a:t>
            </a:r>
            <a:r>
              <a:rPr lang="tr-TR" dirty="0" err="1" smtClean="0"/>
              <a:t>Greece</a:t>
            </a:r>
            <a:r>
              <a:rPr lang="tr-TR" dirty="0" smtClean="0"/>
              <a:t> </a:t>
            </a:r>
            <a:r>
              <a:rPr lang="tr-TR" dirty="0" err="1" smtClean="0"/>
              <a:t>and</a:t>
            </a:r>
            <a:r>
              <a:rPr lang="tr-TR" dirty="0" smtClean="0"/>
              <a:t> he </a:t>
            </a:r>
            <a:r>
              <a:rPr lang="tr-TR" dirty="0" err="1" smtClean="0"/>
              <a:t>believed</a:t>
            </a:r>
            <a:r>
              <a:rPr lang="tr-TR" dirty="0" smtClean="0"/>
              <a:t> </a:t>
            </a:r>
            <a:r>
              <a:rPr lang="tr-TR" dirty="0" err="1" smtClean="0"/>
              <a:t>even</a:t>
            </a:r>
            <a:r>
              <a:rPr lang="tr-TR" dirty="0" smtClean="0"/>
              <a:t> </a:t>
            </a:r>
            <a:r>
              <a:rPr lang="tr-TR" dirty="0" err="1" smtClean="0"/>
              <a:t>kids</a:t>
            </a:r>
            <a:r>
              <a:rPr lang="tr-TR" dirty="0" smtClean="0"/>
              <a:t> </a:t>
            </a:r>
            <a:r>
              <a:rPr lang="tr-TR" dirty="0" err="1" smtClean="0"/>
              <a:t>were</a:t>
            </a:r>
            <a:r>
              <a:rPr lang="tr-TR" dirty="0" smtClean="0"/>
              <a:t> not </a:t>
            </a:r>
            <a:r>
              <a:rPr lang="tr-TR" dirty="0" err="1" smtClean="0"/>
              <a:t>innocent</a:t>
            </a:r>
            <a:r>
              <a:rPr lang="tr-TR" dirty="0" smtClean="0"/>
              <a:t> </a:t>
            </a:r>
            <a:r>
              <a:rPr lang="tr-TR" dirty="0" err="1" smtClean="0"/>
              <a:t>creatures</a:t>
            </a:r>
            <a:r>
              <a:rPr lang="tr-TR" dirty="0" smtClean="0"/>
              <a:t>.</a:t>
            </a:r>
          </a:p>
          <a:p>
            <a:r>
              <a:rPr lang="tr-TR" dirty="0" smtClean="0"/>
              <a:t>He </a:t>
            </a:r>
            <a:r>
              <a:rPr lang="tr-TR" dirty="0" err="1" smtClean="0"/>
              <a:t>believed</a:t>
            </a:r>
            <a:r>
              <a:rPr lang="tr-TR" dirty="0" smtClean="0"/>
              <a:t> </a:t>
            </a:r>
            <a:r>
              <a:rPr lang="tr-TR" dirty="0" err="1" smtClean="0"/>
              <a:t>that</a:t>
            </a:r>
            <a:r>
              <a:rPr lang="tr-TR" dirty="0" smtClean="0"/>
              <a:t> </a:t>
            </a:r>
            <a:r>
              <a:rPr lang="tr-TR" dirty="0" err="1" smtClean="0"/>
              <a:t>human</a:t>
            </a:r>
            <a:r>
              <a:rPr lang="tr-TR" dirty="0" smtClean="0"/>
              <a:t> </a:t>
            </a:r>
            <a:r>
              <a:rPr lang="tr-TR" dirty="0" err="1" smtClean="0"/>
              <a:t>were</a:t>
            </a:r>
            <a:r>
              <a:rPr lang="tr-TR" dirty="0" smtClean="0"/>
              <a:t> </a:t>
            </a:r>
            <a:r>
              <a:rPr lang="tr-TR" dirty="0" err="1" smtClean="0"/>
              <a:t>born</a:t>
            </a:r>
            <a:r>
              <a:rPr lang="tr-TR" dirty="0" smtClean="0"/>
              <a:t> </a:t>
            </a:r>
            <a:r>
              <a:rPr lang="tr-TR" dirty="0" err="1" smtClean="0"/>
              <a:t>with</a:t>
            </a:r>
            <a:r>
              <a:rPr lang="tr-TR" dirty="0" smtClean="0"/>
              <a:t> sin as a </a:t>
            </a:r>
            <a:r>
              <a:rPr lang="tr-TR" dirty="0" err="1" smtClean="0"/>
              <a:t>reference</a:t>
            </a:r>
            <a:r>
              <a:rPr lang="tr-TR" dirty="0" smtClean="0"/>
              <a:t> </a:t>
            </a:r>
            <a:r>
              <a:rPr lang="tr-TR" dirty="0" err="1" smtClean="0"/>
              <a:t>to</a:t>
            </a:r>
            <a:r>
              <a:rPr lang="tr-TR" dirty="0" smtClean="0"/>
              <a:t> </a:t>
            </a:r>
            <a:r>
              <a:rPr lang="tr-TR" dirty="0" err="1" smtClean="0"/>
              <a:t>the</a:t>
            </a:r>
            <a:r>
              <a:rPr lang="tr-TR" dirty="0" smtClean="0"/>
              <a:t> </a:t>
            </a:r>
            <a:r>
              <a:rPr lang="tr-TR" dirty="0" err="1" smtClean="0"/>
              <a:t>biblical</a:t>
            </a:r>
            <a:r>
              <a:rPr lang="tr-TR" dirty="0" smtClean="0"/>
              <a:t> </a:t>
            </a:r>
            <a:r>
              <a:rPr lang="tr-TR" dirty="0" err="1" smtClean="0"/>
              <a:t>myths</a:t>
            </a:r>
            <a:r>
              <a:rPr lang="tr-TR" dirty="0" smtClean="0"/>
              <a:t>.</a:t>
            </a:r>
          </a:p>
          <a:p>
            <a:r>
              <a:rPr lang="tr-TR" dirty="0" smtClean="0"/>
              <a:t>He is an anti-</a:t>
            </a:r>
            <a:r>
              <a:rPr lang="tr-TR" dirty="0" err="1" smtClean="0"/>
              <a:t>humanist</a:t>
            </a:r>
            <a:r>
              <a:rPr lang="tr-TR"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The</a:t>
            </a:r>
            <a:r>
              <a:rPr lang="tr-TR" dirty="0" smtClean="0"/>
              <a:t> </a:t>
            </a:r>
            <a:r>
              <a:rPr lang="tr-TR" dirty="0" err="1" smtClean="0"/>
              <a:t>book</a:t>
            </a:r>
            <a:endParaRPr lang="en-US" dirty="0"/>
          </a:p>
        </p:txBody>
      </p:sp>
      <p:sp>
        <p:nvSpPr>
          <p:cNvPr id="3" name="Content Placeholder 2"/>
          <p:cNvSpPr>
            <a:spLocks noGrp="1"/>
          </p:cNvSpPr>
          <p:nvPr>
            <p:ph idx="1"/>
          </p:nvPr>
        </p:nvSpPr>
        <p:spPr/>
        <p:txBody>
          <a:bodyPr/>
          <a:lstStyle/>
          <a:p>
            <a:r>
              <a:rPr lang="en-US" dirty="0" smtClean="0"/>
              <a:t>Published in 1954, won Golding the Nobel Prize</a:t>
            </a:r>
            <a:r>
              <a:rPr lang="tr-TR" dirty="0" smtClean="0"/>
              <a:t>.</a:t>
            </a:r>
            <a:endParaRPr lang="en-US" dirty="0" smtClean="0"/>
          </a:p>
          <a:p>
            <a:r>
              <a:rPr lang="en-US" dirty="0" smtClean="0"/>
              <a:t>The book portrays children’s descent into savagery after a plane crash; left to themselves in a paradisiacal country, far from modern civilization, the well-educated children regress to a primitive state.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1219200" y="1600200"/>
            <a:ext cx="6470385" cy="3882231"/>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Symbolism</a:t>
            </a:r>
            <a:r>
              <a:rPr lang="tr-TR" dirty="0" smtClean="0"/>
              <a:t> </a:t>
            </a:r>
            <a:r>
              <a:rPr lang="tr-TR" dirty="0" err="1" smtClean="0"/>
              <a:t>and</a:t>
            </a:r>
            <a:r>
              <a:rPr lang="tr-TR" dirty="0" smtClean="0"/>
              <a:t> </a:t>
            </a:r>
            <a:r>
              <a:rPr lang="tr-TR" dirty="0" err="1" smtClean="0"/>
              <a:t>Characters</a:t>
            </a:r>
            <a:endParaRPr lang="en-US" dirty="0"/>
          </a:p>
        </p:txBody>
      </p:sp>
      <p:sp>
        <p:nvSpPr>
          <p:cNvPr id="3" name="Content Placeholder 2"/>
          <p:cNvSpPr>
            <a:spLocks noGrp="1"/>
          </p:cNvSpPr>
          <p:nvPr>
            <p:ph idx="1"/>
          </p:nvPr>
        </p:nvSpPr>
        <p:spPr/>
        <p:txBody>
          <a:bodyPr>
            <a:normAutofit lnSpcReduction="10000"/>
          </a:bodyPr>
          <a:lstStyle/>
          <a:p>
            <a:r>
              <a:rPr lang="en-US" dirty="0" smtClean="0"/>
              <a:t>Ralph: symbolizes leadership</a:t>
            </a:r>
          </a:p>
          <a:p>
            <a:r>
              <a:rPr lang="en-US" dirty="0" smtClean="0"/>
              <a:t>Piggy: innocence and intelligence</a:t>
            </a:r>
          </a:p>
          <a:p>
            <a:r>
              <a:rPr lang="en-US" dirty="0" smtClean="0"/>
              <a:t>Jack: he worst aspects of human nature when unrepressed or </a:t>
            </a:r>
            <a:r>
              <a:rPr lang="en-US" dirty="0" err="1" smtClean="0"/>
              <a:t>untempered</a:t>
            </a:r>
            <a:r>
              <a:rPr lang="en-US" dirty="0" smtClean="0"/>
              <a:t> by society.</a:t>
            </a:r>
          </a:p>
          <a:p>
            <a:r>
              <a:rPr lang="en-US" dirty="0" smtClean="0"/>
              <a:t>The Conch (horn): symbolizes the power to lead</a:t>
            </a:r>
          </a:p>
          <a:p>
            <a:r>
              <a:rPr lang="tr-TR" dirty="0" err="1" smtClean="0"/>
              <a:t>Pig</a:t>
            </a:r>
            <a:r>
              <a:rPr lang="tr-TR" dirty="0" smtClean="0"/>
              <a:t> </a:t>
            </a:r>
            <a:r>
              <a:rPr lang="tr-TR" dirty="0" err="1" smtClean="0"/>
              <a:t>head</a:t>
            </a:r>
            <a:r>
              <a:rPr lang="tr-TR" dirty="0" smtClean="0"/>
              <a:t>: </a:t>
            </a:r>
            <a:r>
              <a:rPr lang="tr-TR" dirty="0" err="1" smtClean="0"/>
              <a:t>symbolizes</a:t>
            </a:r>
            <a:r>
              <a:rPr lang="tr-TR" dirty="0" smtClean="0"/>
              <a:t> </a:t>
            </a:r>
            <a:r>
              <a:rPr lang="tr-TR" dirty="0" err="1" smtClean="0"/>
              <a:t>first</a:t>
            </a:r>
            <a:r>
              <a:rPr lang="tr-TR" dirty="0" smtClean="0"/>
              <a:t> </a:t>
            </a:r>
            <a:r>
              <a:rPr lang="tr-TR" dirty="0" err="1" smtClean="0"/>
              <a:t>hunt</a:t>
            </a:r>
            <a:r>
              <a:rPr lang="tr-TR" dirty="0" smtClean="0"/>
              <a:t> </a:t>
            </a:r>
            <a:r>
              <a:rPr lang="tr-TR" dirty="0" err="1" smtClean="0"/>
              <a:t>and</a:t>
            </a:r>
            <a:r>
              <a:rPr lang="tr-TR" dirty="0" smtClean="0"/>
              <a:t> </a:t>
            </a:r>
            <a:r>
              <a:rPr lang="tr-TR" dirty="0" err="1" smtClean="0"/>
              <a:t>wild</a:t>
            </a:r>
            <a:r>
              <a:rPr lang="tr-TR" dirty="0" smtClean="0"/>
              <a:t> </a:t>
            </a:r>
            <a:r>
              <a:rPr lang="tr-TR" dirty="0" err="1" smtClean="0"/>
              <a:t>nature</a:t>
            </a:r>
            <a:r>
              <a:rPr lang="tr-TR" dirty="0" smtClean="0"/>
              <a:t> of </a:t>
            </a:r>
            <a:r>
              <a:rPr lang="tr-TR" dirty="0" err="1" smtClean="0"/>
              <a:t>humankind</a:t>
            </a:r>
            <a:r>
              <a:rPr lang="tr-TR" dirty="0" smtClean="0"/>
              <a:t> apart </a:t>
            </a:r>
            <a:r>
              <a:rPr lang="tr-TR" dirty="0" err="1" smtClean="0"/>
              <a:t>from</a:t>
            </a:r>
            <a:r>
              <a:rPr lang="tr-TR" dirty="0" smtClean="0"/>
              <a:t> </a:t>
            </a:r>
            <a:r>
              <a:rPr lang="tr-TR" dirty="0" err="1" smtClean="0"/>
              <a:t>society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err="1" smtClean="0"/>
              <a:t>Influences</a:t>
            </a:r>
            <a:endParaRPr lang="en-US" dirty="0"/>
          </a:p>
        </p:txBody>
      </p:sp>
      <p:sp>
        <p:nvSpPr>
          <p:cNvPr id="3" name="Content Placeholder 2"/>
          <p:cNvSpPr>
            <a:spLocks noGrp="1"/>
          </p:cNvSpPr>
          <p:nvPr>
            <p:ph idx="1"/>
          </p:nvPr>
        </p:nvSpPr>
        <p:spPr/>
        <p:txBody>
          <a:bodyPr>
            <a:normAutofit fontScale="85000" lnSpcReduction="20000"/>
          </a:bodyPr>
          <a:lstStyle/>
          <a:p>
            <a:r>
              <a:rPr lang="tr-TR" b="1" i="1" dirty="0" smtClean="0"/>
              <a:t>LOST </a:t>
            </a:r>
            <a:r>
              <a:rPr lang="en-US" dirty="0" smtClean="0"/>
              <a:t>draws many of its initial plot devices and themes from </a:t>
            </a:r>
            <a:r>
              <a:rPr lang="en-US" i="1" dirty="0" smtClean="0"/>
              <a:t>Lord of the Flies</a:t>
            </a:r>
            <a:r>
              <a:rPr lang="en-US" dirty="0" smtClean="0"/>
              <a:t>, most notably being based on a plane crash on a deserted island, the existence of a "beast", and the emerging tensions between two leaders, one of whom happens to be named Jack. The overweight Hurley occasionally serves as the voice of reason, much like the novel's Piggy. Initially most of the survivors subsist on the hunting of wild pig, much like the boys in the novel. The initial similarities between the stories are openly commented on by the show's characters, such as Sawyer.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fontScale="85000" lnSpcReduction="20000"/>
          </a:bodyPr>
          <a:lstStyle/>
          <a:p>
            <a:r>
              <a:rPr lang="en-US" dirty="0" smtClean="0"/>
              <a:t>The central concern of </a:t>
            </a:r>
            <a:r>
              <a:rPr lang="en-US" i="1" dirty="0" smtClean="0"/>
              <a:t>Lord of the Flies</a:t>
            </a:r>
            <a:r>
              <a:rPr lang="en-US" dirty="0" smtClean="0"/>
              <a:t> is the conflict between two competing impulses that exist within all human beings: the instinct to live by rules, act peacefully, follow moral commands, and value the good of the group against the instinct to gratify one’s immediate desires, act violently to obtain supremacy over others, and enforce one’s will. This conflict might be expressed in a number of ways: civilization vs. savagery, order vs. chaos, reason vs. impulse, law vs. anarchy, or the broader heading of good vs. evil. Throughout the novel, Golding associates the instinct of civilization with good and the instinct of savagery with evil.</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545</Words>
  <Application>Microsoft Office PowerPoint</Application>
  <PresentationFormat>Ekran Gösterisi (4:3)</PresentationFormat>
  <Paragraphs>22</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Constantia</vt:lpstr>
      <vt:lpstr>Office Theme</vt:lpstr>
      <vt:lpstr>The Lord Of The Flies</vt:lpstr>
      <vt:lpstr>Sir William Gerald Golding </vt:lpstr>
      <vt:lpstr>PowerPoint Sunusu</vt:lpstr>
      <vt:lpstr>Who is Golding?</vt:lpstr>
      <vt:lpstr>The book</vt:lpstr>
      <vt:lpstr>PowerPoint Sunusu</vt:lpstr>
      <vt:lpstr>Symbolism and Characters</vt:lpstr>
      <vt:lpstr>Influences</vt:lpstr>
      <vt:lpstr>PowerPoint Sunusu</vt:lpstr>
      <vt:lpstr>Background</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Lord Of The Flies</dc:title>
  <dc:creator/>
  <cp:lastModifiedBy>Pc</cp:lastModifiedBy>
  <cp:revision>4</cp:revision>
  <dcterms:created xsi:type="dcterms:W3CDTF">2006-08-16T00:00:00Z</dcterms:created>
  <dcterms:modified xsi:type="dcterms:W3CDTF">2020-05-07T11:08:17Z</dcterms:modified>
</cp:coreProperties>
</file>