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297" r:id="rId4"/>
    <p:sldId id="298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13432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794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8330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62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26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29588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3703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605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6397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14906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0003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90069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9628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9130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03614" y="765176"/>
            <a:ext cx="5400675" cy="1470025"/>
          </a:xfrm>
        </p:spPr>
        <p:txBody>
          <a:bodyPr anchor="ctr"/>
          <a:lstStyle/>
          <a:p>
            <a:pPr eaLnBrk="1" hangingPunct="1"/>
            <a:r>
              <a:rPr lang="tr-TR" altLang="tr-TR" sz="4400" dirty="0">
                <a:solidFill>
                  <a:schemeClr val="tx1"/>
                </a:solidFill>
              </a:rPr>
              <a:t>Learning</a:t>
            </a:r>
            <a:br>
              <a:rPr lang="tr-TR" altLang="tr-TR" sz="4400" dirty="0">
                <a:solidFill>
                  <a:schemeClr val="tx1"/>
                </a:solidFill>
              </a:rPr>
            </a:br>
            <a:endParaRPr lang="es-ES" altLang="tr-TR" sz="4400" dirty="0">
              <a:solidFill>
                <a:schemeClr val="tx1"/>
              </a:solidFill>
            </a:endParaRPr>
          </a:p>
        </p:txBody>
      </p:sp>
      <p:sp>
        <p:nvSpPr>
          <p:cNvPr id="5123" name="Metin kutusu 1"/>
          <p:cNvSpPr txBox="1">
            <a:spLocks noChangeArrowheads="1"/>
          </p:cNvSpPr>
          <p:nvPr/>
        </p:nvSpPr>
        <p:spPr bwMode="auto">
          <a:xfrm>
            <a:off x="7608888" y="5013325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00"/>
                </a:solidFill>
              </a:rPr>
              <a:t>Dr. Etkin ŞAFAK</a:t>
            </a:r>
          </a:p>
        </p:txBody>
      </p:sp>
      <p:pic>
        <p:nvPicPr>
          <p:cNvPr id="512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565400"/>
            <a:ext cx="351155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Unvan 1"/>
          <p:cNvSpPr>
            <a:spLocks noGrp="1"/>
          </p:cNvSpPr>
          <p:nvPr>
            <p:ph type="title"/>
          </p:nvPr>
        </p:nvSpPr>
        <p:spPr>
          <a:xfrm>
            <a:off x="2236788" y="776288"/>
            <a:ext cx="8229600" cy="1143000"/>
          </a:xfrm>
        </p:spPr>
        <p:txBody>
          <a:bodyPr/>
          <a:lstStyle/>
          <a:p>
            <a:r>
              <a:rPr lang="tr-TR" altLang="tr-TR" sz="2800" b="1" dirty="0" err="1">
                <a:solidFill>
                  <a:srgbClr val="2B2823"/>
                </a:solidFill>
                <a:sym typeface="Arial" panose="020B0604020202020204" pitchFamily="34" charset="0"/>
              </a:rPr>
              <a:t>Pshychology</a:t>
            </a:r>
            <a:r>
              <a:rPr lang="tr-TR" altLang="tr-TR" sz="2800" b="1" dirty="0">
                <a:solidFill>
                  <a:srgbClr val="2B2823"/>
                </a:solidFill>
                <a:sym typeface="Arial" panose="020B0604020202020204" pitchFamily="34" charset="0"/>
              </a:rPr>
              <a:t>: </a:t>
            </a:r>
            <a:r>
              <a:rPr lang="tr-TR" altLang="tr-TR" sz="2800" dirty="0" err="1">
                <a:solidFill>
                  <a:srgbClr val="2B2823"/>
                </a:solidFill>
                <a:sym typeface="Arial" panose="020B0604020202020204" pitchFamily="34" charset="0"/>
              </a:rPr>
              <a:t>psyche</a:t>
            </a:r>
            <a:r>
              <a:rPr lang="tr-TR" altLang="tr-TR" sz="2800" dirty="0">
                <a:solidFill>
                  <a:srgbClr val="2B2823"/>
                </a:solidFill>
                <a:sym typeface="Arial" panose="020B0604020202020204" pitchFamily="34" charset="0"/>
              </a:rPr>
              <a:t> (ruh)-</a:t>
            </a:r>
            <a:r>
              <a:rPr lang="tr-TR" altLang="tr-TR" sz="2800" dirty="0" err="1">
                <a:solidFill>
                  <a:srgbClr val="2B2823"/>
                </a:solidFill>
                <a:sym typeface="Arial" panose="020B0604020202020204" pitchFamily="34" charset="0"/>
              </a:rPr>
              <a:t>science</a:t>
            </a:r>
            <a:r>
              <a:rPr lang="tr-TR" altLang="tr-TR" sz="2800" dirty="0">
                <a:solidFill>
                  <a:srgbClr val="2B2823"/>
                </a:solidFill>
                <a:sym typeface="Arial" panose="020B0604020202020204" pitchFamily="34" charset="0"/>
              </a:rPr>
              <a:t> of </a:t>
            </a:r>
            <a:r>
              <a:rPr lang="tr-TR" altLang="tr-TR" sz="2800" dirty="0" err="1">
                <a:solidFill>
                  <a:srgbClr val="2B2823"/>
                </a:solidFill>
                <a:sym typeface="Arial" panose="020B0604020202020204" pitchFamily="34" charset="0"/>
              </a:rPr>
              <a:t>soul</a:t>
            </a:r>
            <a:br>
              <a:rPr lang="tr-TR" altLang="tr-TR" dirty="0">
                <a:solidFill>
                  <a:srgbClr val="2B2823"/>
                </a:solidFill>
                <a:sym typeface="Arial" panose="020B0604020202020204" pitchFamily="34" charset="0"/>
              </a:rPr>
            </a:br>
            <a:endParaRPr lang="tr-TR" altLang="tr-TR" dirty="0"/>
          </a:p>
        </p:txBody>
      </p:sp>
      <p:sp>
        <p:nvSpPr>
          <p:cNvPr id="486" name="Google Shape;36166;p57"/>
          <p:cNvSpPr/>
          <p:nvPr/>
        </p:nvSpPr>
        <p:spPr>
          <a:xfrm>
            <a:off x="2424114" y="2209801"/>
            <a:ext cx="2789237" cy="2187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148" name="Google Shape;36170;p57"/>
          <p:cNvGrpSpPr>
            <a:grpSpLocks/>
          </p:cNvGrpSpPr>
          <p:nvPr/>
        </p:nvGrpSpPr>
        <p:grpSpPr bwMode="auto">
          <a:xfrm>
            <a:off x="2424114" y="2205039"/>
            <a:ext cx="2484437" cy="2192337"/>
            <a:chOff x="4310061" y="571588"/>
            <a:chExt cx="3992088" cy="3992378"/>
          </a:xfrm>
        </p:grpSpPr>
        <p:grpSp>
          <p:nvGrpSpPr>
            <p:cNvPr id="6153" name="Google Shape;36171;p57"/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502" name="Google Shape;36172;p57"/>
              <p:cNvSpPr/>
              <p:nvPr/>
            </p:nvSpPr>
            <p:spPr>
              <a:xfrm>
                <a:off x="1896825" y="1797506"/>
                <a:ext cx="84177" cy="962069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rgbClr val="D8BE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36173;p57"/>
              <p:cNvSpPr/>
              <p:nvPr/>
            </p:nvSpPr>
            <p:spPr>
              <a:xfrm>
                <a:off x="1894274" y="947000"/>
                <a:ext cx="86729" cy="84000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rgbClr val="D8BE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54" name="Google Shape;36174;p57"/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500" name="Google Shape;36175;p57"/>
              <p:cNvSpPr/>
              <p:nvPr/>
            </p:nvSpPr>
            <p:spPr>
              <a:xfrm>
                <a:off x="96082" y="1042813"/>
                <a:ext cx="84178" cy="1715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rgbClr val="D8BE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36176;p57"/>
              <p:cNvSpPr/>
              <p:nvPr/>
            </p:nvSpPr>
            <p:spPr>
              <a:xfrm>
                <a:off x="126692" y="947001"/>
                <a:ext cx="3061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rgbClr val="D8BE8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55" name="Google Shape;36177;p57"/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6156" name="Google Shape;36178;p57"/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495" name="Google Shape;36179;p57"/>
                <p:cNvSpPr/>
                <p:nvPr/>
              </p:nvSpPr>
              <p:spPr>
                <a:xfrm>
                  <a:off x="-350222" y="1133033"/>
                  <a:ext cx="86727" cy="64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36180;p57"/>
                <p:cNvSpPr/>
                <p:nvPr/>
              </p:nvSpPr>
              <p:spPr>
                <a:xfrm>
                  <a:off x="-350222" y="1886394"/>
                  <a:ext cx="78054" cy="53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36181;p57"/>
                <p:cNvSpPr/>
                <p:nvPr/>
              </p:nvSpPr>
              <p:spPr>
                <a:xfrm>
                  <a:off x="-350223" y="2452282"/>
                  <a:ext cx="80946" cy="30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36182;p57"/>
                <p:cNvSpPr/>
                <p:nvPr/>
              </p:nvSpPr>
              <p:spPr>
                <a:xfrm>
                  <a:off x="-338658" y="947875"/>
                  <a:ext cx="75164" cy="16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36183;p57"/>
                <p:cNvSpPr/>
                <p:nvPr/>
              </p:nvSpPr>
              <p:spPr>
                <a:xfrm>
                  <a:off x="-329987" y="1790343"/>
                  <a:ext cx="49146" cy="5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57" name="Google Shape;36184;p57"/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493" name="Google Shape;36185;p57"/>
                <p:cNvSpPr/>
                <p:nvPr/>
              </p:nvSpPr>
              <p:spPr>
                <a:xfrm>
                  <a:off x="-263196" y="1798360"/>
                  <a:ext cx="74412" cy="96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36186;p57"/>
                <p:cNvSpPr/>
                <p:nvPr/>
              </p:nvSpPr>
              <p:spPr>
                <a:xfrm>
                  <a:off x="-266057" y="942633"/>
                  <a:ext cx="77273" cy="839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rgbClr val="D8BE8D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613" name="Unvan 1"/>
          <p:cNvSpPr txBox="1">
            <a:spLocks/>
          </p:cNvSpPr>
          <p:nvPr/>
        </p:nvSpPr>
        <p:spPr>
          <a:xfrm>
            <a:off x="2908301" y="2906714"/>
            <a:ext cx="2562225" cy="160813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>
              <a:buClr>
                <a:srgbClr val="2B2823"/>
              </a:buClr>
              <a:defRPr/>
            </a:pPr>
            <a:r>
              <a:rPr lang="tr-TR" kern="0" dirty="0">
                <a:solidFill>
                  <a:srgbClr val="2B2823"/>
                </a:solidFill>
              </a:rPr>
              <a:t>Psikoloji</a:t>
            </a:r>
          </a:p>
        </p:txBody>
      </p:sp>
      <p:sp>
        <p:nvSpPr>
          <p:cNvPr id="6150" name="İçerik Yer Tutucusu 2"/>
          <p:cNvSpPr txBox="1">
            <a:spLocks/>
          </p:cNvSpPr>
          <p:nvPr/>
        </p:nvSpPr>
        <p:spPr bwMode="auto">
          <a:xfrm>
            <a:off x="5434510" y="1801703"/>
            <a:ext cx="517284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dirty="0" err="1">
                <a:solidFill>
                  <a:srgbClr val="2B2823"/>
                </a:solidFill>
                <a:sym typeface="Arial" panose="020B0604020202020204" pitchFamily="34" charset="0"/>
              </a:rPr>
              <a:t>Scientific</a:t>
            </a:r>
            <a:r>
              <a:rPr lang="tr-TR" altLang="tr-TR" dirty="0">
                <a:solidFill>
                  <a:srgbClr val="2B2823"/>
                </a:solidFill>
                <a:sym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rgbClr val="2B2823"/>
                </a:solidFill>
                <a:sym typeface="Arial" panose="020B0604020202020204" pitchFamily="34" charset="0"/>
              </a:rPr>
              <a:t>study</a:t>
            </a:r>
            <a:r>
              <a:rPr lang="tr-TR" altLang="tr-TR" dirty="0">
                <a:solidFill>
                  <a:srgbClr val="2B2823"/>
                </a:solidFill>
                <a:sym typeface="Arial" panose="020B0604020202020204" pitchFamily="34" charset="0"/>
              </a:rPr>
              <a:t> of </a:t>
            </a:r>
            <a:r>
              <a:rPr lang="tr-TR" altLang="tr-TR" dirty="0" err="1">
                <a:solidFill>
                  <a:srgbClr val="2B2823"/>
                </a:solidFill>
                <a:sym typeface="Arial" panose="020B0604020202020204" pitchFamily="34" charset="0"/>
              </a:rPr>
              <a:t>behavior</a:t>
            </a:r>
            <a:r>
              <a:rPr lang="tr-TR" altLang="tr-TR" dirty="0">
                <a:solidFill>
                  <a:srgbClr val="2B2823"/>
                </a:solidFill>
                <a:sym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rgbClr val="2B2823"/>
                </a:solidFill>
                <a:sym typeface="Arial" panose="020B0604020202020204" pitchFamily="34" charset="0"/>
              </a:rPr>
              <a:t>and</a:t>
            </a:r>
            <a:r>
              <a:rPr lang="tr-TR" altLang="tr-TR" dirty="0">
                <a:solidFill>
                  <a:srgbClr val="2B2823"/>
                </a:solidFill>
                <a:sym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rgbClr val="2B2823"/>
                </a:solidFill>
                <a:sym typeface="Arial" panose="020B0604020202020204" pitchFamily="34" charset="0"/>
              </a:rPr>
              <a:t>mental</a:t>
            </a:r>
            <a:r>
              <a:rPr lang="tr-TR" altLang="tr-TR" dirty="0">
                <a:solidFill>
                  <a:srgbClr val="2B2823"/>
                </a:solidFill>
                <a:sym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rgbClr val="2B2823"/>
                </a:solidFill>
                <a:sym typeface="Arial" panose="020B0604020202020204" pitchFamily="34" charset="0"/>
              </a:rPr>
              <a:t>processes</a:t>
            </a:r>
            <a:endParaRPr lang="tr-TR" altLang="tr-TR" dirty="0">
              <a:solidFill>
                <a:srgbClr val="2B2823"/>
              </a:solidFill>
              <a:sym typeface="Arial" panose="020B0604020202020204" pitchFamily="34" charset="0"/>
            </a:endParaRPr>
          </a:p>
          <a:p>
            <a:pPr lvl="2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600" dirty="0" err="1">
                <a:solidFill>
                  <a:srgbClr val="2B2823"/>
                </a:solidFill>
                <a:sym typeface="Arial" panose="020B0604020202020204" pitchFamily="34" charset="0"/>
              </a:rPr>
              <a:t>Perception</a:t>
            </a:r>
            <a:endParaRPr lang="tr-TR" altLang="tr-TR" sz="1600" dirty="0">
              <a:solidFill>
                <a:srgbClr val="2B2823"/>
              </a:solidFill>
              <a:sym typeface="Arial" panose="020B0604020202020204" pitchFamily="34" charset="0"/>
            </a:endParaRPr>
          </a:p>
          <a:p>
            <a:pPr lvl="2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600" dirty="0" err="1">
                <a:solidFill>
                  <a:srgbClr val="2B2823"/>
                </a:solidFill>
                <a:sym typeface="Arial" panose="020B0604020202020204" pitchFamily="34" charset="0"/>
              </a:rPr>
              <a:t>cognition</a:t>
            </a:r>
            <a:endParaRPr lang="tr-TR" altLang="tr-TR" sz="1600" dirty="0">
              <a:solidFill>
                <a:srgbClr val="2B2823"/>
              </a:solidFill>
              <a:sym typeface="Arial" panose="020B0604020202020204" pitchFamily="34" charset="0"/>
            </a:endParaRPr>
          </a:p>
          <a:p>
            <a:pPr lvl="2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600" dirty="0" err="1">
                <a:solidFill>
                  <a:srgbClr val="2B2823"/>
                </a:solidFill>
                <a:sym typeface="Arial" panose="020B0604020202020204" pitchFamily="34" charset="0"/>
              </a:rPr>
              <a:t>Feelings</a:t>
            </a:r>
            <a:endParaRPr lang="tr-TR" altLang="tr-TR" sz="1600" dirty="0">
              <a:solidFill>
                <a:srgbClr val="2B2823"/>
              </a:solidFill>
              <a:sym typeface="Arial" panose="020B0604020202020204" pitchFamily="34" charset="0"/>
            </a:endParaRPr>
          </a:p>
          <a:p>
            <a:pPr lvl="2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600" dirty="0" err="1">
                <a:solidFill>
                  <a:srgbClr val="2B2823"/>
                </a:solidFill>
                <a:sym typeface="Arial" panose="020B0604020202020204" pitchFamily="34" charset="0"/>
              </a:rPr>
              <a:t>experiences</a:t>
            </a:r>
            <a:endParaRPr lang="tr-TR" altLang="tr-TR" sz="1600" dirty="0">
              <a:solidFill>
                <a:srgbClr val="2B2823"/>
              </a:solidFill>
              <a:sym typeface="Arial" panose="020B0604020202020204" pitchFamily="34" charset="0"/>
            </a:endParaRPr>
          </a:p>
          <a:p>
            <a:pPr lvl="2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201E1A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600" dirty="0" err="1">
                <a:solidFill>
                  <a:srgbClr val="2B2823"/>
                </a:solidFill>
                <a:sym typeface="Arial" panose="020B0604020202020204" pitchFamily="34" charset="0"/>
              </a:rPr>
              <a:t>Personality</a:t>
            </a:r>
            <a:endParaRPr lang="tr-TR" altLang="tr-TR" sz="1600" dirty="0">
              <a:solidFill>
                <a:srgbClr val="2B2823"/>
              </a:solidFill>
              <a:sym typeface="Arial" panose="020B0604020202020204" pitchFamily="34" charset="0"/>
            </a:endParaRPr>
          </a:p>
        </p:txBody>
      </p:sp>
      <p:sp>
        <p:nvSpPr>
          <p:cNvPr id="6151" name="Slayt Numarası Yer Tutucusu 2"/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5D2198FC-173F-4A6A-8C6B-0A7394909661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2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17" name="Resim 1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923" y="4082830"/>
            <a:ext cx="5454078" cy="27751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6166;p57"/>
          <p:cNvSpPr>
            <a:spLocks noChangeArrowheads="1"/>
          </p:cNvSpPr>
          <p:nvPr/>
        </p:nvSpPr>
        <p:spPr bwMode="auto">
          <a:xfrm>
            <a:off x="2322514" y="280989"/>
            <a:ext cx="3000375" cy="198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grpSp>
        <p:nvGrpSpPr>
          <p:cNvPr id="7171" name="Google Shape;36170;p57"/>
          <p:cNvGrpSpPr>
            <a:grpSpLocks/>
          </p:cNvGrpSpPr>
          <p:nvPr/>
        </p:nvGrpSpPr>
        <p:grpSpPr bwMode="auto">
          <a:xfrm>
            <a:off x="1992314" y="42863"/>
            <a:ext cx="3671887" cy="2449512"/>
            <a:chOff x="4310061" y="571588"/>
            <a:chExt cx="3992088" cy="3992378"/>
          </a:xfrm>
        </p:grpSpPr>
        <p:grpSp>
          <p:nvGrpSpPr>
            <p:cNvPr id="7177" name="Google Shape;36171;p57"/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20" name="Google Shape;36172;p57"/>
              <p:cNvSpPr/>
              <p:nvPr/>
            </p:nvSpPr>
            <p:spPr>
              <a:xfrm>
                <a:off x="1897330" y="1797489"/>
                <a:ext cx="82845" cy="96208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36173;p57"/>
              <p:cNvSpPr/>
              <p:nvPr/>
            </p:nvSpPr>
            <p:spPr>
              <a:xfrm>
                <a:off x="1893878" y="947000"/>
                <a:ext cx="86297" cy="83991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78" name="Google Shape;36174;p57"/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18" name="Google Shape;36175;p57"/>
              <p:cNvSpPr/>
              <p:nvPr/>
            </p:nvSpPr>
            <p:spPr>
              <a:xfrm>
                <a:off x="96086" y="1043326"/>
                <a:ext cx="84571" cy="17150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36176;p57"/>
              <p:cNvSpPr/>
              <p:nvPr/>
            </p:nvSpPr>
            <p:spPr>
              <a:xfrm>
                <a:off x="125427" y="947000"/>
                <a:ext cx="32793" cy="6343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79" name="Google Shape;36177;p57"/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7180" name="Google Shape;36178;p57"/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13" name="Google Shape;36179;p57"/>
                <p:cNvSpPr/>
                <p:nvPr/>
              </p:nvSpPr>
              <p:spPr>
                <a:xfrm>
                  <a:off x="-360034" y="1138143"/>
                  <a:ext cx="87972" cy="64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Google Shape;36180;p57"/>
                <p:cNvSpPr/>
                <p:nvPr/>
              </p:nvSpPr>
              <p:spPr>
                <a:xfrm>
                  <a:off x="-349685" y="1886690"/>
                  <a:ext cx="80210" cy="5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Google Shape;36181;p57"/>
                <p:cNvSpPr/>
                <p:nvPr/>
              </p:nvSpPr>
              <p:spPr>
                <a:xfrm>
                  <a:off x="-349685" y="2448883"/>
                  <a:ext cx="82797" cy="30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Google Shape;36182;p57"/>
                <p:cNvSpPr/>
                <p:nvPr/>
              </p:nvSpPr>
              <p:spPr>
                <a:xfrm>
                  <a:off x="-336746" y="947875"/>
                  <a:ext cx="75034" cy="16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Google Shape;36183;p57"/>
                <p:cNvSpPr/>
                <p:nvPr/>
              </p:nvSpPr>
              <p:spPr>
                <a:xfrm>
                  <a:off x="-328986" y="1795079"/>
                  <a:ext cx="49161" cy="5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181" name="Google Shape;36184;p57"/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11" name="Google Shape;36185;p57"/>
                <p:cNvSpPr/>
                <p:nvPr/>
              </p:nvSpPr>
              <p:spPr>
                <a:xfrm>
                  <a:off x="-273846" y="1797751"/>
                  <a:ext cx="84531" cy="961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Google Shape;36186;p57"/>
                <p:cNvSpPr/>
                <p:nvPr/>
              </p:nvSpPr>
              <p:spPr>
                <a:xfrm>
                  <a:off x="-276406" y="947305"/>
                  <a:ext cx="87092" cy="83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172" name="Unvan 1"/>
          <p:cNvSpPr txBox="1">
            <a:spLocks/>
          </p:cNvSpPr>
          <p:nvPr/>
        </p:nvSpPr>
        <p:spPr bwMode="auto">
          <a:xfrm>
            <a:off x="2029911" y="406845"/>
            <a:ext cx="34559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dirty="0">
                <a:solidFill>
                  <a:srgbClr val="000000"/>
                </a:solidFill>
              </a:rPr>
              <a:t>FEELINGS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9" y="4067440"/>
            <a:ext cx="2238699" cy="23746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356" y="4067441"/>
            <a:ext cx="2269128" cy="24099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Metin kutusu 24"/>
          <p:cNvSpPr txBox="1"/>
          <p:nvPr/>
        </p:nvSpPr>
        <p:spPr>
          <a:xfrm>
            <a:off x="6559551" y="4918076"/>
            <a:ext cx="117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dirty="0">
                <a:solidFill>
                  <a:srgbClr val="BBE0E3">
                    <a:lumMod val="75000"/>
                  </a:srgbClr>
                </a:solidFill>
                <a:latin typeface="Arial" panose="020B0604020202020204" pitchFamily="34" charset="0"/>
              </a:rPr>
              <a:t>VS</a:t>
            </a:r>
          </a:p>
        </p:txBody>
      </p:sp>
      <p:sp>
        <p:nvSpPr>
          <p:cNvPr id="26" name="İçerik Yer Tutucusu 2"/>
          <p:cNvSpPr txBox="1">
            <a:spLocks noGrp="1"/>
          </p:cNvSpPr>
          <p:nvPr>
            <p:ph idx="1"/>
          </p:nvPr>
        </p:nvSpPr>
        <p:spPr>
          <a:xfrm>
            <a:off x="4799856" y="3284984"/>
            <a:ext cx="8244632" cy="4604891"/>
          </a:xfrm>
        </p:spPr>
        <p:txBody>
          <a:bodyPr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900" b="1" dirty="0"/>
              <a:t>              Pisagor (BC. 580-500):	                               Aristo  (BC.380-322): </a:t>
            </a:r>
          </a:p>
          <a:p>
            <a:pPr marL="0" indent="0">
              <a:buNone/>
              <a:defRPr/>
            </a:pPr>
            <a:r>
              <a:rPr lang="tr-TR" sz="900" i="1" dirty="0"/>
              <a:t>«</a:t>
            </a:r>
            <a:r>
              <a:rPr lang="en-US" sz="900" i="1" dirty="0"/>
              <a:t>Animals and humans have the same spirit</a:t>
            </a:r>
            <a:r>
              <a:rPr lang="tr-TR" sz="900" i="1" dirty="0"/>
              <a:t>»            «Animals do not </a:t>
            </a:r>
            <a:r>
              <a:rPr lang="tr-TR" sz="900" i="1" dirty="0" err="1"/>
              <a:t>have</a:t>
            </a:r>
            <a:r>
              <a:rPr lang="tr-TR" sz="900" i="1" dirty="0"/>
              <a:t> </a:t>
            </a:r>
            <a:r>
              <a:rPr lang="tr-TR" sz="900" i="1" dirty="0" err="1"/>
              <a:t>rational</a:t>
            </a:r>
            <a:r>
              <a:rPr lang="tr-TR" sz="900" i="1" dirty="0"/>
              <a:t> </a:t>
            </a:r>
            <a:r>
              <a:rPr lang="tr-TR" sz="900" i="1" dirty="0" err="1"/>
              <a:t>souls</a:t>
            </a:r>
            <a:r>
              <a:rPr lang="tr-TR" sz="900" i="1" dirty="0"/>
              <a:t>»</a:t>
            </a:r>
          </a:p>
          <a:p>
            <a:pPr>
              <a:defRPr/>
            </a:pPr>
            <a:endParaRPr lang="tr-TR" sz="2400" dirty="0"/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6166;p57"/>
          <p:cNvSpPr>
            <a:spLocks noChangeArrowheads="1"/>
          </p:cNvSpPr>
          <p:nvPr/>
        </p:nvSpPr>
        <p:spPr bwMode="auto">
          <a:xfrm>
            <a:off x="2322514" y="280989"/>
            <a:ext cx="3000375" cy="198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grpSp>
        <p:nvGrpSpPr>
          <p:cNvPr id="8195" name="Google Shape;36170;p57"/>
          <p:cNvGrpSpPr>
            <a:grpSpLocks/>
          </p:cNvGrpSpPr>
          <p:nvPr/>
        </p:nvGrpSpPr>
        <p:grpSpPr bwMode="auto">
          <a:xfrm>
            <a:off x="1992314" y="42863"/>
            <a:ext cx="3671887" cy="2449512"/>
            <a:chOff x="4310061" y="571588"/>
            <a:chExt cx="3992088" cy="3992378"/>
          </a:xfrm>
        </p:grpSpPr>
        <p:grpSp>
          <p:nvGrpSpPr>
            <p:cNvPr id="8199" name="Google Shape;36171;p57"/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20" name="Google Shape;36172;p57"/>
              <p:cNvSpPr/>
              <p:nvPr/>
            </p:nvSpPr>
            <p:spPr>
              <a:xfrm>
                <a:off x="1897330" y="1797489"/>
                <a:ext cx="82845" cy="96208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36173;p57"/>
              <p:cNvSpPr/>
              <p:nvPr/>
            </p:nvSpPr>
            <p:spPr>
              <a:xfrm>
                <a:off x="1893878" y="947000"/>
                <a:ext cx="86297" cy="83991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00" name="Google Shape;36174;p57"/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18" name="Google Shape;36175;p57"/>
              <p:cNvSpPr/>
              <p:nvPr/>
            </p:nvSpPr>
            <p:spPr>
              <a:xfrm>
                <a:off x="96086" y="1043326"/>
                <a:ext cx="84571" cy="17150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36176;p57"/>
              <p:cNvSpPr/>
              <p:nvPr/>
            </p:nvSpPr>
            <p:spPr>
              <a:xfrm>
                <a:off x="125427" y="947000"/>
                <a:ext cx="32793" cy="6343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01" name="Google Shape;36177;p57"/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8202" name="Google Shape;36178;p57"/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13" name="Google Shape;36179;p57"/>
                <p:cNvSpPr/>
                <p:nvPr/>
              </p:nvSpPr>
              <p:spPr>
                <a:xfrm>
                  <a:off x="-360034" y="1138143"/>
                  <a:ext cx="87972" cy="64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Google Shape;36180;p57"/>
                <p:cNvSpPr/>
                <p:nvPr/>
              </p:nvSpPr>
              <p:spPr>
                <a:xfrm>
                  <a:off x="-349685" y="1886690"/>
                  <a:ext cx="80210" cy="5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Google Shape;36181;p57"/>
                <p:cNvSpPr/>
                <p:nvPr/>
              </p:nvSpPr>
              <p:spPr>
                <a:xfrm>
                  <a:off x="-349685" y="2448883"/>
                  <a:ext cx="82797" cy="30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Google Shape;36182;p57"/>
                <p:cNvSpPr/>
                <p:nvPr/>
              </p:nvSpPr>
              <p:spPr>
                <a:xfrm>
                  <a:off x="-336746" y="947875"/>
                  <a:ext cx="75034" cy="16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Google Shape;36183;p57"/>
                <p:cNvSpPr/>
                <p:nvPr/>
              </p:nvSpPr>
              <p:spPr>
                <a:xfrm>
                  <a:off x="-328986" y="1795079"/>
                  <a:ext cx="49161" cy="5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203" name="Google Shape;36184;p57"/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11" name="Google Shape;36185;p57"/>
                <p:cNvSpPr/>
                <p:nvPr/>
              </p:nvSpPr>
              <p:spPr>
                <a:xfrm>
                  <a:off x="-273846" y="1797751"/>
                  <a:ext cx="84531" cy="961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Google Shape;36186;p57"/>
                <p:cNvSpPr/>
                <p:nvPr/>
              </p:nvSpPr>
              <p:spPr>
                <a:xfrm>
                  <a:off x="-276406" y="947305"/>
                  <a:ext cx="87092" cy="83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196" name="Unvan 1"/>
          <p:cNvSpPr txBox="1">
            <a:spLocks/>
          </p:cNvSpPr>
          <p:nvPr/>
        </p:nvSpPr>
        <p:spPr bwMode="auto">
          <a:xfrm>
            <a:off x="2036764" y="454026"/>
            <a:ext cx="34559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dirty="0">
                <a:solidFill>
                  <a:srgbClr val="000000"/>
                </a:solidFill>
              </a:rPr>
              <a:t>FEELINGS</a:t>
            </a:r>
          </a:p>
        </p:txBody>
      </p:sp>
      <p:sp>
        <p:nvSpPr>
          <p:cNvPr id="27" name="İçerik Yer Tutucusu 2"/>
          <p:cNvSpPr txBox="1">
            <a:spLocks/>
          </p:cNvSpPr>
          <p:nvPr/>
        </p:nvSpPr>
        <p:spPr>
          <a:xfrm>
            <a:off x="5278439" y="3284539"/>
            <a:ext cx="9710737" cy="202723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buNone/>
              <a:defRPr/>
            </a:pPr>
            <a:r>
              <a:rPr lang="tr-TR" sz="1000" b="1" dirty="0">
                <a:solidFill>
                  <a:srgbClr val="000000"/>
                </a:solidFill>
                <a:latin typeface="Arial"/>
              </a:rPr>
              <a:t>Descartes (1586-1650):                 C. Darwin (1809-1882): </a:t>
            </a:r>
          </a:p>
          <a:p>
            <a:pPr marL="0" indent="0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buNone/>
              <a:defRPr/>
            </a:pPr>
            <a:r>
              <a:rPr lang="tr-TR" sz="1000" i="1" dirty="0">
                <a:solidFill>
                  <a:srgbClr val="000000"/>
                </a:solidFill>
                <a:latin typeface="Arial"/>
              </a:rPr>
              <a:t>   «Machine </a:t>
            </a:r>
            <a:r>
              <a:rPr lang="tr-TR" sz="1000" i="1" dirty="0" err="1">
                <a:solidFill>
                  <a:srgbClr val="000000"/>
                </a:solidFill>
                <a:latin typeface="Arial"/>
              </a:rPr>
              <a:t>animals</a:t>
            </a:r>
            <a:r>
              <a:rPr lang="tr-TR" sz="1000" i="1" dirty="0">
                <a:solidFill>
                  <a:srgbClr val="000000"/>
                </a:solidFill>
                <a:latin typeface="Arial"/>
              </a:rPr>
              <a:t>»                        «</a:t>
            </a:r>
            <a:r>
              <a:rPr lang="tr-TR" sz="1000" i="1" dirty="0" err="1">
                <a:solidFill>
                  <a:srgbClr val="000000"/>
                </a:solidFill>
                <a:latin typeface="Arial"/>
              </a:rPr>
              <a:t>Emotional</a:t>
            </a:r>
            <a:r>
              <a:rPr lang="tr-TR" sz="10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tr-TR" sz="1000" i="1" dirty="0" err="1">
                <a:solidFill>
                  <a:srgbClr val="000000"/>
                </a:solidFill>
                <a:latin typeface="Arial"/>
              </a:rPr>
              <a:t>animals</a:t>
            </a:r>
            <a:r>
              <a:rPr lang="tr-TR" sz="1000" i="1" dirty="0">
                <a:solidFill>
                  <a:srgbClr val="000000"/>
                </a:solidFill>
                <a:latin typeface="Arial"/>
              </a:rPr>
              <a:t>»</a:t>
            </a:r>
          </a:p>
          <a:p>
            <a:pPr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tr-TR" sz="1000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9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087814"/>
            <a:ext cx="51435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Geniş ekran</PresentationFormat>
  <Paragraphs>18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Karla</vt:lpstr>
      <vt:lpstr>Wingdings</vt:lpstr>
      <vt:lpstr>Diseño predeterminado</vt:lpstr>
      <vt:lpstr>Learning </vt:lpstr>
      <vt:lpstr>Pshychology: psyche (ruh)-science of soul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2</cp:revision>
  <dcterms:created xsi:type="dcterms:W3CDTF">2025-09-08T16:21:29Z</dcterms:created>
  <dcterms:modified xsi:type="dcterms:W3CDTF">2025-09-09T12:25:27Z</dcterms:modified>
</cp:coreProperties>
</file>