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56" r:id="rId2"/>
    <p:sldId id="261" r:id="rId3"/>
    <p:sldId id="291" r:id="rId4"/>
    <p:sldId id="293" r:id="rId5"/>
    <p:sldId id="294" r:id="rId6"/>
    <p:sldId id="305" r:id="rId7"/>
    <p:sldId id="276" r:id="rId8"/>
    <p:sldId id="296" r:id="rId9"/>
    <p:sldId id="271" r:id="rId10"/>
    <p:sldId id="281" r:id="rId11"/>
    <p:sldId id="268" r:id="rId12"/>
    <p:sldId id="286" r:id="rId13"/>
    <p:sldId id="28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3009"/>
  </p:normalViewPr>
  <p:slideViewPr>
    <p:cSldViewPr snapToGrid="0">
      <p:cViewPr varScale="1">
        <p:scale>
          <a:sx n="105" d="100"/>
          <a:sy n="105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C32C-C32A-AA43-906E-F573206A9E13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0C42-C760-FE42-9DE3-EDA54A232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8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4B1D-1446-49BB-971C-9997A00D2C4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0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4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43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54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7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21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27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5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7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C4082-2199-4B6F-80B0-AE685C09201C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4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tecer@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6096" y="1388126"/>
            <a:ext cx="8689976" cy="2543058"/>
          </a:xfr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8800" dirty="0"/>
              <a:t>TAHIL TEKNOLOJİSİ</a:t>
            </a:r>
          </a:p>
        </p:txBody>
      </p:sp>
      <p:sp>
        <p:nvSpPr>
          <p:cNvPr id="4" name="object 6"/>
          <p:cNvSpPr txBox="1">
            <a:spLocks noGrp="1"/>
          </p:cNvSpPr>
          <p:nvPr>
            <p:ph type="subTitle" idx="1"/>
          </p:nvPr>
        </p:nvSpPr>
        <p:spPr>
          <a:xfrm>
            <a:off x="1806096" y="4095521"/>
            <a:ext cx="8689976" cy="215366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spc="-175" dirty="0">
                <a:solidFill>
                  <a:schemeClr val="bg1"/>
                </a:solidFill>
                <a:latin typeface="Verdana"/>
                <a:cs typeface="Verdana"/>
              </a:rPr>
              <a:t>NİLGÜN </a:t>
            </a:r>
            <a:r>
              <a:rPr sz="3200" spc="-215" dirty="0">
                <a:solidFill>
                  <a:schemeClr val="bg1"/>
                </a:solidFill>
                <a:latin typeface="Verdana"/>
                <a:cs typeface="Verdana"/>
              </a:rPr>
              <a:t>BAŞAK</a:t>
            </a:r>
            <a:r>
              <a:rPr sz="3200" spc="-4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spc="-260" dirty="0">
                <a:solidFill>
                  <a:schemeClr val="bg1"/>
                </a:solidFill>
                <a:latin typeface="Verdana"/>
                <a:cs typeface="Verdana"/>
              </a:rPr>
              <a:t>TECER</a:t>
            </a:r>
            <a:endParaRPr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ÖĞRETİM 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GÖREVLİSİ  </a:t>
            </a:r>
            <a:endParaRPr lang="tr-TR" sz="2400" spc="-16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1600" spc="-15" dirty="0">
                <a:solidFill>
                  <a:schemeClr val="bg1"/>
                </a:solidFill>
                <a:latin typeface="Verdana"/>
                <a:cs typeface="Verdana"/>
              </a:rPr>
              <a:t>ANKARA</a:t>
            </a:r>
            <a:r>
              <a:rPr sz="1600" spc="-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280" dirty="0">
                <a:solidFill>
                  <a:schemeClr val="bg1"/>
                </a:solidFill>
                <a:latin typeface="Verdana"/>
                <a:cs typeface="Verdana"/>
              </a:rPr>
              <a:t>ÜNİVERSİTESİ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spc="-135" dirty="0">
                <a:solidFill>
                  <a:schemeClr val="bg1"/>
                </a:solidFill>
                <a:latin typeface="Verdana"/>
                <a:cs typeface="Verdana"/>
              </a:rPr>
              <a:t>KALECİK </a:t>
            </a:r>
            <a:r>
              <a:rPr sz="1600" spc="-190" dirty="0">
                <a:solidFill>
                  <a:schemeClr val="bg1"/>
                </a:solidFill>
                <a:latin typeface="Verdana"/>
                <a:cs typeface="Verdana"/>
              </a:rPr>
              <a:t>MESLEK</a:t>
            </a:r>
            <a:r>
              <a:rPr sz="1600" spc="-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YÜKSEKOKULU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spc="-114" dirty="0">
                <a:solidFill>
                  <a:schemeClr val="bg1"/>
                </a:solidFill>
                <a:latin typeface="Verdana"/>
                <a:cs typeface="Verdana"/>
              </a:rPr>
              <a:t>E-posta: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z="1600" cap="none" spc="-35" dirty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nbtecer@ankara.edu.tr</a:t>
            </a:r>
            <a:endParaRPr lang="tr-TR" sz="1600" cap="none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069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F85415-AF22-6F4A-99E1-7831646F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/>
              <a:t>2016/17 Dünya Buğday İhracatında Başlıca Ülkelerin Payları (%) </a:t>
            </a:r>
          </a:p>
        </p:txBody>
      </p:sp>
      <p:pic>
        <p:nvPicPr>
          <p:cNvPr id="4" name="image26.jpeg">
            <a:extLst>
              <a:ext uri="{FF2B5EF4-FFF2-40B4-BE49-F238E27FC236}">
                <a16:creationId xmlns:a16="http://schemas.microsoft.com/office/drawing/2014/main" id="{19D47F65-D8E2-3D42-8BFB-2CE7D8643D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8214" y="2360962"/>
            <a:ext cx="9080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22image149496528">
            <a:extLst>
              <a:ext uri="{FF2B5EF4-FFF2-40B4-BE49-F238E27FC236}">
                <a16:creationId xmlns:a16="http://schemas.microsoft.com/office/drawing/2014/main" id="{12900E7E-16CB-AA48-85D6-2F9AFBF6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21844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22image149511728">
            <a:extLst>
              <a:ext uri="{FF2B5EF4-FFF2-40B4-BE49-F238E27FC236}">
                <a16:creationId xmlns:a16="http://schemas.microsoft.com/office/drawing/2014/main" id="{F8D688FB-A10F-3247-8436-AF8D39BA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9558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22image149505584">
            <a:extLst>
              <a:ext uri="{FF2B5EF4-FFF2-40B4-BE49-F238E27FC236}">
                <a16:creationId xmlns:a16="http://schemas.microsoft.com/office/drawing/2014/main" id="{54385065-DF17-E24E-84DE-B1793718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22image149508608">
            <a:extLst>
              <a:ext uri="{FF2B5EF4-FFF2-40B4-BE49-F238E27FC236}">
                <a16:creationId xmlns:a16="http://schemas.microsoft.com/office/drawing/2014/main" id="{D8E5CA71-D428-A142-8A0A-F45C59F7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22image149509920">
            <a:extLst>
              <a:ext uri="{FF2B5EF4-FFF2-40B4-BE49-F238E27FC236}">
                <a16:creationId xmlns:a16="http://schemas.microsoft.com/office/drawing/2014/main" id="{8A0B6C59-169C-7D44-88A5-00A44A0A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8796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22image149510416">
            <a:extLst>
              <a:ext uri="{FF2B5EF4-FFF2-40B4-BE49-F238E27FC236}">
                <a16:creationId xmlns:a16="http://schemas.microsoft.com/office/drawing/2014/main" id="{00FCAFDF-6792-ED47-93F1-CEB2E36D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ge22image149506976">
            <a:extLst>
              <a:ext uri="{FF2B5EF4-FFF2-40B4-BE49-F238E27FC236}">
                <a16:creationId xmlns:a16="http://schemas.microsoft.com/office/drawing/2014/main" id="{3BB5BB7D-24AF-1040-8D0F-CDA4F782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age22image149507248">
            <a:extLst>
              <a:ext uri="{FF2B5EF4-FFF2-40B4-BE49-F238E27FC236}">
                <a16:creationId xmlns:a16="http://schemas.microsoft.com/office/drawing/2014/main" id="{3ECE3441-288D-8A40-8702-8578DA38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ge22image149529424">
            <a:extLst>
              <a:ext uri="{FF2B5EF4-FFF2-40B4-BE49-F238E27FC236}">
                <a16:creationId xmlns:a16="http://schemas.microsoft.com/office/drawing/2014/main" id="{3AB0C50E-1A9B-984E-B07D-68F33797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age22image149529696">
            <a:extLst>
              <a:ext uri="{FF2B5EF4-FFF2-40B4-BE49-F238E27FC236}">
                <a16:creationId xmlns:a16="http://schemas.microsoft.com/office/drawing/2014/main" id="{3D90AFFA-BBE4-BA4D-8984-32C9C37F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ge22image149530480">
            <a:extLst>
              <a:ext uri="{FF2B5EF4-FFF2-40B4-BE49-F238E27FC236}">
                <a16:creationId xmlns:a16="http://schemas.microsoft.com/office/drawing/2014/main" id="{A4CC6E92-48E7-F949-97EE-86880E02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age22image149532880">
            <a:extLst>
              <a:ext uri="{FF2B5EF4-FFF2-40B4-BE49-F238E27FC236}">
                <a16:creationId xmlns:a16="http://schemas.microsoft.com/office/drawing/2014/main" id="{4C2A10FA-8194-644C-8D72-A833554D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21844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ge22image149534608">
            <a:extLst>
              <a:ext uri="{FF2B5EF4-FFF2-40B4-BE49-F238E27FC236}">
                <a16:creationId xmlns:a16="http://schemas.microsoft.com/office/drawing/2014/main" id="{08D11421-A1AB-964E-8774-48F165F3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9558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page22image149549440">
            <a:extLst>
              <a:ext uri="{FF2B5EF4-FFF2-40B4-BE49-F238E27FC236}">
                <a16:creationId xmlns:a16="http://schemas.microsoft.com/office/drawing/2014/main" id="{931D001F-177B-1F4D-82CA-ECCD1464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8796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age22image149532160">
            <a:extLst>
              <a:ext uri="{FF2B5EF4-FFF2-40B4-BE49-F238E27FC236}">
                <a16:creationId xmlns:a16="http://schemas.microsoft.com/office/drawing/2014/main" id="{960ED3B4-C3D6-7446-BDAE-6987019C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age22image149539392">
            <a:extLst>
              <a:ext uri="{FF2B5EF4-FFF2-40B4-BE49-F238E27FC236}">
                <a16:creationId xmlns:a16="http://schemas.microsoft.com/office/drawing/2014/main" id="{DD8DEA17-16C3-2F45-8D84-7D9D87C9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age22image149539664">
            <a:extLst>
              <a:ext uri="{FF2B5EF4-FFF2-40B4-BE49-F238E27FC236}">
                <a16:creationId xmlns:a16="http://schemas.microsoft.com/office/drawing/2014/main" id="{A2568769-BD46-F94E-ABE5-27A8A630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page22image149540544">
            <a:extLst>
              <a:ext uri="{FF2B5EF4-FFF2-40B4-BE49-F238E27FC236}">
                <a16:creationId xmlns:a16="http://schemas.microsoft.com/office/drawing/2014/main" id="{E7130D20-82E3-F441-9D43-B3956E9E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age22image149537408">
            <a:extLst>
              <a:ext uri="{FF2B5EF4-FFF2-40B4-BE49-F238E27FC236}">
                <a16:creationId xmlns:a16="http://schemas.microsoft.com/office/drawing/2014/main" id="{37665386-9A07-DA49-9826-04C9D34D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page22image149537680">
            <a:extLst>
              <a:ext uri="{FF2B5EF4-FFF2-40B4-BE49-F238E27FC236}">
                <a16:creationId xmlns:a16="http://schemas.microsoft.com/office/drawing/2014/main" id="{E68AC314-4B4F-8146-9269-9B4F2460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age22image149543360">
            <a:extLst>
              <a:ext uri="{FF2B5EF4-FFF2-40B4-BE49-F238E27FC236}">
                <a16:creationId xmlns:a16="http://schemas.microsoft.com/office/drawing/2014/main" id="{CCC72FEB-D244-724F-828C-44E8B0A3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page22image149543696">
            <a:extLst>
              <a:ext uri="{FF2B5EF4-FFF2-40B4-BE49-F238E27FC236}">
                <a16:creationId xmlns:a16="http://schemas.microsoft.com/office/drawing/2014/main" id="{75941549-CCC4-184D-8E68-0B683660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age22image149488336">
            <a:extLst>
              <a:ext uri="{FF2B5EF4-FFF2-40B4-BE49-F238E27FC236}">
                <a16:creationId xmlns:a16="http://schemas.microsoft.com/office/drawing/2014/main" id="{8FEA9648-390C-D84F-B0FD-29B1C53E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page22image149547776">
            <a:extLst>
              <a:ext uri="{FF2B5EF4-FFF2-40B4-BE49-F238E27FC236}">
                <a16:creationId xmlns:a16="http://schemas.microsoft.com/office/drawing/2014/main" id="{E28DE5B8-9891-2C48-918B-4A84FB07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age22image149489072">
            <a:extLst>
              <a:ext uri="{FF2B5EF4-FFF2-40B4-BE49-F238E27FC236}">
                <a16:creationId xmlns:a16="http://schemas.microsoft.com/office/drawing/2014/main" id="{CAF5CAB0-9599-7A4C-8AFC-881A6E56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page22image149489344">
            <a:extLst>
              <a:ext uri="{FF2B5EF4-FFF2-40B4-BE49-F238E27FC236}">
                <a16:creationId xmlns:a16="http://schemas.microsoft.com/office/drawing/2014/main" id="{550EBF8C-D8CD-FE41-8487-6AD26729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page22image149489952">
            <a:extLst>
              <a:ext uri="{FF2B5EF4-FFF2-40B4-BE49-F238E27FC236}">
                <a16:creationId xmlns:a16="http://schemas.microsoft.com/office/drawing/2014/main" id="{8303BB73-9176-3343-9B10-FDF3317E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page22image149549312">
            <a:extLst>
              <a:ext uri="{FF2B5EF4-FFF2-40B4-BE49-F238E27FC236}">
                <a16:creationId xmlns:a16="http://schemas.microsoft.com/office/drawing/2014/main" id="{19A099C0-3306-654F-A7F7-2B5D1C1A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page22image149449584">
            <a:extLst>
              <a:ext uri="{FF2B5EF4-FFF2-40B4-BE49-F238E27FC236}">
                <a16:creationId xmlns:a16="http://schemas.microsoft.com/office/drawing/2014/main" id="{1886B18A-5482-5842-A727-DF85CE91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page22image149457472">
            <a:extLst>
              <a:ext uri="{FF2B5EF4-FFF2-40B4-BE49-F238E27FC236}">
                <a16:creationId xmlns:a16="http://schemas.microsoft.com/office/drawing/2014/main" id="{5718A27B-B821-3E4F-A3F1-47EF872B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page22image168276832">
            <a:extLst>
              <a:ext uri="{FF2B5EF4-FFF2-40B4-BE49-F238E27FC236}">
                <a16:creationId xmlns:a16="http://schemas.microsoft.com/office/drawing/2014/main" id="{D578E10C-504C-654F-9CD6-7745477D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page22image168234400">
            <a:extLst>
              <a:ext uri="{FF2B5EF4-FFF2-40B4-BE49-F238E27FC236}">
                <a16:creationId xmlns:a16="http://schemas.microsoft.com/office/drawing/2014/main" id="{5D8E54C4-F646-514E-8CF7-C4CC5901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page22image149472576">
            <a:extLst>
              <a:ext uri="{FF2B5EF4-FFF2-40B4-BE49-F238E27FC236}">
                <a16:creationId xmlns:a16="http://schemas.microsoft.com/office/drawing/2014/main" id="{215E52D2-2D0B-3447-8A66-1352F679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page22image150924224">
            <a:extLst>
              <a:ext uri="{FF2B5EF4-FFF2-40B4-BE49-F238E27FC236}">
                <a16:creationId xmlns:a16="http://schemas.microsoft.com/office/drawing/2014/main" id="{B1548F1A-106D-5349-A641-C4FCAA6B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page22image150936192">
            <a:extLst>
              <a:ext uri="{FF2B5EF4-FFF2-40B4-BE49-F238E27FC236}">
                <a16:creationId xmlns:a16="http://schemas.microsoft.com/office/drawing/2014/main" id="{5933C111-5323-CE44-9D8E-5DE55EE4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page22image170918384">
            <a:extLst>
              <a:ext uri="{FF2B5EF4-FFF2-40B4-BE49-F238E27FC236}">
                <a16:creationId xmlns:a16="http://schemas.microsoft.com/office/drawing/2014/main" id="{5503D464-588B-AD42-88CE-895E88B3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page22image150962208">
            <a:extLst>
              <a:ext uri="{FF2B5EF4-FFF2-40B4-BE49-F238E27FC236}">
                <a16:creationId xmlns:a16="http://schemas.microsoft.com/office/drawing/2014/main" id="{86362309-F456-8A44-AF7A-4851C14A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page22image150927920">
            <a:extLst>
              <a:ext uri="{FF2B5EF4-FFF2-40B4-BE49-F238E27FC236}">
                <a16:creationId xmlns:a16="http://schemas.microsoft.com/office/drawing/2014/main" id="{1C8C59B6-668E-5F41-88BF-DBAAD746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page22image150943360">
            <a:extLst>
              <a:ext uri="{FF2B5EF4-FFF2-40B4-BE49-F238E27FC236}">
                <a16:creationId xmlns:a16="http://schemas.microsoft.com/office/drawing/2014/main" id="{56C16051-CAA1-6245-A7F7-800473AAD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page22image150499984">
            <a:extLst>
              <a:ext uri="{FF2B5EF4-FFF2-40B4-BE49-F238E27FC236}">
                <a16:creationId xmlns:a16="http://schemas.microsoft.com/office/drawing/2014/main" id="{63977394-541F-864A-96F4-365B683D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page22image150566528">
            <a:extLst>
              <a:ext uri="{FF2B5EF4-FFF2-40B4-BE49-F238E27FC236}">
                <a16:creationId xmlns:a16="http://schemas.microsoft.com/office/drawing/2014/main" id="{38080F84-D865-3243-AA5D-1F4D326B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page22image150568864">
            <a:extLst>
              <a:ext uri="{FF2B5EF4-FFF2-40B4-BE49-F238E27FC236}">
                <a16:creationId xmlns:a16="http://schemas.microsoft.com/office/drawing/2014/main" id="{7C9BF498-7BDA-5042-808B-AA46928C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page22image168280912">
            <a:extLst>
              <a:ext uri="{FF2B5EF4-FFF2-40B4-BE49-F238E27FC236}">
                <a16:creationId xmlns:a16="http://schemas.microsoft.com/office/drawing/2014/main" id="{FDA72533-6772-FA4A-864F-FC6D2DE1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page22image150746992">
            <a:extLst>
              <a:ext uri="{FF2B5EF4-FFF2-40B4-BE49-F238E27FC236}">
                <a16:creationId xmlns:a16="http://schemas.microsoft.com/office/drawing/2014/main" id="{D27B7B9F-3B6D-534B-B715-C59917C7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page22image150570528">
            <a:extLst>
              <a:ext uri="{FF2B5EF4-FFF2-40B4-BE49-F238E27FC236}">
                <a16:creationId xmlns:a16="http://schemas.microsoft.com/office/drawing/2014/main" id="{A6A4260D-CB6E-874B-A40F-220B2F43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page22image168292368">
            <a:extLst>
              <a:ext uri="{FF2B5EF4-FFF2-40B4-BE49-F238E27FC236}">
                <a16:creationId xmlns:a16="http://schemas.microsoft.com/office/drawing/2014/main" id="{AD5CBDD5-C42C-6F40-AA72-B01AB6CC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page22image168290288">
            <a:extLst>
              <a:ext uri="{FF2B5EF4-FFF2-40B4-BE49-F238E27FC236}">
                <a16:creationId xmlns:a16="http://schemas.microsoft.com/office/drawing/2014/main" id="{86206773-88A3-A449-979C-E807795E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page22image168290848">
            <a:extLst>
              <a:ext uri="{FF2B5EF4-FFF2-40B4-BE49-F238E27FC236}">
                <a16:creationId xmlns:a16="http://schemas.microsoft.com/office/drawing/2014/main" id="{1E382C82-CF54-AE46-B3AB-0F96CDBE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page22image168312128">
            <a:extLst>
              <a:ext uri="{FF2B5EF4-FFF2-40B4-BE49-F238E27FC236}">
                <a16:creationId xmlns:a16="http://schemas.microsoft.com/office/drawing/2014/main" id="{7D6D1116-1E6C-8944-B846-158CE242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page22image168315760">
            <a:extLst>
              <a:ext uri="{FF2B5EF4-FFF2-40B4-BE49-F238E27FC236}">
                <a16:creationId xmlns:a16="http://schemas.microsoft.com/office/drawing/2014/main" id="{56DC03BE-6A00-D540-8341-0A568633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page22image168316096">
            <a:extLst>
              <a:ext uri="{FF2B5EF4-FFF2-40B4-BE49-F238E27FC236}">
                <a16:creationId xmlns:a16="http://schemas.microsoft.com/office/drawing/2014/main" id="{8DC32072-BD25-9744-A37F-848151A7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page22image150570864">
            <a:extLst>
              <a:ext uri="{FF2B5EF4-FFF2-40B4-BE49-F238E27FC236}">
                <a16:creationId xmlns:a16="http://schemas.microsoft.com/office/drawing/2014/main" id="{ECA9D643-FFED-1840-AF9E-4FBAF0B1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page22image150512320">
            <a:extLst>
              <a:ext uri="{FF2B5EF4-FFF2-40B4-BE49-F238E27FC236}">
                <a16:creationId xmlns:a16="http://schemas.microsoft.com/office/drawing/2014/main" id="{AA12131B-2DC4-4E4C-A3D3-F87FB085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page22image150512592">
            <a:extLst>
              <a:ext uri="{FF2B5EF4-FFF2-40B4-BE49-F238E27FC236}">
                <a16:creationId xmlns:a16="http://schemas.microsoft.com/office/drawing/2014/main" id="{759D5BEC-7795-FA47-B613-3FCD914A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page22image150777568">
            <a:extLst>
              <a:ext uri="{FF2B5EF4-FFF2-40B4-BE49-F238E27FC236}">
                <a16:creationId xmlns:a16="http://schemas.microsoft.com/office/drawing/2014/main" id="{0F5E1100-626C-7141-B9D1-B55B4A59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age22image150777904">
            <a:extLst>
              <a:ext uri="{FF2B5EF4-FFF2-40B4-BE49-F238E27FC236}">
                <a16:creationId xmlns:a16="http://schemas.microsoft.com/office/drawing/2014/main" id="{1D3A8202-B9C4-1244-9280-52463FCE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page22image150778384">
            <a:extLst>
              <a:ext uri="{FF2B5EF4-FFF2-40B4-BE49-F238E27FC236}">
                <a16:creationId xmlns:a16="http://schemas.microsoft.com/office/drawing/2014/main" id="{17934619-ADC7-DC4C-B3DB-89314FD6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page22image150778976">
            <a:extLst>
              <a:ext uri="{FF2B5EF4-FFF2-40B4-BE49-F238E27FC236}">
                <a16:creationId xmlns:a16="http://schemas.microsoft.com/office/drawing/2014/main" id="{4089FFC4-CEF0-F34A-9F48-BC3E8F19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page22image150623920">
            <a:extLst>
              <a:ext uri="{FF2B5EF4-FFF2-40B4-BE49-F238E27FC236}">
                <a16:creationId xmlns:a16="http://schemas.microsoft.com/office/drawing/2014/main" id="{7A709529-26AA-0B4E-916F-ACF59E62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page22image150661968">
            <a:extLst>
              <a:ext uri="{FF2B5EF4-FFF2-40B4-BE49-F238E27FC236}">
                <a16:creationId xmlns:a16="http://schemas.microsoft.com/office/drawing/2014/main" id="{6D17302B-79E6-BF45-B572-EF5C0557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page22image150624624">
            <a:extLst>
              <a:ext uri="{FF2B5EF4-FFF2-40B4-BE49-F238E27FC236}">
                <a16:creationId xmlns:a16="http://schemas.microsoft.com/office/drawing/2014/main" id="{98D5BD7B-3765-AC45-A72B-FCE2ABA3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page22image150624832">
            <a:extLst>
              <a:ext uri="{FF2B5EF4-FFF2-40B4-BE49-F238E27FC236}">
                <a16:creationId xmlns:a16="http://schemas.microsoft.com/office/drawing/2014/main" id="{C11A1494-8E20-F246-A4F1-2FC87338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page22image150625440">
            <a:extLst>
              <a:ext uri="{FF2B5EF4-FFF2-40B4-BE49-F238E27FC236}">
                <a16:creationId xmlns:a16="http://schemas.microsoft.com/office/drawing/2014/main" id="{3C64D0A5-B504-4446-8F5E-4B795662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page22image150714048">
            <a:extLst>
              <a:ext uri="{FF2B5EF4-FFF2-40B4-BE49-F238E27FC236}">
                <a16:creationId xmlns:a16="http://schemas.microsoft.com/office/drawing/2014/main" id="{D622A4D0-187E-CB42-A76A-7D336D9C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91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page22image150714640">
            <a:extLst>
              <a:ext uri="{FF2B5EF4-FFF2-40B4-BE49-F238E27FC236}">
                <a16:creationId xmlns:a16="http://schemas.microsoft.com/office/drawing/2014/main" id="{A3F480EA-1273-EB4D-B1D2-BAF0E87A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7075" y="279082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4A66E66-B419-FC48-AEBB-B65A82ACC4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1463" y="1089025"/>
          <a:ext cx="1156811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92580577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9037014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14442494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044488046"/>
                    </a:ext>
                  </a:extLst>
                </a:gridCol>
                <a:gridCol w="2309812">
                  <a:extLst>
                    <a:ext uri="{9D8B030D-6E8A-4147-A177-3AD203B41FA5}">
                      <a16:colId xmlns:a16="http://schemas.microsoft.com/office/drawing/2014/main" val="1292801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EKMEKLİK BUĞDAY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MAKARNALIK BUĞDAY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u="sng" dirty="0">
                          <a:solidFill>
                            <a:schemeClr val="tx1"/>
                          </a:solidFill>
                          <a:effectLst/>
                          <a:latin typeface="TimesNewRomanPS"/>
                        </a:rPr>
                        <a:t>Bölge Adı </a:t>
                      </a:r>
                      <a:endParaRPr lang="tr-TR" sz="16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u="sng" dirty="0">
                          <a:solidFill>
                            <a:schemeClr val="tx1"/>
                          </a:solidFill>
                          <a:effectLst/>
                          <a:latin typeface="TimesNewRomanPS"/>
                        </a:rPr>
                        <a:t>Miktar </a:t>
                      </a:r>
                      <a:endParaRPr lang="tr-TR" sz="16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u="sng" dirty="0">
                          <a:solidFill>
                            <a:schemeClr val="tx1"/>
                          </a:solidFill>
                          <a:effectLst/>
                          <a:latin typeface="TimesNewRomanPS"/>
                        </a:rPr>
                        <a:t>% </a:t>
                      </a:r>
                      <a:endParaRPr lang="tr-TR" sz="16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u="sng" dirty="0">
                          <a:solidFill>
                            <a:schemeClr val="tx1"/>
                          </a:solidFill>
                          <a:effectLst/>
                          <a:latin typeface="TimesNewRomanPS"/>
                        </a:rPr>
                        <a:t>Miktar </a:t>
                      </a:r>
                      <a:endParaRPr lang="tr-TR" sz="16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u="sng" dirty="0">
                          <a:solidFill>
                            <a:schemeClr val="tx1"/>
                          </a:solidFill>
                          <a:effectLst/>
                          <a:latin typeface="TimesNewRomanPS"/>
                        </a:rPr>
                        <a:t>% </a:t>
                      </a:r>
                      <a:endParaRPr lang="tr-TR" sz="16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7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Marmara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2.935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17,3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0,0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86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Ege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1.087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6,4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468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12,9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İç</a:t>
                      </a:r>
                      <a:r>
                        <a:rPr lang="tr-TR" sz="1800" baseline="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Anadolu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5.683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33,5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1.397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38,7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4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Akdeniz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1.807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10,6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323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8,9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2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Doğu Anadolu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1.148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6,8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27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0,7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2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Güneydoğu Anadolu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2.425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14,3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1.294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35,8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71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Karadeniz Bölgesi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1.895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11,1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110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3,0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4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NewRomanPS"/>
                        </a:rPr>
                        <a:t>Toplam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16.980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100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3.620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NewRomanPSMT" panose="02020603050405020304" pitchFamily="18" charset="0"/>
                        </a:rPr>
                        <a:t>100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91061"/>
                  </a:ext>
                </a:extLst>
              </a:tr>
            </a:tbl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id="{4417D960-2473-A440-9AEF-E2D8BAA16784}"/>
              </a:ext>
            </a:extLst>
          </p:cNvPr>
          <p:cNvSpPr/>
          <p:nvPr/>
        </p:nvSpPr>
        <p:spPr>
          <a:xfrm>
            <a:off x="271463" y="5157699"/>
            <a:ext cx="10158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latin typeface="TimesNewRomanPS"/>
              </a:rPr>
              <a:t>Kaynak: </a:t>
            </a:r>
            <a:r>
              <a:rPr lang="tr-TR" altLang="tr-TR" dirty="0" err="1">
                <a:latin typeface="TimesNewRomanPSMT" panose="02020603050405020304" pitchFamily="18" charset="0"/>
              </a:rPr>
              <a:t>TÜ̈İK'in</a:t>
            </a:r>
            <a:r>
              <a:rPr lang="tr-TR" altLang="tr-TR" dirty="0">
                <a:latin typeface="TimesNewRomanPSMT" panose="02020603050405020304" pitchFamily="18" charset="0"/>
              </a:rPr>
              <a:t> 2016 verilerine göre TMO tarafından yapılan bölgeler bazında üretim tahminidir. 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C22A727-DB80-B649-9B52-E48F6DB9A951}"/>
              </a:ext>
            </a:extLst>
          </p:cNvPr>
          <p:cNvSpPr/>
          <p:nvPr/>
        </p:nvSpPr>
        <p:spPr>
          <a:xfrm>
            <a:off x="2447924" y="506324"/>
            <a:ext cx="869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latin typeface="TimesNewRomanPS"/>
              </a:rPr>
              <a:t>2016 Yılı Bölgeler Bazında Türkiye Buğday Üretimi (Bin Ton)                                                                  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7096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98905" y="1036066"/>
          <a:ext cx="10071099" cy="4777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95044">
                        <a:lnSpc>
                          <a:spcPct val="100000"/>
                        </a:lnSpc>
                      </a:pP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Fabrikalar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82905" marR="215900" indent="-229870">
                        <a:lnSpc>
                          <a:spcPct val="100000"/>
                        </a:lnSpc>
                      </a:pPr>
                      <a:r>
                        <a:rPr sz="20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Fabrika</a:t>
                      </a:r>
                      <a:r>
                        <a:rPr sz="20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Sayısı  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(Faal)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Yıllık 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Kapasite</a:t>
                      </a: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(Ton)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7843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51790" marR="329565" indent="40005" algn="just">
                        <a:lnSpc>
                          <a:spcPct val="100000"/>
                        </a:lnSpc>
                      </a:pP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Kapasite  Kullanım  Oranı</a:t>
                      </a:r>
                      <a:r>
                        <a:rPr sz="2000" b="1" spc="-2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295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Kurulu</a:t>
                      </a:r>
                      <a:r>
                        <a:rPr sz="20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0" dirty="0">
                          <a:latin typeface="Trebuchet MS"/>
                          <a:cs typeface="Trebuchet MS"/>
                        </a:rPr>
                        <a:t>Kapasite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2000" spc="-165" dirty="0">
                          <a:latin typeface="Trebuchet MS"/>
                          <a:cs typeface="Trebuchet MS"/>
                        </a:rPr>
                        <a:t>(Ton/Yıl)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2295"/>
                        </a:lnSpc>
                      </a:pPr>
                      <a:r>
                        <a:rPr sz="2000" spc="-120" dirty="0">
                          <a:latin typeface="Trebuchet MS"/>
                          <a:cs typeface="Trebuchet MS"/>
                        </a:rPr>
                        <a:t>Fiili</a:t>
                      </a:r>
                      <a:r>
                        <a:rPr sz="20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0" dirty="0">
                          <a:latin typeface="Trebuchet MS"/>
                          <a:cs typeface="Trebuchet MS"/>
                        </a:rPr>
                        <a:t>Kapasite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2000" spc="-165" dirty="0">
                          <a:latin typeface="Trebuchet MS"/>
                          <a:cs typeface="Trebuchet MS"/>
                        </a:rPr>
                        <a:t>(Ton/Yıl)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50165">
                        <a:lnSpc>
                          <a:spcPts val="2305"/>
                        </a:lnSpc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Buğday</a:t>
                      </a:r>
                      <a:r>
                        <a:rPr sz="20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Unu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305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677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305"/>
                        </a:lnSpc>
                      </a:pPr>
                      <a:r>
                        <a:rPr sz="2000" spc="-80" dirty="0">
                          <a:latin typeface="Trebuchet MS"/>
                          <a:cs typeface="Trebuchet MS"/>
                        </a:rPr>
                        <a:t>37.141.818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305"/>
                        </a:lnSpc>
                      </a:pPr>
                      <a:r>
                        <a:rPr sz="2000" spc="-80" dirty="0">
                          <a:latin typeface="Trebuchet MS"/>
                          <a:cs typeface="Trebuchet MS"/>
                        </a:rPr>
                        <a:t>17.835.468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05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50165">
                        <a:lnSpc>
                          <a:spcPts val="2290"/>
                        </a:lnSpc>
                      </a:pPr>
                      <a:r>
                        <a:rPr sz="20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Yem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290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444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290"/>
                        </a:lnSpc>
                      </a:pPr>
                      <a:r>
                        <a:rPr sz="2000" spc="-80" dirty="0">
                          <a:latin typeface="Trebuchet MS"/>
                          <a:cs typeface="Trebuchet MS"/>
                        </a:rPr>
                        <a:t>34.279.733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290"/>
                        </a:lnSpc>
                      </a:pPr>
                      <a:r>
                        <a:rPr sz="2000" spc="-80" dirty="0">
                          <a:latin typeface="Trebuchet MS"/>
                          <a:cs typeface="Trebuchet MS"/>
                        </a:rPr>
                        <a:t>18.753.711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290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50165">
                        <a:lnSpc>
                          <a:spcPts val="2310"/>
                        </a:lnSpc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Makarna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310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25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1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1.866.743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31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1.322.457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310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50165">
                        <a:lnSpc>
                          <a:spcPts val="2290"/>
                        </a:lnSpc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Bulgur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290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103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29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1.810.637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29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1.236.412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290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50165">
                        <a:lnSpc>
                          <a:spcPts val="2300"/>
                        </a:lnSpc>
                      </a:pP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Bisküvi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300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30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30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1.257.213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00"/>
                        </a:lnSpc>
                      </a:pPr>
                      <a:r>
                        <a:rPr sz="2000" spc="-70" dirty="0">
                          <a:latin typeface="Trebuchet MS"/>
                          <a:cs typeface="Trebuchet MS"/>
                        </a:rPr>
                        <a:t>727.234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00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50165">
                        <a:lnSpc>
                          <a:spcPts val="2305"/>
                        </a:lnSpc>
                      </a:pP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İrmik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305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15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305"/>
                        </a:lnSpc>
                      </a:pPr>
                      <a:r>
                        <a:rPr sz="2000" spc="-70" dirty="0">
                          <a:latin typeface="Trebuchet MS"/>
                          <a:cs typeface="Trebuchet MS"/>
                        </a:rPr>
                        <a:t>936.824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05"/>
                        </a:lnSpc>
                      </a:pPr>
                      <a:r>
                        <a:rPr sz="2000" spc="-70" dirty="0">
                          <a:latin typeface="Trebuchet MS"/>
                          <a:cs typeface="Trebuchet MS"/>
                        </a:rPr>
                        <a:t>726.906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05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50165">
                        <a:lnSpc>
                          <a:spcPts val="2290"/>
                        </a:lnSpc>
                      </a:pP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Çeltik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290"/>
                        </a:lnSpc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129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29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3.949.855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290"/>
                        </a:lnSpc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1.628.260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290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50165">
                        <a:lnSpc>
                          <a:spcPts val="2305"/>
                        </a:lnSpc>
                      </a:pP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Nişasta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305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305"/>
                        </a:lnSpc>
                      </a:pP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2.271.766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2305"/>
                        </a:lnSpc>
                      </a:pP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1.925.846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305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912289" y="6058916"/>
            <a:ext cx="7952105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Türkiye’deki Un, </a:t>
            </a:r>
            <a:r>
              <a:rPr sz="1200" b="1" spc="-25" dirty="0">
                <a:latin typeface="Arial"/>
                <a:cs typeface="Arial"/>
              </a:rPr>
              <a:t>Yem, </a:t>
            </a:r>
            <a:r>
              <a:rPr sz="1200" b="1" spc="-10" dirty="0">
                <a:latin typeface="Arial"/>
                <a:cs typeface="Arial"/>
              </a:rPr>
              <a:t>Makarna, </a:t>
            </a:r>
            <a:r>
              <a:rPr sz="1200" b="1" spc="-5" dirty="0">
                <a:latin typeface="Arial"/>
                <a:cs typeface="Arial"/>
              </a:rPr>
              <a:t>İrmik, </a:t>
            </a:r>
            <a:r>
              <a:rPr sz="1200" b="1" spc="-15" dirty="0">
                <a:latin typeface="Arial"/>
                <a:cs typeface="Arial"/>
              </a:rPr>
              <a:t>Bulgur, </a:t>
            </a:r>
            <a:r>
              <a:rPr sz="1200" b="1" spc="-5" dirty="0">
                <a:latin typeface="Arial"/>
                <a:cs typeface="Arial"/>
              </a:rPr>
              <a:t>Bisküvi, Çeltik ve Nişasta Fabrikalarının Son Durumu </a:t>
            </a:r>
            <a:r>
              <a:rPr sz="1200" b="1" spc="-10" dirty="0">
                <a:latin typeface="Arial"/>
                <a:cs typeface="Arial"/>
              </a:rPr>
              <a:t>(2016</a:t>
            </a:r>
            <a:r>
              <a:rPr sz="1200" b="1" spc="1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Yılı)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060"/>
              </a:lnSpc>
            </a:pPr>
            <a:r>
              <a:rPr sz="900" b="1" spc="-5" dirty="0">
                <a:latin typeface="Arial"/>
                <a:cs typeface="Arial"/>
              </a:rPr>
              <a:t>Kaynak: </a:t>
            </a:r>
            <a:r>
              <a:rPr sz="900" dirty="0">
                <a:latin typeface="Arial"/>
                <a:cs typeface="Arial"/>
              </a:rPr>
              <a:t>TMO </a:t>
            </a:r>
            <a:r>
              <a:rPr sz="900" spc="-5" dirty="0">
                <a:latin typeface="Arial"/>
                <a:cs typeface="Arial"/>
              </a:rPr>
              <a:t>2017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78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6174774-FBD0-8C49-A859-241D82BC9403}"/>
              </a:ext>
            </a:extLst>
          </p:cNvPr>
          <p:cNvSpPr txBox="1"/>
          <p:nvPr/>
        </p:nvSpPr>
        <p:spPr>
          <a:xfrm>
            <a:off x="4397829" y="2830285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45942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41973" y="-20687"/>
            <a:ext cx="9124950" cy="1039813"/>
          </a:xfrm>
        </p:spPr>
        <p:txBody>
          <a:bodyPr>
            <a:normAutofit/>
          </a:bodyPr>
          <a:lstStyle/>
          <a:p>
            <a:r>
              <a:rPr lang="tr-TR" sz="3200" b="1" dirty="0"/>
              <a:t>BUĞDAY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0" t="-275" r="48714" b="275"/>
          <a:stretch/>
        </p:blipFill>
        <p:spPr>
          <a:xfrm>
            <a:off x="5455071" y="674696"/>
            <a:ext cx="6200482" cy="618330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31EDCBA-EA66-F640-9360-99005EC5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3151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052931" y="5237921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% 3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052931" y="432149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% 83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047108" y="349394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% 14</a:t>
            </a:r>
          </a:p>
        </p:txBody>
      </p:sp>
    </p:spTree>
    <p:extLst>
      <p:ext uri="{BB962C8B-B14F-4D97-AF65-F5344CB8AC3E}">
        <p14:creationId xmlns:p14="http://schemas.microsoft.com/office/powerpoint/2010/main" val="17163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218" y="121298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BUĞDAY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218" y="1371601"/>
            <a:ext cx="10515600" cy="499313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tr-T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Buğday, tek yıllık bir otsu bitkidir.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6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600" dirty="0">
                <a:latin typeface="Times New Roman" panose="02020603050405020304" pitchFamily="18" charset="0"/>
              </a:rPr>
              <a:t> 	</a:t>
            </a:r>
            <a:r>
              <a:rPr lang="tr-T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Buğdayın yapısı denilince fiziksel ve kimyasal yapı anlaşılmaktadır.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Buğday veya tahıllar tane olarak hasat edilir, taşınır ve depolanırlar.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Tane ise çiçeğin bir meyvesidir. Yani bir tahıl tanesi hem meyve 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hem de tohumdur. Kavuz ve kapçık son derece gevşektir, bu yüzden hasat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ve toplama sırasında kolaylıkla ayrılabilir. Meyve serbest kalabilir. </a:t>
            </a:r>
          </a:p>
          <a:p>
            <a:pPr marL="0" indent="0" algn="just">
              <a:buNone/>
            </a:pPr>
            <a:endParaRPr lang="tr-TR" sz="26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600" dirty="0">
                <a:latin typeface="Times New Roman" panose="02020603050405020304" pitchFamily="18" charset="0"/>
              </a:rPr>
              <a:t> 	Buğday tanesi </a:t>
            </a:r>
            <a:r>
              <a:rPr lang="tr-TR" sz="2600" dirty="0" err="1">
                <a:latin typeface="Times New Roman" panose="02020603050405020304" pitchFamily="18" charset="0"/>
              </a:rPr>
              <a:t>botaniksel</a:t>
            </a:r>
            <a:r>
              <a:rPr lang="tr-TR" sz="2600" dirty="0">
                <a:latin typeface="Times New Roman" panose="02020603050405020304" pitchFamily="18" charset="0"/>
              </a:rPr>
              <a:t> olarak </a:t>
            </a:r>
            <a:r>
              <a:rPr lang="tr-TR" sz="2600" b="1" dirty="0" err="1">
                <a:latin typeface="Times New Roman" panose="02020603050405020304" pitchFamily="18" charset="0"/>
              </a:rPr>
              <a:t>karyopsis</a:t>
            </a:r>
            <a:r>
              <a:rPr lang="tr-TR" sz="2600" dirty="0" err="1">
                <a:latin typeface="Times New Roman" panose="02020603050405020304" pitchFamily="18" charset="0"/>
              </a:rPr>
              <a:t>tir</a:t>
            </a:r>
            <a:r>
              <a:rPr lang="tr-TR" sz="2600" dirty="0"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</a:rPr>
              <a:t>	Yani </a:t>
            </a:r>
            <a:r>
              <a:rPr lang="tr-TR" sz="2600" dirty="0" err="1">
                <a:latin typeface="Times New Roman" panose="02020603050405020304" pitchFamily="18" charset="0"/>
              </a:rPr>
              <a:t>endosperm</a:t>
            </a:r>
            <a:r>
              <a:rPr lang="tr-TR" sz="2600" dirty="0">
                <a:latin typeface="Times New Roman" panose="02020603050405020304" pitchFamily="18" charset="0"/>
              </a:rPr>
              <a:t> ve embriyo, tohum kabuğu (</a:t>
            </a:r>
            <a:r>
              <a:rPr lang="tr-TR" sz="2600" dirty="0" err="1">
                <a:latin typeface="Times New Roman" panose="02020603050405020304" pitchFamily="18" charset="0"/>
              </a:rPr>
              <a:t>testa</a:t>
            </a:r>
            <a:r>
              <a:rPr lang="tr-TR" sz="2600" dirty="0">
                <a:latin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</a:rPr>
              <a:t>	ve meyve kabuğu (</a:t>
            </a:r>
            <a:r>
              <a:rPr lang="tr-TR" sz="2600" dirty="0" err="1">
                <a:latin typeface="Times New Roman" panose="02020603050405020304" pitchFamily="18" charset="0"/>
              </a:rPr>
              <a:t>perikarp</a:t>
            </a:r>
            <a:r>
              <a:rPr lang="tr-TR" sz="2600" dirty="0">
                <a:latin typeface="Times New Roman" panose="02020603050405020304" pitchFamily="18" charset="0"/>
              </a:rPr>
              <a:t>) tarafından tamamen kuşatılmıştır.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</a:rPr>
              <a:t>	Kavuz ise tamamen ayrılmıştır.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02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941" y="95277"/>
            <a:ext cx="8686800" cy="6480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BUĞDAY TANESİ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Perikarp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(meyve kabuğu):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Buğday tanesini dıştan kuşatmaktadır. Dıştan içe doğru,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epidermis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hipodermis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endoderm olmak üzere başlıca 3 kısımdan oluşur. </a:t>
            </a:r>
          </a:p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Tohum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ana sınıftan oluşmaktadır. Bunlar dıştan içe doğru;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a)Tohum kabuğu (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Tohum kabuğunun en önemli özelliği buğdaya karakteristik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rengini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vermesidir. Birim miktardaki mineral madde oranı bakımından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Aleuronedan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 ikinci sıradadır. Birim miktardaki protein oranı bakımından Embriyo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Aleuronedan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 üçüncü sıradadır. </a:t>
            </a:r>
          </a:p>
          <a:p>
            <a:pPr marL="45720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Perisperm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Aleuron tabakası arasında yer alan kısımdır. Teknolojik açıdan çok fazla bir önemi yoktur. </a:t>
            </a:r>
          </a:p>
          <a:p>
            <a:pPr marL="457200" lvl="1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Endosperm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Tanenin esas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elde edildiği kısmıdır. Kendi arasında Aleuron tabakası ve Nişastalı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Endosperm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olmak üzere 2 guruba ayrılır.  </a:t>
            </a:r>
          </a:p>
          <a:p>
            <a:pPr algn="just"/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Clr>
                <a:srgbClr val="F0A22E"/>
              </a:buClr>
            </a:pPr>
            <a:r>
              <a:rPr lang="tr-T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Aleuron (</a:t>
            </a:r>
            <a:r>
              <a:rPr lang="tr-TR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alöron</a:t>
            </a:r>
            <a:r>
              <a:rPr lang="tr-T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tabakası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Botaniksel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açıdan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endospermin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dış kısmıdır. Ama kül oranı çok yüksek olduğu için ve proteini teknolojik açıdan önemli olmadığı için kabuğa dahil edilip öğütme sırasında ayrıştırılır. Çimlenme sırasında protein rezervlerinin önemi vardır.</a:t>
            </a:r>
          </a:p>
          <a:p>
            <a:pPr lvl="0" algn="just">
              <a:buClr>
                <a:srgbClr val="F0A22E"/>
              </a:buClr>
            </a:pPr>
            <a:r>
              <a:rPr lang="tr-T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Nişastalı </a:t>
            </a:r>
            <a:r>
              <a:rPr lang="tr-TR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Endosperm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Tanenin ortasında yer alan ve esas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elde edildiği kısımdır. Tanenin yaklaşık olarak %80-85’ini oluşturur. Nişastalı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endosperm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hücreleri proteinler içine gömülü olan nişasta tanelerinden meydana gelmektedir. Nişastalı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endospermde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miktarı merkezden dışa doğru gidildikçe artar. Ancak merkezdeki proteinin teknolojik kalitesi çok daha yüksektir. Mineral madde oranı yüzdesel olarak diğer kısımlara göre daha azdır.</a:t>
            </a:r>
          </a:p>
          <a:p>
            <a:pPr lvl="0" algn="just">
              <a:buClr>
                <a:srgbClr val="F0A22E"/>
              </a:buClr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30807" y="1966983"/>
            <a:ext cx="3938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ENDOSPERMİN KISIMLARI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98894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75" y="1818453"/>
            <a:ext cx="10364452" cy="3424107"/>
          </a:xfrm>
        </p:spPr>
        <p:txBody>
          <a:bodyPr>
            <a:normAutofit/>
          </a:bodyPr>
          <a:lstStyle/>
          <a:p>
            <a:pPr lvl="0" algn="just">
              <a:buClr>
                <a:srgbClr val="F0A22E"/>
              </a:buClr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Ruşeym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/embriyo</a:t>
            </a:r>
          </a:p>
          <a:p>
            <a:pPr marL="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Buğdayın üremesini sağlayan kısımdır. </a:t>
            </a:r>
          </a:p>
          <a:p>
            <a:pPr marL="0" lvl="1" indent="0" algn="just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Ruşeym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tanenin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bakımından en zengin kısmıdır. </a:t>
            </a:r>
          </a:p>
          <a:p>
            <a:pPr marL="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 madde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bakımından da zengindir.</a:t>
            </a:r>
          </a:p>
          <a:p>
            <a:pPr marL="0" lvl="1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Canlı hücrelerden oluşur. Suyun taneye ilk girdiği kısımdır. </a:t>
            </a:r>
          </a:p>
          <a:p>
            <a:pPr lvl="0" algn="just">
              <a:buClr>
                <a:srgbClr val="F0A22E"/>
              </a:buClr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84FBDE-D03B-8E4B-A35F-676DC70A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BUĞDAYIN SINIFLANDIRILMASI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0554D7-A77B-C846-83B2-CE9F2460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" y="1719649"/>
            <a:ext cx="11705844" cy="484084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tr-T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9385">
              <a:spcAft>
                <a:spcPts val="0"/>
              </a:spcAft>
            </a:pPr>
            <a:r>
              <a:rPr lang="tr-T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Buğdaylar, </a:t>
            </a:r>
            <a:r>
              <a:rPr lang="tr-TR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botanik</a:t>
            </a:r>
            <a:r>
              <a:rPr lang="tr-T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yapısına göre üç sınıfa ayrılmaktadır:</a:t>
            </a:r>
          </a:p>
          <a:p>
            <a:pPr>
              <a:spcBef>
                <a:spcPts val="685"/>
              </a:spcBef>
              <a:buSzPts val="1200"/>
              <a:buFont typeface="Wingdings" pitchFamily="2" charset="2"/>
              <a:buChar char="Ø"/>
              <a:tabLst>
                <a:tab pos="700405" algn="l"/>
              </a:tabLst>
            </a:pPr>
            <a:r>
              <a:rPr lang="tr-TR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Triticum</a:t>
            </a: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Aestivum</a:t>
            </a: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(ekmeklik</a:t>
            </a:r>
            <a:r>
              <a:rPr lang="tr-TR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buğday),</a:t>
            </a:r>
          </a:p>
          <a:p>
            <a:pPr>
              <a:spcBef>
                <a:spcPts val="685"/>
              </a:spcBef>
              <a:buSzPts val="1200"/>
              <a:buFont typeface="Wingdings" pitchFamily="2" charset="2"/>
              <a:buChar char="Ø"/>
              <a:tabLst>
                <a:tab pos="700405" algn="l"/>
              </a:tabLst>
            </a:pPr>
            <a:r>
              <a:rPr lang="tr-TR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Triticum</a:t>
            </a: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Durum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(makarnalık</a:t>
            </a:r>
            <a:r>
              <a:rPr lang="tr-TR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buğday),</a:t>
            </a:r>
          </a:p>
          <a:p>
            <a:pPr>
              <a:spcBef>
                <a:spcPts val="685"/>
              </a:spcBef>
              <a:buSzPts val="1200"/>
              <a:buFont typeface="Wingdings" pitchFamily="2" charset="2"/>
              <a:buChar char="Ø"/>
              <a:tabLst>
                <a:tab pos="700405" algn="l"/>
              </a:tabLst>
            </a:pPr>
            <a:r>
              <a:rPr lang="tr-TR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Triticum</a:t>
            </a: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Compactum</a:t>
            </a: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(topbaş veya bisküvilik</a:t>
            </a:r>
            <a:r>
              <a:rPr lang="tr-TR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buğday).</a:t>
            </a:r>
          </a:p>
          <a:p>
            <a:pPr marL="158750">
              <a:spcAft>
                <a:spcPts val="0"/>
              </a:spcAft>
            </a:pP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>
              <a:spcAft>
                <a:spcPts val="0"/>
              </a:spcAft>
            </a:pPr>
            <a:r>
              <a:rPr lang="tr-TR" sz="2200" dirty="0">
                <a:latin typeface="Times New Roman" panose="02020603050405020304" pitchFamily="18" charset="0"/>
              </a:rPr>
              <a:t>Buğdaylar; </a:t>
            </a:r>
            <a:r>
              <a:rPr lang="tr-TR" sz="2200" b="1" dirty="0">
                <a:latin typeface="Times New Roman" panose="02020603050405020304" pitchFamily="18" charset="0"/>
              </a:rPr>
              <a:t>sertlik</a:t>
            </a:r>
            <a:r>
              <a:rPr lang="tr-TR" sz="2200" dirty="0">
                <a:latin typeface="Times New Roman" panose="02020603050405020304" pitchFamily="18" charset="0"/>
              </a:rPr>
              <a:t>, </a:t>
            </a:r>
            <a:r>
              <a:rPr lang="tr-TR" sz="2200" b="1" dirty="0">
                <a:latin typeface="Times New Roman" panose="02020603050405020304" pitchFamily="18" charset="0"/>
              </a:rPr>
              <a:t>tane rengi </a:t>
            </a:r>
            <a:r>
              <a:rPr lang="tr-TR" sz="2200" dirty="0">
                <a:latin typeface="Times New Roman" panose="02020603050405020304" pitchFamily="18" charset="0"/>
              </a:rPr>
              <a:t>ve </a:t>
            </a:r>
            <a:r>
              <a:rPr lang="tr-TR" sz="2200" b="1" dirty="0">
                <a:latin typeface="Times New Roman" panose="02020603050405020304" pitchFamily="18" charset="0"/>
              </a:rPr>
              <a:t>ekiliş durumuna </a:t>
            </a:r>
            <a:r>
              <a:rPr lang="tr-TR" sz="2200" dirty="0">
                <a:latin typeface="Times New Roman" panose="02020603050405020304" pitchFamily="18" charset="0"/>
              </a:rPr>
              <a:t>göre de sınıflandırılmaktadır:</a:t>
            </a:r>
          </a:p>
          <a:p>
            <a:pPr>
              <a:spcBef>
                <a:spcPts val="685"/>
              </a:spcBef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700405" algn="l"/>
              </a:tabLst>
            </a:pP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Tane sertliğine </a:t>
            </a:r>
            <a:r>
              <a:rPr lang="tr-TR" sz="1800" dirty="0">
                <a:latin typeface="Times New Roman" panose="02020603050405020304" pitchFamily="18" charset="0"/>
              </a:rPr>
              <a:t>göre;</a:t>
            </a:r>
            <a:r>
              <a:rPr lang="tr-TR" sz="1800" b="1" dirty="0">
                <a:latin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</a:rPr>
              <a:t>sert buğday, yarı sert buğday, yumuşak buğday,</a:t>
            </a:r>
          </a:p>
          <a:p>
            <a:pPr>
              <a:spcBef>
                <a:spcPts val="685"/>
              </a:spcBef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700405" algn="l"/>
              </a:tabLst>
            </a:pPr>
            <a:r>
              <a:rPr lang="tr-TR" sz="1800" b="1" dirty="0">
                <a:latin typeface="Times New Roman" panose="02020603050405020304" pitchFamily="18" charset="0"/>
              </a:rPr>
              <a:t>Tane rengine </a:t>
            </a:r>
            <a:r>
              <a:rPr lang="tr-TR" sz="1800" dirty="0">
                <a:latin typeface="Times New Roman" panose="02020603050405020304" pitchFamily="18" charset="0"/>
              </a:rPr>
              <a:t>göre; kırmızı buğday, beyaz buğday,</a:t>
            </a:r>
          </a:p>
          <a:p>
            <a:pPr>
              <a:spcBef>
                <a:spcPts val="685"/>
              </a:spcBef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700405" algn="l"/>
              </a:tabLst>
            </a:pPr>
            <a:r>
              <a:rPr lang="tr-TR" sz="1800" b="1" dirty="0">
                <a:latin typeface="Times New Roman" panose="02020603050405020304" pitchFamily="18" charset="0"/>
              </a:rPr>
              <a:t>Ekilişlerine </a:t>
            </a:r>
            <a:r>
              <a:rPr lang="tr-TR" sz="1800" dirty="0">
                <a:latin typeface="Times New Roman" panose="02020603050405020304" pitchFamily="18" charset="0"/>
              </a:rPr>
              <a:t>göre; yazlık buğday, kışlık buğday.</a:t>
            </a:r>
          </a:p>
          <a:p>
            <a:pPr marL="0" indent="0">
              <a:buNone/>
            </a:pPr>
            <a:endParaRPr lang="tr-TR" sz="1800" dirty="0">
              <a:latin typeface="Times New Roman" panose="02020603050405020304" pitchFamily="18" charset="0"/>
            </a:endParaRPr>
          </a:p>
          <a:p>
            <a:pPr marL="158750"/>
            <a:r>
              <a:rPr lang="tr-TR" sz="2200" dirty="0">
                <a:latin typeface="Times New Roman" panose="02020603050405020304" pitchFamily="18" charset="0"/>
              </a:rPr>
              <a:t>Sanayicinin buğday tercihi, kullanım amacına göre değişmektedir. Örneğin, ekmeklik buğdaylarda protein oranı ve kalitesi ile un veriminin yüksek olması istenirken bisküvilik buğdaylarda ise düşük protein tercih edilmektedir.</a:t>
            </a:r>
          </a:p>
          <a:p>
            <a:pPr marL="0" indent="0">
              <a:spcAft>
                <a:spcPts val="0"/>
              </a:spcAft>
              <a:buNone/>
            </a:pP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EA091F-C054-4C4A-B535-323A4703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5" y="62081"/>
            <a:ext cx="1401090" cy="13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2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75" y="2865589"/>
            <a:ext cx="10364452" cy="3424107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Süt olum evresi (Protein Birikimi)</a:t>
            </a:r>
          </a:p>
          <a:p>
            <a:pPr marL="457200" indent="-457200" algn="just">
              <a:lnSpc>
                <a:spcPct val="150000"/>
              </a:lnSpc>
              <a:buAutoNum type="arabicParenR" startAt="2"/>
              <a:tabLst>
                <a:tab pos="457200" algn="l"/>
              </a:tabLs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Sarı olum evresi (Nişasta Birikimi)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arenR" startAt="2"/>
              <a:tabLst>
                <a:tab pos="457200" algn="l"/>
              </a:tabLs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Fizyolojik olum evresi</a:t>
            </a:r>
          </a:p>
          <a:p>
            <a:pPr marL="457200" indent="-457200" algn="just">
              <a:lnSpc>
                <a:spcPct val="150000"/>
              </a:lnSpc>
              <a:buAutoNum type="arabicParenR" startAt="2"/>
              <a:tabLst>
                <a:tab pos="457200" algn="l"/>
              </a:tabLst>
            </a:pPr>
            <a:endParaRPr lang="tr-T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EA091F-C054-4C4A-B535-323A4703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456" y="156542"/>
            <a:ext cx="1401090" cy="1354524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8D6BA44-7458-3A4C-A43C-0E3AA89F546C}"/>
              </a:ext>
            </a:extLst>
          </p:cNvPr>
          <p:cNvSpPr txBox="1">
            <a:spLocks/>
          </p:cNvSpPr>
          <p:nvPr/>
        </p:nvSpPr>
        <p:spPr>
          <a:xfrm>
            <a:off x="913775" y="104518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Buğday tanesinin oluşumunda çiçekten taneye başlıca 3 evre gözlenir.</a:t>
            </a:r>
          </a:p>
        </p:txBody>
      </p:sp>
    </p:spTree>
    <p:extLst>
      <p:ext uri="{BB962C8B-B14F-4D97-AF65-F5344CB8AC3E}">
        <p14:creationId xmlns:p14="http://schemas.microsoft.com/office/powerpoint/2010/main" val="125476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A922D7-AEE5-4240-8E48-79AEAC66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NewRomanPS"/>
              </a:rPr>
              <a:t>2016/17 Dünya Buğday Üretiminde Başlıca Ülkelerin Payları (%) </a:t>
            </a:r>
            <a:endParaRPr lang="tr-TR" sz="3600" dirty="0"/>
          </a:p>
        </p:txBody>
      </p:sp>
      <p:pic>
        <p:nvPicPr>
          <p:cNvPr id="4098" name="Picture 2" descr="page33image175206752">
            <a:extLst>
              <a:ext uri="{FF2B5EF4-FFF2-40B4-BE49-F238E27FC236}">
                <a16:creationId xmlns:a16="http://schemas.microsoft.com/office/drawing/2014/main" id="{F448A49B-CEBB-1047-963A-1C19D364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2377439"/>
            <a:ext cx="10731749" cy="4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03117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752</Words>
  <Application>Microsoft Macintosh PowerPoint</Application>
  <PresentationFormat>Geniş ekran</PresentationFormat>
  <Paragraphs>174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TimesNewRomanPS</vt:lpstr>
      <vt:lpstr>TimesNewRomanPSMT</vt:lpstr>
      <vt:lpstr>Trebuchet MS</vt:lpstr>
      <vt:lpstr>Tw Cen MT</vt:lpstr>
      <vt:lpstr>Verdana</vt:lpstr>
      <vt:lpstr>Wingdings</vt:lpstr>
      <vt:lpstr>Damla</vt:lpstr>
      <vt:lpstr>TAHIL TEKNOLOJİSİ</vt:lpstr>
      <vt:lpstr>BUĞDAY</vt:lpstr>
      <vt:lpstr>BUĞDAY</vt:lpstr>
      <vt:lpstr>PowerPoint Sunusu</vt:lpstr>
      <vt:lpstr>PowerPoint Sunusu</vt:lpstr>
      <vt:lpstr>PowerPoint Sunusu</vt:lpstr>
      <vt:lpstr>BUĞDAYIN SINIFLANDIRILMASI</vt:lpstr>
      <vt:lpstr>PowerPoint Sunusu</vt:lpstr>
      <vt:lpstr>2016/17 Dünya Buğday Üretiminde Başlıca Ülkelerin Payları (%) </vt:lpstr>
      <vt:lpstr>2016/17 Dünya Buğday İhracatında Başlıca Ülkelerin Payları (%)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FERMENTASYON TEKNOLOJİSİ</dc:title>
  <dc:creator>Windows Kullanıcısı</dc:creator>
  <cp:lastModifiedBy>Özgür Tecer</cp:lastModifiedBy>
  <cp:revision>177</cp:revision>
  <dcterms:created xsi:type="dcterms:W3CDTF">2019-09-25T12:44:30Z</dcterms:created>
  <dcterms:modified xsi:type="dcterms:W3CDTF">2020-01-22T10:52:58Z</dcterms:modified>
</cp:coreProperties>
</file>