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5"/>
  </p:notesMasterIdLst>
  <p:sldIdLst>
    <p:sldId id="256" r:id="rId2"/>
    <p:sldId id="261" r:id="rId3"/>
    <p:sldId id="291" r:id="rId4"/>
    <p:sldId id="293" r:id="rId5"/>
    <p:sldId id="294" r:id="rId6"/>
    <p:sldId id="305" r:id="rId7"/>
    <p:sldId id="276" r:id="rId8"/>
    <p:sldId id="296" r:id="rId9"/>
    <p:sldId id="271" r:id="rId10"/>
    <p:sldId id="281" r:id="rId11"/>
    <p:sldId id="268" r:id="rId12"/>
    <p:sldId id="286" r:id="rId13"/>
    <p:sldId id="28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/>
    <p:restoredTop sz="93009"/>
  </p:normalViewPr>
  <p:slideViewPr>
    <p:cSldViewPr snapToGrid="0">
      <p:cViewPr varScale="1">
        <p:scale>
          <a:sx n="105" d="100"/>
          <a:sy n="105" d="100"/>
        </p:scale>
        <p:origin x="1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24B1D-1446-49BB-971C-9997A00D2C41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061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921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0273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TAHIL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90694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F85415-AF22-6F4A-99E1-7831646F9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2016/17 Dünya Buğday İhracatında Başlıca Ülkelerin Payları (%) </a:t>
            </a:r>
          </a:p>
        </p:txBody>
      </p:sp>
      <p:pic>
        <p:nvPicPr>
          <p:cNvPr id="4" name="image26.jpeg">
            <a:extLst>
              <a:ext uri="{FF2B5EF4-FFF2-40B4-BE49-F238E27FC236}">
                <a16:creationId xmlns:a16="http://schemas.microsoft.com/office/drawing/2014/main" id="{19D47F65-D8E2-3D42-8BFB-2CE7D8643DA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8214" y="2360962"/>
            <a:ext cx="9080500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28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age22image149496528">
            <a:extLst>
              <a:ext uri="{FF2B5EF4-FFF2-40B4-BE49-F238E27FC236}">
                <a16:creationId xmlns:a16="http://schemas.microsoft.com/office/drawing/2014/main" id="{12900E7E-16CB-AA48-85D6-2F9AFBF61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2184400" cy="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age22image149511728">
            <a:extLst>
              <a:ext uri="{FF2B5EF4-FFF2-40B4-BE49-F238E27FC236}">
                <a16:creationId xmlns:a16="http://schemas.microsoft.com/office/drawing/2014/main" id="{F8D688FB-A10F-3247-8436-AF8D39BA7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955800" cy="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ge22image149505584">
            <a:extLst>
              <a:ext uri="{FF2B5EF4-FFF2-40B4-BE49-F238E27FC236}">
                <a16:creationId xmlns:a16="http://schemas.microsoft.com/office/drawing/2014/main" id="{54385065-DF17-E24E-84DE-B17937187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page22image149508608">
            <a:extLst>
              <a:ext uri="{FF2B5EF4-FFF2-40B4-BE49-F238E27FC236}">
                <a16:creationId xmlns:a16="http://schemas.microsoft.com/office/drawing/2014/main" id="{D8E5CA71-D428-A142-8A0A-F45C59F75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age22image149509920">
            <a:extLst>
              <a:ext uri="{FF2B5EF4-FFF2-40B4-BE49-F238E27FC236}">
                <a16:creationId xmlns:a16="http://schemas.microsoft.com/office/drawing/2014/main" id="{8A0B6C59-169C-7D44-88A5-00A44A0AA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879600" cy="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page22image149510416">
            <a:extLst>
              <a:ext uri="{FF2B5EF4-FFF2-40B4-BE49-F238E27FC236}">
                <a16:creationId xmlns:a16="http://schemas.microsoft.com/office/drawing/2014/main" id="{00FCAFDF-6792-ED47-93F1-CEB2E36DB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age22image149506976">
            <a:extLst>
              <a:ext uri="{FF2B5EF4-FFF2-40B4-BE49-F238E27FC236}">
                <a16:creationId xmlns:a16="http://schemas.microsoft.com/office/drawing/2014/main" id="{3BB5BB7D-24AF-1040-8D0F-CDA4F782B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page22image149507248">
            <a:extLst>
              <a:ext uri="{FF2B5EF4-FFF2-40B4-BE49-F238E27FC236}">
                <a16:creationId xmlns:a16="http://schemas.microsoft.com/office/drawing/2014/main" id="{3ECE3441-288D-8A40-8702-8578DA38D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age22image149529424">
            <a:extLst>
              <a:ext uri="{FF2B5EF4-FFF2-40B4-BE49-F238E27FC236}">
                <a16:creationId xmlns:a16="http://schemas.microsoft.com/office/drawing/2014/main" id="{3AB0C50E-1A9B-984E-B07D-68F337972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page22image149529696">
            <a:extLst>
              <a:ext uri="{FF2B5EF4-FFF2-40B4-BE49-F238E27FC236}">
                <a16:creationId xmlns:a16="http://schemas.microsoft.com/office/drawing/2014/main" id="{3D90AFFA-BBE4-BA4D-8984-32C9C37F3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age22image149530480">
            <a:extLst>
              <a:ext uri="{FF2B5EF4-FFF2-40B4-BE49-F238E27FC236}">
                <a16:creationId xmlns:a16="http://schemas.microsoft.com/office/drawing/2014/main" id="{A4CC6E92-48E7-F949-97EE-86880E021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page22image149532880">
            <a:extLst>
              <a:ext uri="{FF2B5EF4-FFF2-40B4-BE49-F238E27FC236}">
                <a16:creationId xmlns:a16="http://schemas.microsoft.com/office/drawing/2014/main" id="{4C2A10FA-8194-644C-8D72-A833554D7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2184400" cy="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page22image149534608">
            <a:extLst>
              <a:ext uri="{FF2B5EF4-FFF2-40B4-BE49-F238E27FC236}">
                <a16:creationId xmlns:a16="http://schemas.microsoft.com/office/drawing/2014/main" id="{08D11421-A1AB-964E-8774-48F165F38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955800" cy="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page22image149549440">
            <a:extLst>
              <a:ext uri="{FF2B5EF4-FFF2-40B4-BE49-F238E27FC236}">
                <a16:creationId xmlns:a16="http://schemas.microsoft.com/office/drawing/2014/main" id="{931D001F-177B-1F4D-82CA-ECCD1464F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879600" cy="8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page22image149532160">
            <a:extLst>
              <a:ext uri="{FF2B5EF4-FFF2-40B4-BE49-F238E27FC236}">
                <a16:creationId xmlns:a16="http://schemas.microsoft.com/office/drawing/2014/main" id="{960ED3B4-C3D6-7446-BDAE-6987019C9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page22image149539392">
            <a:extLst>
              <a:ext uri="{FF2B5EF4-FFF2-40B4-BE49-F238E27FC236}">
                <a16:creationId xmlns:a16="http://schemas.microsoft.com/office/drawing/2014/main" id="{DD8DEA17-16C3-2F45-8D84-7D9D87C95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page22image149539664">
            <a:extLst>
              <a:ext uri="{FF2B5EF4-FFF2-40B4-BE49-F238E27FC236}">
                <a16:creationId xmlns:a16="http://schemas.microsoft.com/office/drawing/2014/main" id="{A2568769-BD46-F94E-ABE5-27A8A6300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page22image149540544">
            <a:extLst>
              <a:ext uri="{FF2B5EF4-FFF2-40B4-BE49-F238E27FC236}">
                <a16:creationId xmlns:a16="http://schemas.microsoft.com/office/drawing/2014/main" id="{E7130D20-82E3-F441-9D43-B3956E9EF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age22image149537408">
            <a:extLst>
              <a:ext uri="{FF2B5EF4-FFF2-40B4-BE49-F238E27FC236}">
                <a16:creationId xmlns:a16="http://schemas.microsoft.com/office/drawing/2014/main" id="{37665386-9A07-DA49-9826-04C9D34D7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page22image149537680">
            <a:extLst>
              <a:ext uri="{FF2B5EF4-FFF2-40B4-BE49-F238E27FC236}">
                <a16:creationId xmlns:a16="http://schemas.microsoft.com/office/drawing/2014/main" id="{E68AC314-4B4F-8146-9269-9B4F2460A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page22image149543360">
            <a:extLst>
              <a:ext uri="{FF2B5EF4-FFF2-40B4-BE49-F238E27FC236}">
                <a16:creationId xmlns:a16="http://schemas.microsoft.com/office/drawing/2014/main" id="{CCC72FEB-D244-724F-828C-44E8B0A39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page22image149543696">
            <a:extLst>
              <a:ext uri="{FF2B5EF4-FFF2-40B4-BE49-F238E27FC236}">
                <a16:creationId xmlns:a16="http://schemas.microsoft.com/office/drawing/2014/main" id="{75941549-CCC4-184D-8E68-0B6836607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page22image149488336">
            <a:extLst>
              <a:ext uri="{FF2B5EF4-FFF2-40B4-BE49-F238E27FC236}">
                <a16:creationId xmlns:a16="http://schemas.microsoft.com/office/drawing/2014/main" id="{8FEA9648-390C-D84F-B0FD-29B1C53E6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 descr="page22image149547776">
            <a:extLst>
              <a:ext uri="{FF2B5EF4-FFF2-40B4-BE49-F238E27FC236}">
                <a16:creationId xmlns:a16="http://schemas.microsoft.com/office/drawing/2014/main" id="{E28DE5B8-9891-2C48-918B-4A84FB075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page22image149489072">
            <a:extLst>
              <a:ext uri="{FF2B5EF4-FFF2-40B4-BE49-F238E27FC236}">
                <a16:creationId xmlns:a16="http://schemas.microsoft.com/office/drawing/2014/main" id="{CAF5CAB0-9599-7A4C-8AFC-881A6E560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page22image149489344">
            <a:extLst>
              <a:ext uri="{FF2B5EF4-FFF2-40B4-BE49-F238E27FC236}">
                <a16:creationId xmlns:a16="http://schemas.microsoft.com/office/drawing/2014/main" id="{550EBF8C-D8CD-FE41-8487-6AD267297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page22image149489952">
            <a:extLst>
              <a:ext uri="{FF2B5EF4-FFF2-40B4-BE49-F238E27FC236}">
                <a16:creationId xmlns:a16="http://schemas.microsoft.com/office/drawing/2014/main" id="{8303BB73-9176-3343-9B10-FDF3317EE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29" descr="page22image149549312">
            <a:extLst>
              <a:ext uri="{FF2B5EF4-FFF2-40B4-BE49-F238E27FC236}">
                <a16:creationId xmlns:a16="http://schemas.microsoft.com/office/drawing/2014/main" id="{19A099C0-3306-654F-A7F7-2B5D1C1A6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page22image149449584">
            <a:extLst>
              <a:ext uri="{FF2B5EF4-FFF2-40B4-BE49-F238E27FC236}">
                <a16:creationId xmlns:a16="http://schemas.microsoft.com/office/drawing/2014/main" id="{1886B18A-5482-5842-A727-DF85CE915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9" name="Picture 31" descr="page22image149457472">
            <a:extLst>
              <a:ext uri="{FF2B5EF4-FFF2-40B4-BE49-F238E27FC236}">
                <a16:creationId xmlns:a16="http://schemas.microsoft.com/office/drawing/2014/main" id="{5718A27B-B821-3E4F-A3F1-47EF872BF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page22image168276832">
            <a:extLst>
              <a:ext uri="{FF2B5EF4-FFF2-40B4-BE49-F238E27FC236}">
                <a16:creationId xmlns:a16="http://schemas.microsoft.com/office/drawing/2014/main" id="{D578E10C-504C-654F-9CD6-7745477D2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3" descr="page22image168234400">
            <a:extLst>
              <a:ext uri="{FF2B5EF4-FFF2-40B4-BE49-F238E27FC236}">
                <a16:creationId xmlns:a16="http://schemas.microsoft.com/office/drawing/2014/main" id="{5D8E54C4-F646-514E-8CF7-C4CC5901A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page22image149472576">
            <a:extLst>
              <a:ext uri="{FF2B5EF4-FFF2-40B4-BE49-F238E27FC236}">
                <a16:creationId xmlns:a16="http://schemas.microsoft.com/office/drawing/2014/main" id="{215E52D2-2D0B-3447-8A66-1352F6795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 descr="page22image150924224">
            <a:extLst>
              <a:ext uri="{FF2B5EF4-FFF2-40B4-BE49-F238E27FC236}">
                <a16:creationId xmlns:a16="http://schemas.microsoft.com/office/drawing/2014/main" id="{B1548F1A-106D-5349-A641-C4FCAA6BF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page22image150936192">
            <a:extLst>
              <a:ext uri="{FF2B5EF4-FFF2-40B4-BE49-F238E27FC236}">
                <a16:creationId xmlns:a16="http://schemas.microsoft.com/office/drawing/2014/main" id="{5933C111-5323-CE44-9D8E-5DE55EE42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5" name="Picture 37" descr="page22image170918384">
            <a:extLst>
              <a:ext uri="{FF2B5EF4-FFF2-40B4-BE49-F238E27FC236}">
                <a16:creationId xmlns:a16="http://schemas.microsoft.com/office/drawing/2014/main" id="{5503D464-588B-AD42-88CE-895E88B37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page22image150962208">
            <a:extLst>
              <a:ext uri="{FF2B5EF4-FFF2-40B4-BE49-F238E27FC236}">
                <a16:creationId xmlns:a16="http://schemas.microsoft.com/office/drawing/2014/main" id="{86362309-F456-8A44-AF7A-4851C14AF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 descr="page22image150927920">
            <a:extLst>
              <a:ext uri="{FF2B5EF4-FFF2-40B4-BE49-F238E27FC236}">
                <a16:creationId xmlns:a16="http://schemas.microsoft.com/office/drawing/2014/main" id="{1C8C59B6-668E-5F41-88BF-DBAAD7468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Picture 40" descr="page22image150943360">
            <a:extLst>
              <a:ext uri="{FF2B5EF4-FFF2-40B4-BE49-F238E27FC236}">
                <a16:creationId xmlns:a16="http://schemas.microsoft.com/office/drawing/2014/main" id="{56C16051-CAA1-6245-A7F7-800473AAD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9" name="Picture 41" descr="page22image150499984">
            <a:extLst>
              <a:ext uri="{FF2B5EF4-FFF2-40B4-BE49-F238E27FC236}">
                <a16:creationId xmlns:a16="http://schemas.microsoft.com/office/drawing/2014/main" id="{63977394-541F-864A-96F4-365B683DE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0" name="Picture 42" descr="page22image150566528">
            <a:extLst>
              <a:ext uri="{FF2B5EF4-FFF2-40B4-BE49-F238E27FC236}">
                <a16:creationId xmlns:a16="http://schemas.microsoft.com/office/drawing/2014/main" id="{38080F84-D865-3243-AA5D-1F4D326BF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 descr="page22image150568864">
            <a:extLst>
              <a:ext uri="{FF2B5EF4-FFF2-40B4-BE49-F238E27FC236}">
                <a16:creationId xmlns:a16="http://schemas.microsoft.com/office/drawing/2014/main" id="{7C9BF498-7BDA-5042-808B-AA46928CF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2" name="Picture 44" descr="page22image168280912">
            <a:extLst>
              <a:ext uri="{FF2B5EF4-FFF2-40B4-BE49-F238E27FC236}">
                <a16:creationId xmlns:a16="http://schemas.microsoft.com/office/drawing/2014/main" id="{FDA72533-6772-FA4A-864F-FC6D2DE13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3" name="Picture 45" descr="page22image150746992">
            <a:extLst>
              <a:ext uri="{FF2B5EF4-FFF2-40B4-BE49-F238E27FC236}">
                <a16:creationId xmlns:a16="http://schemas.microsoft.com/office/drawing/2014/main" id="{D27B7B9F-3B6D-534B-B715-C59917C78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4" name="Picture 46" descr="page22image150570528">
            <a:extLst>
              <a:ext uri="{FF2B5EF4-FFF2-40B4-BE49-F238E27FC236}">
                <a16:creationId xmlns:a16="http://schemas.microsoft.com/office/drawing/2014/main" id="{A6A4260D-CB6E-874B-A40F-220B2F437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5" name="Picture 47" descr="page22image168292368">
            <a:extLst>
              <a:ext uri="{FF2B5EF4-FFF2-40B4-BE49-F238E27FC236}">
                <a16:creationId xmlns:a16="http://schemas.microsoft.com/office/drawing/2014/main" id="{AD5CBDD5-C42C-6F40-AA72-B01AB6CC3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6" name="Picture 48" descr="page22image168290288">
            <a:extLst>
              <a:ext uri="{FF2B5EF4-FFF2-40B4-BE49-F238E27FC236}">
                <a16:creationId xmlns:a16="http://schemas.microsoft.com/office/drawing/2014/main" id="{86206773-88A3-A449-979C-E807795E9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7" name="Picture 49" descr="page22image168290848">
            <a:extLst>
              <a:ext uri="{FF2B5EF4-FFF2-40B4-BE49-F238E27FC236}">
                <a16:creationId xmlns:a16="http://schemas.microsoft.com/office/drawing/2014/main" id="{1E382C82-CF54-AE46-B3AB-0F96CDBEE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8" name="Picture 50" descr="page22image168312128">
            <a:extLst>
              <a:ext uri="{FF2B5EF4-FFF2-40B4-BE49-F238E27FC236}">
                <a16:creationId xmlns:a16="http://schemas.microsoft.com/office/drawing/2014/main" id="{7D6D1116-1E6C-8944-B846-158CE2424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" name="Picture 51" descr="page22image168315760">
            <a:extLst>
              <a:ext uri="{FF2B5EF4-FFF2-40B4-BE49-F238E27FC236}">
                <a16:creationId xmlns:a16="http://schemas.microsoft.com/office/drawing/2014/main" id="{56DC03BE-6A00-D540-8341-0A5686334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0" name="Picture 52" descr="page22image168316096">
            <a:extLst>
              <a:ext uri="{FF2B5EF4-FFF2-40B4-BE49-F238E27FC236}">
                <a16:creationId xmlns:a16="http://schemas.microsoft.com/office/drawing/2014/main" id="{8DC32072-BD25-9744-A37F-848151A70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1" name="Picture 53" descr="page22image150570864">
            <a:extLst>
              <a:ext uri="{FF2B5EF4-FFF2-40B4-BE49-F238E27FC236}">
                <a16:creationId xmlns:a16="http://schemas.microsoft.com/office/drawing/2014/main" id="{ECA9D643-FFED-1840-AF9E-4FBAF0B1D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2" name="Picture 54" descr="page22image150512320">
            <a:extLst>
              <a:ext uri="{FF2B5EF4-FFF2-40B4-BE49-F238E27FC236}">
                <a16:creationId xmlns:a16="http://schemas.microsoft.com/office/drawing/2014/main" id="{AA12131B-2DC4-4E4C-A3D3-F87FB085E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3" name="Picture 55" descr="page22image150512592">
            <a:extLst>
              <a:ext uri="{FF2B5EF4-FFF2-40B4-BE49-F238E27FC236}">
                <a16:creationId xmlns:a16="http://schemas.microsoft.com/office/drawing/2014/main" id="{759D5BEC-7795-FA47-B613-3FCD914A2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4" name="Picture 56" descr="page22image150777568">
            <a:extLst>
              <a:ext uri="{FF2B5EF4-FFF2-40B4-BE49-F238E27FC236}">
                <a16:creationId xmlns:a16="http://schemas.microsoft.com/office/drawing/2014/main" id="{0F5E1100-626C-7141-B9D1-B55B4A59C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5" name="Picture 57" descr="page22image150777904">
            <a:extLst>
              <a:ext uri="{FF2B5EF4-FFF2-40B4-BE49-F238E27FC236}">
                <a16:creationId xmlns:a16="http://schemas.microsoft.com/office/drawing/2014/main" id="{1D3A8202-B9C4-1244-9280-52463FCE0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6" name="Picture 58" descr="page22image150778384">
            <a:extLst>
              <a:ext uri="{FF2B5EF4-FFF2-40B4-BE49-F238E27FC236}">
                <a16:creationId xmlns:a16="http://schemas.microsoft.com/office/drawing/2014/main" id="{17934619-ADC7-DC4C-B3DB-89314FD60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7" name="Picture 59" descr="page22image150778976">
            <a:extLst>
              <a:ext uri="{FF2B5EF4-FFF2-40B4-BE49-F238E27FC236}">
                <a16:creationId xmlns:a16="http://schemas.microsoft.com/office/drawing/2014/main" id="{4089FFC4-CEF0-F34A-9F48-BC3E8F190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8" name="Picture 60" descr="page22image150623920">
            <a:extLst>
              <a:ext uri="{FF2B5EF4-FFF2-40B4-BE49-F238E27FC236}">
                <a16:creationId xmlns:a16="http://schemas.microsoft.com/office/drawing/2014/main" id="{7A709529-26AA-0B4E-916F-ACF59E622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9" name="Picture 61" descr="page22image150661968">
            <a:extLst>
              <a:ext uri="{FF2B5EF4-FFF2-40B4-BE49-F238E27FC236}">
                <a16:creationId xmlns:a16="http://schemas.microsoft.com/office/drawing/2014/main" id="{6D17302B-79E6-BF45-B572-EF5C05575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0" name="Picture 62" descr="page22image150624624">
            <a:extLst>
              <a:ext uri="{FF2B5EF4-FFF2-40B4-BE49-F238E27FC236}">
                <a16:creationId xmlns:a16="http://schemas.microsoft.com/office/drawing/2014/main" id="{98D5BD7B-3765-AC45-A72B-FCE2ABA33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1" name="Picture 63" descr="page22image150624832">
            <a:extLst>
              <a:ext uri="{FF2B5EF4-FFF2-40B4-BE49-F238E27FC236}">
                <a16:creationId xmlns:a16="http://schemas.microsoft.com/office/drawing/2014/main" id="{C11A1494-8E20-F246-A4F1-2FC87338E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2" name="Picture 64" descr="page22image150625440">
            <a:extLst>
              <a:ext uri="{FF2B5EF4-FFF2-40B4-BE49-F238E27FC236}">
                <a16:creationId xmlns:a16="http://schemas.microsoft.com/office/drawing/2014/main" id="{3C64D0A5-B504-4446-8F5E-4B7956628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508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3" name="Picture 65" descr="page22image150714048">
            <a:extLst>
              <a:ext uri="{FF2B5EF4-FFF2-40B4-BE49-F238E27FC236}">
                <a16:creationId xmlns:a16="http://schemas.microsoft.com/office/drawing/2014/main" id="{D622A4D0-187E-CB42-A76A-7D336D9CA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9144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4" name="Picture 66" descr="page22image150714640">
            <a:extLst>
              <a:ext uri="{FF2B5EF4-FFF2-40B4-BE49-F238E27FC236}">
                <a16:creationId xmlns:a16="http://schemas.microsoft.com/office/drawing/2014/main" id="{A3F480EA-1273-EB4D-B1D2-BAF0E87A1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7075" y="2790825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C4A66E66-B419-FC48-AEBB-B65A82ACC40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1463" y="1089025"/>
          <a:ext cx="11568112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4650">
                  <a:extLst>
                    <a:ext uri="{9D8B030D-6E8A-4147-A177-3AD203B41FA5}">
                      <a16:colId xmlns:a16="http://schemas.microsoft.com/office/drawing/2014/main" val="925805776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909037014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144424945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3044488046"/>
                    </a:ext>
                  </a:extLst>
                </a:gridCol>
                <a:gridCol w="2309812">
                  <a:extLst>
                    <a:ext uri="{9D8B030D-6E8A-4147-A177-3AD203B41FA5}">
                      <a16:colId xmlns:a16="http://schemas.microsoft.com/office/drawing/2014/main" val="12928010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EKMEKLİK BUĞDAY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MAKARNALIK BUĞDAY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305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u="sng" dirty="0">
                          <a:solidFill>
                            <a:schemeClr val="tx1"/>
                          </a:solidFill>
                          <a:effectLst/>
                          <a:latin typeface="TimesNewRomanPS"/>
                        </a:rPr>
                        <a:t>Bölge Adı </a:t>
                      </a:r>
                      <a:endParaRPr lang="tr-TR" sz="1600" b="1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u="sng" dirty="0">
                          <a:solidFill>
                            <a:schemeClr val="tx1"/>
                          </a:solidFill>
                          <a:effectLst/>
                          <a:latin typeface="TimesNewRomanPS"/>
                        </a:rPr>
                        <a:t>Miktar </a:t>
                      </a:r>
                      <a:endParaRPr lang="tr-TR" sz="1600" b="1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u="sng" dirty="0">
                          <a:solidFill>
                            <a:schemeClr val="tx1"/>
                          </a:solidFill>
                          <a:effectLst/>
                          <a:latin typeface="TimesNewRomanPS"/>
                        </a:rPr>
                        <a:t>% </a:t>
                      </a:r>
                      <a:endParaRPr lang="tr-TR" sz="1600" b="1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u="sng" dirty="0">
                          <a:solidFill>
                            <a:schemeClr val="tx1"/>
                          </a:solidFill>
                          <a:effectLst/>
                          <a:latin typeface="TimesNewRomanPS"/>
                        </a:rPr>
                        <a:t>Miktar </a:t>
                      </a:r>
                      <a:endParaRPr lang="tr-TR" sz="1600" b="1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u="sng" dirty="0">
                          <a:solidFill>
                            <a:schemeClr val="tx1"/>
                          </a:solidFill>
                          <a:effectLst/>
                          <a:latin typeface="TimesNewRomanPS"/>
                        </a:rPr>
                        <a:t>% </a:t>
                      </a:r>
                      <a:endParaRPr lang="tr-TR" sz="1600" b="1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479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Marmara Bölgesi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2.935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17,3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0,0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865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Ege Bölgesi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1.087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6,4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468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12,9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31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İç</a:t>
                      </a:r>
                      <a:r>
                        <a:rPr lang="tr-TR" sz="1800" baseline="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 </a:t>
                      </a: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Anadolu Bölgesi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5.683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33,5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1.397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38,7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542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Akdeniz Bölgesi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1.807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10,6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323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8,9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128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Doğu Anadolu Bölgesi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1.148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6,8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27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0,7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222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Güneydoğu Anadolu Bölgesi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2.425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14,3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1.294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35,8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715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Karadeniz Bölgesi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1.895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11,1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110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3,0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748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TimesNewRomanPS"/>
                        </a:rPr>
                        <a:t>Toplam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16.980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100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3.620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  <a:latin typeface="TimesNewRomanPSMT" panose="02020603050405020304" pitchFamily="18" charset="0"/>
                        </a:rPr>
                        <a:t>100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891061"/>
                  </a:ext>
                </a:extLst>
              </a:tr>
            </a:tbl>
          </a:graphicData>
        </a:graphic>
      </p:graphicFrame>
      <p:sp>
        <p:nvSpPr>
          <p:cNvPr id="9" name="Dikdörtgen 8">
            <a:extLst>
              <a:ext uri="{FF2B5EF4-FFF2-40B4-BE49-F238E27FC236}">
                <a16:creationId xmlns:a16="http://schemas.microsoft.com/office/drawing/2014/main" id="{4417D960-2473-A440-9AEF-E2D8BAA16784}"/>
              </a:ext>
            </a:extLst>
          </p:cNvPr>
          <p:cNvSpPr/>
          <p:nvPr/>
        </p:nvSpPr>
        <p:spPr>
          <a:xfrm>
            <a:off x="271463" y="5157699"/>
            <a:ext cx="10158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latin typeface="TimesNewRomanPS"/>
              </a:rPr>
              <a:t>Kaynak: </a:t>
            </a:r>
            <a:r>
              <a:rPr lang="tr-TR" altLang="tr-TR" dirty="0" err="1">
                <a:latin typeface="TimesNewRomanPSMT" panose="02020603050405020304" pitchFamily="18" charset="0"/>
              </a:rPr>
              <a:t>TÜ̈İK'in</a:t>
            </a:r>
            <a:r>
              <a:rPr lang="tr-TR" altLang="tr-TR" dirty="0">
                <a:latin typeface="TimesNewRomanPSMT" panose="02020603050405020304" pitchFamily="18" charset="0"/>
              </a:rPr>
              <a:t> 2016 verilerine göre TMO tarafından yapılan bölgeler bazında üretim tahminidir. </a:t>
            </a:r>
            <a:endParaRPr lang="tr-TR" altLang="tr-TR" dirty="0">
              <a:latin typeface="Arial" panose="020B0604020202020204" pitchFamily="34" charset="0"/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3C22A727-DB80-B649-9B52-E48F6DB9A951}"/>
              </a:ext>
            </a:extLst>
          </p:cNvPr>
          <p:cNvSpPr/>
          <p:nvPr/>
        </p:nvSpPr>
        <p:spPr>
          <a:xfrm>
            <a:off x="2447924" y="506324"/>
            <a:ext cx="86963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latin typeface="TimesNewRomanPS"/>
              </a:rPr>
              <a:t>2016 Yılı Bölgeler Bazında Türkiye Buğday Üretimi (Bin Ton)                                                                  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870963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98905" y="1036066"/>
          <a:ext cx="10071099" cy="4777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1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6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1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20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850">
                        <a:latin typeface="Times New Roman"/>
                        <a:cs typeface="Times New Roman"/>
                      </a:endParaRPr>
                    </a:p>
                    <a:p>
                      <a:pPr marL="995044">
                        <a:lnSpc>
                          <a:spcPct val="100000"/>
                        </a:lnSpc>
                      </a:pPr>
                      <a:r>
                        <a:rPr sz="2000" b="1" spc="-1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Fabrikalar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382905" marR="215900" indent="-229870">
                        <a:lnSpc>
                          <a:spcPct val="100000"/>
                        </a:lnSpc>
                      </a:pPr>
                      <a:r>
                        <a:rPr sz="2000" b="1" spc="-1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Fabrika</a:t>
                      </a:r>
                      <a:r>
                        <a:rPr sz="2000" b="1" spc="-2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Sayısı  </a:t>
                      </a:r>
                      <a:r>
                        <a:rPr sz="2000" b="1" spc="-1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(Faal)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53975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9339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2000" b="1" spc="-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Yıllık </a:t>
                      </a:r>
                      <a:r>
                        <a:rPr sz="2000" b="1" spc="-1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Kapasite</a:t>
                      </a: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(Ton)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78435" marB="0">
                    <a:lnL w="539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351790" marR="329565" indent="40005" algn="just">
                        <a:lnSpc>
                          <a:spcPct val="100000"/>
                        </a:lnSpc>
                      </a:pPr>
                      <a:r>
                        <a:rPr sz="2000" b="1" spc="-1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Kapasite  Kullanım  Oranı</a:t>
                      </a:r>
                      <a:r>
                        <a:rPr sz="2000" b="1" spc="-2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(%)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6350" marB="0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3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53975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2295"/>
                        </a:lnSpc>
                      </a:pPr>
                      <a:r>
                        <a:rPr sz="2000" spc="-85" dirty="0">
                          <a:latin typeface="Trebuchet MS"/>
                          <a:cs typeface="Trebuchet MS"/>
                        </a:rPr>
                        <a:t>Kurulu</a:t>
                      </a:r>
                      <a:r>
                        <a:rPr sz="2000" spc="-1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100" dirty="0">
                          <a:latin typeface="Trebuchet MS"/>
                          <a:cs typeface="Trebuchet MS"/>
                        </a:rPr>
                        <a:t>Kapasite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  <a:p>
                      <a:pPr marL="278765">
                        <a:lnSpc>
                          <a:spcPct val="100000"/>
                        </a:lnSpc>
                      </a:pPr>
                      <a:r>
                        <a:rPr sz="2000" spc="-165" dirty="0">
                          <a:latin typeface="Trebuchet MS"/>
                          <a:cs typeface="Trebuchet MS"/>
                        </a:rPr>
                        <a:t>(Ton/Yıl)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ts val="2295"/>
                        </a:lnSpc>
                      </a:pPr>
                      <a:r>
                        <a:rPr sz="2000" spc="-120" dirty="0">
                          <a:latin typeface="Trebuchet MS"/>
                          <a:cs typeface="Trebuchet MS"/>
                        </a:rPr>
                        <a:t>Fiili</a:t>
                      </a:r>
                      <a:r>
                        <a:rPr sz="2000" spc="-16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spc="-100" dirty="0">
                          <a:latin typeface="Trebuchet MS"/>
                          <a:cs typeface="Trebuchet MS"/>
                        </a:rPr>
                        <a:t>Kapasite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  <a:p>
                      <a:pPr marL="292735">
                        <a:lnSpc>
                          <a:spcPct val="100000"/>
                        </a:lnSpc>
                      </a:pPr>
                      <a:r>
                        <a:rPr sz="2000" spc="-165" dirty="0">
                          <a:latin typeface="Trebuchet MS"/>
                          <a:cs typeface="Trebuchet MS"/>
                        </a:rPr>
                        <a:t>(Ton/Yıl)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53975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5397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384">
                <a:tc>
                  <a:txBody>
                    <a:bodyPr/>
                    <a:lstStyle/>
                    <a:p>
                      <a:pPr marL="50165">
                        <a:lnSpc>
                          <a:spcPts val="2305"/>
                        </a:lnSpc>
                      </a:pPr>
                      <a:r>
                        <a:rPr sz="2000" b="1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Buğday</a:t>
                      </a:r>
                      <a:r>
                        <a:rPr sz="2000" b="1" spc="-1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000" b="1" spc="-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Unu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2305"/>
                        </a:lnSpc>
                      </a:pPr>
                      <a:r>
                        <a:rPr sz="2000" spc="-45" dirty="0">
                          <a:latin typeface="Trebuchet MS"/>
                          <a:cs typeface="Trebuchet MS"/>
                        </a:rPr>
                        <a:t>677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ts val="2305"/>
                        </a:lnSpc>
                      </a:pPr>
                      <a:r>
                        <a:rPr sz="2000" spc="-80" dirty="0">
                          <a:latin typeface="Trebuchet MS"/>
                          <a:cs typeface="Trebuchet MS"/>
                        </a:rPr>
                        <a:t>37.141.818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2305"/>
                        </a:lnSpc>
                      </a:pPr>
                      <a:r>
                        <a:rPr sz="2000" spc="-80" dirty="0">
                          <a:latin typeface="Trebuchet MS"/>
                          <a:cs typeface="Trebuchet MS"/>
                        </a:rPr>
                        <a:t>17.835.468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305"/>
                        </a:lnSpc>
                      </a:pP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48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50165">
                        <a:lnSpc>
                          <a:spcPts val="2290"/>
                        </a:lnSpc>
                      </a:pPr>
                      <a:r>
                        <a:rPr sz="2000" b="1" spc="-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Yem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2290"/>
                        </a:lnSpc>
                      </a:pPr>
                      <a:r>
                        <a:rPr sz="2000" spc="-45" dirty="0">
                          <a:latin typeface="Trebuchet MS"/>
                          <a:cs typeface="Trebuchet MS"/>
                        </a:rPr>
                        <a:t>444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7145" algn="ctr">
                        <a:lnSpc>
                          <a:spcPts val="2290"/>
                        </a:lnSpc>
                      </a:pPr>
                      <a:r>
                        <a:rPr sz="2000" spc="-80" dirty="0">
                          <a:latin typeface="Trebuchet MS"/>
                          <a:cs typeface="Trebuchet MS"/>
                        </a:rPr>
                        <a:t>34.279.733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290"/>
                        </a:lnSpc>
                      </a:pPr>
                      <a:r>
                        <a:rPr sz="2000" spc="-80" dirty="0">
                          <a:latin typeface="Trebuchet MS"/>
                          <a:cs typeface="Trebuchet MS"/>
                        </a:rPr>
                        <a:t>18.753.711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290"/>
                        </a:lnSpc>
                      </a:pP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55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384">
                <a:tc>
                  <a:txBody>
                    <a:bodyPr/>
                    <a:lstStyle/>
                    <a:p>
                      <a:pPr marL="50165">
                        <a:lnSpc>
                          <a:spcPts val="2310"/>
                        </a:lnSpc>
                      </a:pPr>
                      <a:r>
                        <a:rPr sz="20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Makarna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2310"/>
                        </a:lnSpc>
                      </a:pPr>
                      <a:r>
                        <a:rPr sz="2000" spc="-45" dirty="0">
                          <a:latin typeface="Trebuchet MS"/>
                          <a:cs typeface="Trebuchet MS"/>
                        </a:rPr>
                        <a:t>25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310"/>
                        </a:lnSpc>
                      </a:pPr>
                      <a:r>
                        <a:rPr sz="2000" spc="-85" dirty="0">
                          <a:latin typeface="Trebuchet MS"/>
                          <a:cs typeface="Trebuchet MS"/>
                        </a:rPr>
                        <a:t>1.866.743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2310"/>
                        </a:lnSpc>
                      </a:pPr>
                      <a:r>
                        <a:rPr sz="2000" spc="-85" dirty="0">
                          <a:latin typeface="Trebuchet MS"/>
                          <a:cs typeface="Trebuchet MS"/>
                        </a:rPr>
                        <a:t>1.322.457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2310"/>
                        </a:lnSpc>
                      </a:pP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71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209">
                <a:tc>
                  <a:txBody>
                    <a:bodyPr/>
                    <a:lstStyle/>
                    <a:p>
                      <a:pPr marL="50165">
                        <a:lnSpc>
                          <a:spcPts val="2290"/>
                        </a:lnSpc>
                      </a:pPr>
                      <a:r>
                        <a:rPr sz="2000" b="1" spc="-10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Bulgur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2290"/>
                        </a:lnSpc>
                      </a:pPr>
                      <a:r>
                        <a:rPr sz="2000" spc="-45" dirty="0">
                          <a:latin typeface="Trebuchet MS"/>
                          <a:cs typeface="Trebuchet MS"/>
                        </a:rPr>
                        <a:t>103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290"/>
                        </a:lnSpc>
                      </a:pPr>
                      <a:r>
                        <a:rPr sz="2000" spc="-85" dirty="0">
                          <a:latin typeface="Trebuchet MS"/>
                          <a:cs typeface="Trebuchet MS"/>
                        </a:rPr>
                        <a:t>1.810.637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2290"/>
                        </a:lnSpc>
                      </a:pPr>
                      <a:r>
                        <a:rPr sz="2000" spc="-85" dirty="0">
                          <a:latin typeface="Trebuchet MS"/>
                          <a:cs typeface="Trebuchet MS"/>
                        </a:rPr>
                        <a:t>1.236.412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290"/>
                        </a:lnSpc>
                      </a:pP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68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384">
                <a:tc>
                  <a:txBody>
                    <a:bodyPr/>
                    <a:lstStyle/>
                    <a:p>
                      <a:pPr marL="50165">
                        <a:lnSpc>
                          <a:spcPts val="2300"/>
                        </a:lnSpc>
                      </a:pPr>
                      <a:r>
                        <a:rPr sz="2000" b="1" spc="-10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Bisküvi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2300"/>
                        </a:lnSpc>
                      </a:pPr>
                      <a:r>
                        <a:rPr sz="2000" spc="-45" dirty="0">
                          <a:latin typeface="Trebuchet MS"/>
                          <a:cs typeface="Trebuchet MS"/>
                        </a:rPr>
                        <a:t>30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2300"/>
                        </a:lnSpc>
                      </a:pPr>
                      <a:r>
                        <a:rPr sz="2000" spc="-85" dirty="0">
                          <a:latin typeface="Trebuchet MS"/>
                          <a:cs typeface="Trebuchet MS"/>
                        </a:rPr>
                        <a:t>1.257.213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300"/>
                        </a:lnSpc>
                      </a:pPr>
                      <a:r>
                        <a:rPr sz="2000" spc="-70" dirty="0">
                          <a:latin typeface="Trebuchet MS"/>
                          <a:cs typeface="Trebuchet MS"/>
                        </a:rPr>
                        <a:t>727.234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300"/>
                        </a:lnSpc>
                      </a:pP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58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384">
                <a:tc>
                  <a:txBody>
                    <a:bodyPr/>
                    <a:lstStyle/>
                    <a:p>
                      <a:pPr marL="50165">
                        <a:lnSpc>
                          <a:spcPts val="2305"/>
                        </a:lnSpc>
                      </a:pPr>
                      <a:r>
                        <a:rPr sz="2000" b="1" spc="-10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İrmik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2305"/>
                        </a:lnSpc>
                      </a:pPr>
                      <a:r>
                        <a:rPr sz="2000" spc="-45" dirty="0">
                          <a:latin typeface="Trebuchet MS"/>
                          <a:cs typeface="Trebuchet MS"/>
                        </a:rPr>
                        <a:t>15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2305"/>
                        </a:lnSpc>
                      </a:pPr>
                      <a:r>
                        <a:rPr sz="2000" spc="-70" dirty="0">
                          <a:latin typeface="Trebuchet MS"/>
                          <a:cs typeface="Trebuchet MS"/>
                        </a:rPr>
                        <a:t>936.824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305"/>
                        </a:lnSpc>
                      </a:pPr>
                      <a:r>
                        <a:rPr sz="2000" spc="-70" dirty="0">
                          <a:latin typeface="Trebuchet MS"/>
                          <a:cs typeface="Trebuchet MS"/>
                        </a:rPr>
                        <a:t>726.906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305"/>
                        </a:lnSpc>
                      </a:pP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78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655">
                <a:tc>
                  <a:txBody>
                    <a:bodyPr/>
                    <a:lstStyle/>
                    <a:p>
                      <a:pPr marL="50165">
                        <a:lnSpc>
                          <a:spcPts val="2290"/>
                        </a:lnSpc>
                      </a:pPr>
                      <a:r>
                        <a:rPr sz="2000" b="1" spc="-1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Çeltik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ts val="2290"/>
                        </a:lnSpc>
                      </a:pPr>
                      <a:r>
                        <a:rPr sz="2000" spc="-45" dirty="0">
                          <a:latin typeface="Trebuchet MS"/>
                          <a:cs typeface="Trebuchet MS"/>
                        </a:rPr>
                        <a:t>129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290"/>
                        </a:lnSpc>
                      </a:pPr>
                      <a:r>
                        <a:rPr sz="2000" spc="-85" dirty="0">
                          <a:latin typeface="Trebuchet MS"/>
                          <a:cs typeface="Trebuchet MS"/>
                        </a:rPr>
                        <a:t>3.949.855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2290"/>
                        </a:lnSpc>
                      </a:pPr>
                      <a:r>
                        <a:rPr sz="2000" spc="-85" dirty="0">
                          <a:latin typeface="Trebuchet MS"/>
                          <a:cs typeface="Trebuchet MS"/>
                        </a:rPr>
                        <a:t>1.628.260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290"/>
                        </a:lnSpc>
                      </a:pP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41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50165">
                        <a:lnSpc>
                          <a:spcPts val="2305"/>
                        </a:lnSpc>
                      </a:pPr>
                      <a:r>
                        <a:rPr sz="2000" b="1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Nişasta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ts val="2305"/>
                        </a:lnSpc>
                      </a:pP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12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ts val="2305"/>
                        </a:lnSpc>
                      </a:pPr>
                      <a:r>
                        <a:rPr sz="2000" b="1" spc="-1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2.271.766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ts val="2305"/>
                        </a:lnSpc>
                      </a:pPr>
                      <a:r>
                        <a:rPr sz="2000" b="1" spc="-1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1.925.846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2305"/>
                        </a:lnSpc>
                      </a:pP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85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912289" y="6058916"/>
            <a:ext cx="7952105" cy="340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Türkiye’deki Un, </a:t>
            </a:r>
            <a:r>
              <a:rPr sz="1200" b="1" spc="-25" dirty="0">
                <a:latin typeface="Arial"/>
                <a:cs typeface="Arial"/>
              </a:rPr>
              <a:t>Yem, </a:t>
            </a:r>
            <a:r>
              <a:rPr sz="1200" b="1" spc="-10" dirty="0">
                <a:latin typeface="Arial"/>
                <a:cs typeface="Arial"/>
              </a:rPr>
              <a:t>Makarna, </a:t>
            </a:r>
            <a:r>
              <a:rPr sz="1200" b="1" spc="-5" dirty="0">
                <a:latin typeface="Arial"/>
                <a:cs typeface="Arial"/>
              </a:rPr>
              <a:t>İrmik, </a:t>
            </a:r>
            <a:r>
              <a:rPr sz="1200" b="1" spc="-15" dirty="0">
                <a:latin typeface="Arial"/>
                <a:cs typeface="Arial"/>
              </a:rPr>
              <a:t>Bulgur, </a:t>
            </a:r>
            <a:r>
              <a:rPr sz="1200" b="1" spc="-5" dirty="0">
                <a:latin typeface="Arial"/>
                <a:cs typeface="Arial"/>
              </a:rPr>
              <a:t>Bisküvi, Çeltik ve Nişasta Fabrikalarının Son Durumu </a:t>
            </a:r>
            <a:r>
              <a:rPr sz="1200" b="1" spc="-10" dirty="0">
                <a:latin typeface="Arial"/>
                <a:cs typeface="Arial"/>
              </a:rPr>
              <a:t>(2016</a:t>
            </a:r>
            <a:r>
              <a:rPr sz="1200" b="1" spc="19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Yılı)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060"/>
              </a:lnSpc>
            </a:pPr>
            <a:r>
              <a:rPr sz="900" b="1" spc="-5" dirty="0">
                <a:latin typeface="Arial"/>
                <a:cs typeface="Arial"/>
              </a:rPr>
              <a:t>Kaynak: </a:t>
            </a:r>
            <a:r>
              <a:rPr sz="900" dirty="0">
                <a:latin typeface="Arial"/>
                <a:cs typeface="Arial"/>
              </a:rPr>
              <a:t>TMO </a:t>
            </a:r>
            <a:r>
              <a:rPr sz="900" spc="-5" dirty="0">
                <a:latin typeface="Arial"/>
                <a:cs typeface="Arial"/>
              </a:rPr>
              <a:t>2017</a:t>
            </a:r>
            <a:endParaRPr sz="9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8781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41973" y="-20687"/>
            <a:ext cx="9124950" cy="1039813"/>
          </a:xfrm>
        </p:spPr>
        <p:txBody>
          <a:bodyPr>
            <a:normAutofit/>
          </a:bodyPr>
          <a:lstStyle/>
          <a:p>
            <a:r>
              <a:rPr lang="tr-TR" sz="3200" b="1" dirty="0"/>
              <a:t>BUĞDAY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60" t="-275" r="48714" b="275"/>
          <a:stretch/>
        </p:blipFill>
        <p:spPr>
          <a:xfrm>
            <a:off x="5455071" y="674696"/>
            <a:ext cx="6200482" cy="6183304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31EDCBA-EA66-F640-9360-99005EC5A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13151" cy="6858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052931" y="5237921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% 3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052931" y="4321491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% 83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6047108" y="3493944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% 14</a:t>
            </a:r>
          </a:p>
        </p:txBody>
      </p:sp>
    </p:spTree>
    <p:extLst>
      <p:ext uri="{BB962C8B-B14F-4D97-AF65-F5344CB8AC3E}">
        <p14:creationId xmlns:p14="http://schemas.microsoft.com/office/powerpoint/2010/main" val="171638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2218" y="121298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BUĞDAY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218" y="1371601"/>
            <a:ext cx="10515600" cy="4993130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tr-TR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Buğday, tek yıllık bir otsu bitkidir.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tr-TR" sz="2600" dirty="0">
              <a:latin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600" dirty="0">
                <a:latin typeface="Times New Roman" panose="02020603050405020304" pitchFamily="18" charset="0"/>
              </a:rPr>
              <a:t> 	</a:t>
            </a:r>
            <a:r>
              <a:rPr lang="tr-TR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Buğdayın yapısı denilince fiziksel ve kimyasal yapı anlaşılmaktadır.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Buğday veya tahıllar tane olarak hasat edilir, taşınır ve depolanırlar.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Tane ise çiçeğin bir meyvesidir. Yani bir tahıl tanesi hem meyve 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hem de tohumdur. Kavuz ve kapçık son derece gevşektir, bu yüzden hasat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ve toplama sırasında kolaylıkla ayrılabilir. Meyve serbest kalabilir. </a:t>
            </a:r>
          </a:p>
          <a:p>
            <a:pPr marL="0" indent="0" algn="just">
              <a:buNone/>
            </a:pPr>
            <a:endParaRPr lang="tr-TR" sz="2600" dirty="0">
              <a:latin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600" dirty="0">
                <a:latin typeface="Times New Roman" panose="02020603050405020304" pitchFamily="18" charset="0"/>
              </a:rPr>
              <a:t> 	Buğday tanesi </a:t>
            </a:r>
            <a:r>
              <a:rPr lang="tr-TR" sz="2600" dirty="0" err="1">
                <a:latin typeface="Times New Roman" panose="02020603050405020304" pitchFamily="18" charset="0"/>
              </a:rPr>
              <a:t>botaniksel</a:t>
            </a:r>
            <a:r>
              <a:rPr lang="tr-TR" sz="2600" dirty="0">
                <a:latin typeface="Times New Roman" panose="02020603050405020304" pitchFamily="18" charset="0"/>
              </a:rPr>
              <a:t> olarak </a:t>
            </a:r>
            <a:r>
              <a:rPr lang="tr-TR" sz="2600" b="1" dirty="0" err="1">
                <a:latin typeface="Times New Roman" panose="02020603050405020304" pitchFamily="18" charset="0"/>
              </a:rPr>
              <a:t>karyopsis</a:t>
            </a:r>
            <a:r>
              <a:rPr lang="tr-TR" sz="2600" dirty="0" err="1">
                <a:latin typeface="Times New Roman" panose="02020603050405020304" pitchFamily="18" charset="0"/>
              </a:rPr>
              <a:t>tir</a:t>
            </a:r>
            <a:r>
              <a:rPr lang="tr-TR" sz="2600" dirty="0">
                <a:latin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</a:rPr>
              <a:t>	Yani </a:t>
            </a:r>
            <a:r>
              <a:rPr lang="tr-TR" sz="2600" dirty="0" err="1">
                <a:latin typeface="Times New Roman" panose="02020603050405020304" pitchFamily="18" charset="0"/>
              </a:rPr>
              <a:t>endosperm</a:t>
            </a:r>
            <a:r>
              <a:rPr lang="tr-TR" sz="2600" dirty="0">
                <a:latin typeface="Times New Roman" panose="02020603050405020304" pitchFamily="18" charset="0"/>
              </a:rPr>
              <a:t> ve embriyo, tohum kabuğu (</a:t>
            </a:r>
            <a:r>
              <a:rPr lang="tr-TR" sz="2600" dirty="0" err="1">
                <a:latin typeface="Times New Roman" panose="02020603050405020304" pitchFamily="18" charset="0"/>
              </a:rPr>
              <a:t>testa</a:t>
            </a:r>
            <a:r>
              <a:rPr lang="tr-TR" sz="2600" dirty="0">
                <a:latin typeface="Times New Roman" panose="02020603050405020304" pitchFamily="18" charset="0"/>
              </a:rPr>
              <a:t>) 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</a:rPr>
              <a:t>	ve meyve kabuğu (</a:t>
            </a:r>
            <a:r>
              <a:rPr lang="tr-TR" sz="2600" dirty="0" err="1">
                <a:latin typeface="Times New Roman" panose="02020603050405020304" pitchFamily="18" charset="0"/>
              </a:rPr>
              <a:t>perikarp</a:t>
            </a:r>
            <a:r>
              <a:rPr lang="tr-TR" sz="2600" dirty="0">
                <a:latin typeface="Times New Roman" panose="02020603050405020304" pitchFamily="18" charset="0"/>
              </a:rPr>
              <a:t>) tarafından tamamen kuşatılmıştır.</a:t>
            </a: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</a:rPr>
              <a:t>	Kavuz ise tamamen ayrılmıştır.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102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7941" y="95277"/>
            <a:ext cx="8686800" cy="648072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BUĞDAY TANESİ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Perikarp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(meyve kabuğu):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Buğday tanesini dıştan kuşatmaktadır. Dıştan içe doğru,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epidermis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hipodermis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endoderm olmak üzere başlıca 3 kısımdan oluşur. </a:t>
            </a:r>
          </a:p>
          <a:p>
            <a:pPr marL="0" indent="0" algn="just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Tohum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 ana sınıftan oluşmaktadır. Bunlar dıştan içe doğru;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a)Tohum kabuğu (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Tohum kabuğunun en önemli özelliği buğdaya karakteristik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rengini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vermesidir. Birim miktardaki mineral madde oranı bakımından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Aleuronedan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ikinci sıradadır. Birim miktardaki protein oranı bakımından Embriyo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Aleuronedan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üçüncü sıradadır. </a:t>
            </a:r>
          </a:p>
          <a:p>
            <a:pPr marL="45720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1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Perisperm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Aleuron tabakası arasında yer alan kısımdır. Teknolojik açıdan çok fazla bir önemi yoktur. </a:t>
            </a:r>
          </a:p>
          <a:p>
            <a:pPr marL="457200" lvl="1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Endosperm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Tanenin esas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elde edildiği kısmıdır. Kendi arasında Aleuron tabakası ve Nişastalı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Endosperm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 üzere 2 guruba ayrılır.  </a:t>
            </a:r>
          </a:p>
          <a:p>
            <a:pPr algn="just"/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3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>
              <a:buClr>
                <a:srgbClr val="F0A22E"/>
              </a:buClr>
            </a:pPr>
            <a:r>
              <a:rPr lang="tr-TR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Aleuron (</a:t>
            </a:r>
            <a:r>
              <a:rPr lang="tr-TR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alöron</a:t>
            </a:r>
            <a:r>
              <a:rPr lang="tr-TR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tabakası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Botaniksel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açıdan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endospermin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dış kısmıdır. Ama kül oranı çok yüksek olduğu için ve proteini teknolojik açıdan önemli olmadığı için kabuğa dahil edilip öğütme sırasında ayrıştırılır. Çimlenme sırasında protein rezervlerinin önemi vardır.</a:t>
            </a:r>
          </a:p>
          <a:p>
            <a:pPr lvl="0" algn="just">
              <a:buClr>
                <a:srgbClr val="F0A22E"/>
              </a:buClr>
            </a:pPr>
            <a:r>
              <a:rPr lang="tr-TR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Nişastalı </a:t>
            </a:r>
            <a:r>
              <a:rPr lang="tr-TR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Endosperm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Tanenin ortasında yer alan ve esas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elde edildiği kısımdır. Tanenin yaklaşık olarak %80-85’ini oluşturur. Nişastalı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endosperm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hücreleri proteinler içine gömülü olan nişasta tanelerinden meydana gelmektedir. Nişastalı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endospermde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protein miktarı merkezden dışa doğru gidildikçe artar. Ancak merkezdeki proteinin teknolojik kalitesi çok daha yüksektir. Mineral madde oranı yüzdesel olarak diğer kısımlara göre daha azdır.</a:t>
            </a:r>
          </a:p>
          <a:p>
            <a:pPr lvl="0" algn="just">
              <a:buClr>
                <a:srgbClr val="F0A22E"/>
              </a:buClr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130807" y="1966983"/>
            <a:ext cx="3938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ENDOSPERMİN KISIMLARI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988946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75" y="1818453"/>
            <a:ext cx="10364452" cy="3424107"/>
          </a:xfrm>
        </p:spPr>
        <p:txBody>
          <a:bodyPr>
            <a:normAutofit/>
          </a:bodyPr>
          <a:lstStyle/>
          <a:p>
            <a:pPr lvl="0" algn="just">
              <a:buClr>
                <a:srgbClr val="F0A22E"/>
              </a:buClr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Ruşeym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/embriyo</a:t>
            </a:r>
          </a:p>
          <a:p>
            <a:pPr marL="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Buğdayın üremesini sağlayan kısımdır. </a:t>
            </a:r>
          </a:p>
          <a:p>
            <a:pPr marL="0" lvl="1" indent="0" algn="just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Ruşeym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tanenin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bakımından en zengin kısmıdır. </a:t>
            </a:r>
          </a:p>
          <a:p>
            <a:pPr marL="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zamanda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mineral madde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da zengindir.</a:t>
            </a:r>
          </a:p>
          <a:p>
            <a:pPr marL="0" lvl="1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Canlı hücrelerden oluşur. Suyun taneye ilk girdiği kısımdır. </a:t>
            </a:r>
          </a:p>
          <a:p>
            <a:pPr lvl="0" algn="just">
              <a:buClr>
                <a:srgbClr val="F0A22E"/>
              </a:buClr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563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D84FBDE-D03B-8E4B-A35F-676DC70AB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BUĞDAYIN SINIFLANDIRILMASI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0554D7-A77B-C846-83B2-CE9F24601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156" y="1719649"/>
            <a:ext cx="11705844" cy="4840843"/>
          </a:xfrm>
        </p:spPr>
        <p:txBody>
          <a:bodyPr>
            <a:normAutofit fontScale="77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endParaRPr lang="tr-TR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9385">
              <a:spcAft>
                <a:spcPts val="0"/>
              </a:spcAft>
            </a:pPr>
            <a:r>
              <a:rPr lang="tr-TR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Buğdaylar, </a:t>
            </a:r>
            <a:r>
              <a:rPr lang="tr-TR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botanik</a:t>
            </a:r>
            <a:r>
              <a:rPr lang="tr-TR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yapısına göre üç sınıfa ayrılmaktadır:</a:t>
            </a:r>
          </a:p>
          <a:p>
            <a:pPr>
              <a:spcBef>
                <a:spcPts val="685"/>
              </a:spcBef>
              <a:buSzPts val="1200"/>
              <a:buFont typeface="Wingdings" pitchFamily="2" charset="2"/>
              <a:buChar char="Ø"/>
              <a:tabLst>
                <a:tab pos="700405" algn="l"/>
              </a:tabLst>
            </a:pPr>
            <a:r>
              <a:rPr lang="tr-TR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Triticum</a:t>
            </a:r>
            <a:r>
              <a:rPr lang="tr-TR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Aestivum</a:t>
            </a:r>
            <a:r>
              <a:rPr lang="tr-TR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(ekmeklik</a:t>
            </a:r>
            <a:r>
              <a:rPr lang="tr-TR" sz="1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buğday),</a:t>
            </a:r>
          </a:p>
          <a:p>
            <a:pPr>
              <a:spcBef>
                <a:spcPts val="685"/>
              </a:spcBef>
              <a:buSzPts val="1200"/>
              <a:buFont typeface="Wingdings" pitchFamily="2" charset="2"/>
              <a:buChar char="Ø"/>
              <a:tabLst>
                <a:tab pos="700405" algn="l"/>
              </a:tabLst>
            </a:pPr>
            <a:r>
              <a:rPr lang="tr-TR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Triticum</a:t>
            </a:r>
            <a:r>
              <a:rPr lang="tr-TR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Durum 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(makarnalık</a:t>
            </a:r>
            <a:r>
              <a:rPr lang="tr-TR" sz="1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buğday),</a:t>
            </a:r>
          </a:p>
          <a:p>
            <a:pPr>
              <a:spcBef>
                <a:spcPts val="685"/>
              </a:spcBef>
              <a:buSzPts val="1200"/>
              <a:buFont typeface="Wingdings" pitchFamily="2" charset="2"/>
              <a:buChar char="Ø"/>
              <a:tabLst>
                <a:tab pos="700405" algn="l"/>
              </a:tabLst>
            </a:pPr>
            <a:r>
              <a:rPr lang="tr-TR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Triticum</a:t>
            </a:r>
            <a:r>
              <a:rPr lang="tr-TR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Compactum</a:t>
            </a:r>
            <a:r>
              <a:rPr lang="tr-TR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(topbaş veya bisküvilik</a:t>
            </a:r>
            <a:r>
              <a:rPr lang="tr-TR" sz="1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buğday).</a:t>
            </a:r>
          </a:p>
          <a:p>
            <a:pPr marL="158750">
              <a:spcAft>
                <a:spcPts val="0"/>
              </a:spcAft>
            </a:pPr>
            <a:endParaRPr lang="tr-T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8750">
              <a:spcAft>
                <a:spcPts val="0"/>
              </a:spcAft>
            </a:pPr>
            <a:r>
              <a:rPr lang="tr-TR" sz="2200" dirty="0">
                <a:latin typeface="Times New Roman" panose="02020603050405020304" pitchFamily="18" charset="0"/>
              </a:rPr>
              <a:t>Buğdaylar; </a:t>
            </a:r>
            <a:r>
              <a:rPr lang="tr-TR" sz="2200" b="1" dirty="0">
                <a:latin typeface="Times New Roman" panose="02020603050405020304" pitchFamily="18" charset="0"/>
              </a:rPr>
              <a:t>sertlik</a:t>
            </a:r>
            <a:r>
              <a:rPr lang="tr-TR" sz="2200" dirty="0">
                <a:latin typeface="Times New Roman" panose="02020603050405020304" pitchFamily="18" charset="0"/>
              </a:rPr>
              <a:t>, </a:t>
            </a:r>
            <a:r>
              <a:rPr lang="tr-TR" sz="2200" b="1" dirty="0">
                <a:latin typeface="Times New Roman" panose="02020603050405020304" pitchFamily="18" charset="0"/>
              </a:rPr>
              <a:t>tane rengi </a:t>
            </a:r>
            <a:r>
              <a:rPr lang="tr-TR" sz="2200" dirty="0">
                <a:latin typeface="Times New Roman" panose="02020603050405020304" pitchFamily="18" charset="0"/>
              </a:rPr>
              <a:t>ve </a:t>
            </a:r>
            <a:r>
              <a:rPr lang="tr-TR" sz="2200" b="1" dirty="0">
                <a:latin typeface="Times New Roman" panose="02020603050405020304" pitchFamily="18" charset="0"/>
              </a:rPr>
              <a:t>ekiliş durumuna </a:t>
            </a:r>
            <a:r>
              <a:rPr lang="tr-TR" sz="2200" dirty="0">
                <a:latin typeface="Times New Roman" panose="02020603050405020304" pitchFamily="18" charset="0"/>
              </a:rPr>
              <a:t>göre de sınıflandırılmaktadır:</a:t>
            </a:r>
          </a:p>
          <a:p>
            <a:pPr>
              <a:spcBef>
                <a:spcPts val="685"/>
              </a:spcBef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700405" algn="l"/>
              </a:tabLst>
            </a:pPr>
            <a:r>
              <a:rPr lang="tr-TR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Tane sertliğine </a:t>
            </a:r>
            <a:r>
              <a:rPr lang="tr-TR" sz="1800" dirty="0">
                <a:latin typeface="Times New Roman" panose="02020603050405020304" pitchFamily="18" charset="0"/>
              </a:rPr>
              <a:t>göre;</a:t>
            </a:r>
            <a:r>
              <a:rPr lang="tr-TR" sz="1800" b="1" dirty="0">
                <a:latin typeface="Times New Roman" panose="02020603050405020304" pitchFamily="18" charset="0"/>
              </a:rPr>
              <a:t> </a:t>
            </a:r>
            <a:r>
              <a:rPr lang="tr-TR" sz="1800" dirty="0">
                <a:latin typeface="Times New Roman" panose="02020603050405020304" pitchFamily="18" charset="0"/>
              </a:rPr>
              <a:t>sert buğday, yarı sert buğday, yumuşak buğday,</a:t>
            </a:r>
          </a:p>
          <a:p>
            <a:pPr>
              <a:spcBef>
                <a:spcPts val="685"/>
              </a:spcBef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700405" algn="l"/>
              </a:tabLst>
            </a:pPr>
            <a:r>
              <a:rPr lang="tr-TR" sz="1800" b="1" dirty="0">
                <a:latin typeface="Times New Roman" panose="02020603050405020304" pitchFamily="18" charset="0"/>
              </a:rPr>
              <a:t>Tane rengine </a:t>
            </a:r>
            <a:r>
              <a:rPr lang="tr-TR" sz="1800" dirty="0">
                <a:latin typeface="Times New Roman" panose="02020603050405020304" pitchFamily="18" charset="0"/>
              </a:rPr>
              <a:t>göre; kırmızı buğday, beyaz buğday,</a:t>
            </a:r>
          </a:p>
          <a:p>
            <a:pPr>
              <a:spcBef>
                <a:spcPts val="685"/>
              </a:spcBef>
              <a:spcAft>
                <a:spcPts val="0"/>
              </a:spcAft>
              <a:buSzPts val="1200"/>
              <a:buFont typeface="Wingdings" pitchFamily="2" charset="2"/>
              <a:buChar char="Ø"/>
              <a:tabLst>
                <a:tab pos="700405" algn="l"/>
              </a:tabLst>
            </a:pPr>
            <a:r>
              <a:rPr lang="tr-TR" sz="1800" b="1" dirty="0">
                <a:latin typeface="Times New Roman" panose="02020603050405020304" pitchFamily="18" charset="0"/>
              </a:rPr>
              <a:t>Ekilişlerine </a:t>
            </a:r>
            <a:r>
              <a:rPr lang="tr-TR" sz="1800" dirty="0">
                <a:latin typeface="Times New Roman" panose="02020603050405020304" pitchFamily="18" charset="0"/>
              </a:rPr>
              <a:t>göre; yazlık buğday, kışlık buğday.</a:t>
            </a:r>
          </a:p>
          <a:p>
            <a:pPr marL="0" indent="0">
              <a:buNone/>
            </a:pPr>
            <a:endParaRPr lang="tr-TR" sz="1800" dirty="0">
              <a:latin typeface="Times New Roman" panose="02020603050405020304" pitchFamily="18" charset="0"/>
            </a:endParaRPr>
          </a:p>
          <a:p>
            <a:pPr marL="158750"/>
            <a:r>
              <a:rPr lang="tr-TR" sz="2200" dirty="0">
                <a:latin typeface="Times New Roman" panose="02020603050405020304" pitchFamily="18" charset="0"/>
              </a:rPr>
              <a:t>Sanayicinin buğday tercihi, kullanım amacına göre değişmektedir. Örneğin, ekmeklik buğdaylarda protein oranı ve kalitesi ile un veriminin yüksek olması istenirken bisküvilik buğdaylarda ise düşük protein tercih edilmektedir.</a:t>
            </a:r>
          </a:p>
          <a:p>
            <a:pPr marL="0" indent="0">
              <a:spcAft>
                <a:spcPts val="0"/>
              </a:spcAft>
              <a:buNone/>
            </a:pPr>
            <a:endParaRPr lang="tr-T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AEA091F-C054-4C4A-B535-323A4703D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35" y="62081"/>
            <a:ext cx="1401090" cy="135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28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3775" y="2865589"/>
            <a:ext cx="10364452" cy="3424107"/>
          </a:xfrm>
        </p:spPr>
        <p:txBody>
          <a:bodyPr>
            <a:normAutofit/>
          </a:bodyPr>
          <a:lstStyle/>
          <a:p>
            <a:pPr marL="457200" indent="-457200" algn="just">
              <a:buAutoNum type="arabicParenR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Süt olum evresi (Protein Birikimi)</a:t>
            </a:r>
          </a:p>
          <a:p>
            <a:pPr marL="457200" indent="-457200" algn="just">
              <a:lnSpc>
                <a:spcPct val="150000"/>
              </a:lnSpc>
              <a:buAutoNum type="arabicParenR" startAt="2"/>
              <a:tabLst>
                <a:tab pos="4572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Sarı olum evresi (Nişasta Birikimi)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AutoNum type="arabicParenR" startAt="2"/>
              <a:tabLst>
                <a:tab pos="4572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Fizyolojik olum evresi</a:t>
            </a:r>
          </a:p>
          <a:p>
            <a:pPr marL="457200" indent="-457200" algn="just">
              <a:lnSpc>
                <a:spcPct val="150000"/>
              </a:lnSpc>
              <a:buAutoNum type="arabicParenR" startAt="2"/>
              <a:tabLst>
                <a:tab pos="457200" algn="l"/>
              </a:tabLst>
            </a:pPr>
            <a:endParaRPr lang="tr-TR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AEA091F-C054-4C4A-B535-323A4703D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456" y="156542"/>
            <a:ext cx="1401090" cy="1354524"/>
          </a:xfrm>
          <a:prstGeom prst="rect">
            <a:avLst/>
          </a:prstGeom>
        </p:spPr>
      </p:pic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18D6BA44-7458-3A4C-A43C-0E3AA89F546C}"/>
              </a:ext>
            </a:extLst>
          </p:cNvPr>
          <p:cNvSpPr txBox="1">
            <a:spLocks/>
          </p:cNvSpPr>
          <p:nvPr/>
        </p:nvSpPr>
        <p:spPr>
          <a:xfrm>
            <a:off x="913775" y="104518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Buğday tanesinin oluşumunda çiçekten taneye başlıca 3 evre gözlenir.</a:t>
            </a:r>
          </a:p>
        </p:txBody>
      </p:sp>
    </p:spTree>
    <p:extLst>
      <p:ext uri="{BB962C8B-B14F-4D97-AF65-F5344CB8AC3E}">
        <p14:creationId xmlns:p14="http://schemas.microsoft.com/office/powerpoint/2010/main" val="1254763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A922D7-AEE5-4240-8E48-79AEAC66D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altLang="tr-TR" sz="3600" b="1" dirty="0">
                <a:latin typeface="TimesNewRomanPS"/>
              </a:rPr>
              <a:t>2016/17 Dünya Buğday Üretiminde Başlıca Ülkelerin Payları (%) </a:t>
            </a:r>
            <a:endParaRPr lang="tr-TR" sz="3600" dirty="0"/>
          </a:p>
        </p:txBody>
      </p:sp>
      <p:pic>
        <p:nvPicPr>
          <p:cNvPr id="4098" name="Picture 2" descr="page33image175206752">
            <a:extLst>
              <a:ext uri="{FF2B5EF4-FFF2-40B4-BE49-F238E27FC236}">
                <a16:creationId xmlns:a16="http://schemas.microsoft.com/office/drawing/2014/main" id="{F448A49B-CEBB-1047-963A-1C19D3640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5" y="2377439"/>
            <a:ext cx="10731749" cy="410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203117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945</TotalTime>
  <Words>752</Words>
  <Application>Microsoft Macintosh PowerPoint</Application>
  <PresentationFormat>Geniş ekran</PresentationFormat>
  <Paragraphs>174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4" baseType="lpstr">
      <vt:lpstr>Arial</vt:lpstr>
      <vt:lpstr>Calibri</vt:lpstr>
      <vt:lpstr>Comic Sans MS</vt:lpstr>
      <vt:lpstr>Times New Roman</vt:lpstr>
      <vt:lpstr>TimesNewRomanPS</vt:lpstr>
      <vt:lpstr>TimesNewRomanPSMT</vt:lpstr>
      <vt:lpstr>Trebuchet MS</vt:lpstr>
      <vt:lpstr>Tw Cen MT</vt:lpstr>
      <vt:lpstr>Verdana</vt:lpstr>
      <vt:lpstr>Wingdings</vt:lpstr>
      <vt:lpstr>Damla</vt:lpstr>
      <vt:lpstr>TAHIL TEKNOLOJİSİ</vt:lpstr>
      <vt:lpstr>BUĞDAY</vt:lpstr>
      <vt:lpstr>BUĞDAY</vt:lpstr>
      <vt:lpstr>PowerPoint Sunusu</vt:lpstr>
      <vt:lpstr>PowerPoint Sunusu</vt:lpstr>
      <vt:lpstr>PowerPoint Sunusu</vt:lpstr>
      <vt:lpstr>BUĞDAYIN SINIFLANDIRILMASI</vt:lpstr>
      <vt:lpstr>PowerPoint Sunusu</vt:lpstr>
      <vt:lpstr>2016/17 Dünya Buğday Üretiminde Başlıca Ülkelerin Payları (%) </vt:lpstr>
      <vt:lpstr>2016/17 Dünya Buğday İhracatında Başlıca Ülkelerin Payları (%)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177</cp:revision>
  <dcterms:created xsi:type="dcterms:W3CDTF">2019-09-25T12:44:30Z</dcterms:created>
  <dcterms:modified xsi:type="dcterms:W3CDTF">2020-01-22T10:52:58Z</dcterms:modified>
</cp:coreProperties>
</file>