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19B56DFA-1E2D-458B-B90F-71E38BB5DA51}" type="datetimeFigureOut">
              <a:rPr lang="tr-TR" smtClean="0"/>
              <a:pPr/>
              <a:t>15.6.2020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CD18EA8-DD15-4CC9-A022-26936BA3559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9B56DFA-1E2D-458B-B90F-71E38BB5DA51}" type="datetimeFigureOut">
              <a:rPr lang="tr-TR" smtClean="0"/>
              <a:pPr/>
              <a:t>15.6.2020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CD18EA8-DD15-4CC9-A022-26936BA3559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9B56DFA-1E2D-458B-B90F-71E38BB5DA51}" type="datetimeFigureOut">
              <a:rPr lang="tr-TR" smtClean="0"/>
              <a:pPr/>
              <a:t>15.6.2020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CD18EA8-DD15-4CC9-A022-26936BA3559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9B56DFA-1E2D-458B-B90F-71E38BB5DA51}" type="datetimeFigureOut">
              <a:rPr lang="tr-TR" smtClean="0"/>
              <a:pPr/>
              <a:t>15.6.2020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CD18EA8-DD15-4CC9-A022-26936BA3559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19B56DFA-1E2D-458B-B90F-71E38BB5DA51}" type="datetimeFigureOut">
              <a:rPr lang="tr-TR" smtClean="0"/>
              <a:pPr/>
              <a:t>15.6.2020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CD18EA8-DD15-4CC9-A022-26936BA3559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9B56DFA-1E2D-458B-B90F-71E38BB5DA51}" type="datetimeFigureOut">
              <a:rPr lang="tr-TR" smtClean="0"/>
              <a:pPr/>
              <a:t>15.6.2020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CD18EA8-DD15-4CC9-A022-26936BA3559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19B56DFA-1E2D-458B-B90F-71E38BB5DA51}" type="datetimeFigureOut">
              <a:rPr lang="tr-TR" smtClean="0"/>
              <a:pPr/>
              <a:t>15.6.2020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9CD18EA8-DD15-4CC9-A022-26936BA3559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19B56DFA-1E2D-458B-B90F-71E38BB5DA51}" type="datetimeFigureOut">
              <a:rPr lang="tr-TR" smtClean="0"/>
              <a:pPr/>
              <a:t>15.6.2020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9CD18EA8-DD15-4CC9-A022-26936BA3559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9B56DFA-1E2D-458B-B90F-71E38BB5DA51}" type="datetimeFigureOut">
              <a:rPr lang="tr-TR" smtClean="0"/>
              <a:pPr/>
              <a:t>15.6.2020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9CD18EA8-DD15-4CC9-A022-26936BA3559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9B56DFA-1E2D-458B-B90F-71E38BB5DA51}" type="datetimeFigureOut">
              <a:rPr lang="tr-TR" smtClean="0"/>
              <a:pPr/>
              <a:t>15.6.2020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CD18EA8-DD15-4CC9-A022-26936BA3559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9B56DFA-1E2D-458B-B90F-71E38BB5DA51}" type="datetimeFigureOut">
              <a:rPr lang="tr-TR" smtClean="0"/>
              <a:pPr/>
              <a:t>15.6.2020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CD18EA8-DD15-4CC9-A022-26936BA3559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B56DFA-1E2D-458B-B90F-71E38BB5DA51}" type="datetimeFigureOut">
              <a:rPr lang="tr-TR" smtClean="0"/>
              <a:pPr/>
              <a:t>15.6.2020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D18EA8-DD15-4CC9-A022-26936BA3559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6. HAFTA</a:t>
            </a:r>
            <a:endParaRPr lang="tr-TR" dirty="0"/>
          </a:p>
        </p:txBody>
      </p:sp>
      <p:sp>
        <p:nvSpPr>
          <p:cNvPr id="3" name="2 Alt Başlık"/>
          <p:cNvSpPr>
            <a:spLocks noGrp="1"/>
          </p:cNvSpPr>
          <p:nvPr>
            <p:ph type="subTitle" idx="1"/>
          </p:nvPr>
        </p:nvSpPr>
        <p:spPr/>
        <p:txBody>
          <a:bodyPr/>
          <a:lstStyle/>
          <a:p>
            <a:r>
              <a:rPr lang="tr-TR" dirty="0" smtClean="0"/>
              <a:t>Tanzimat Dönemi ve Osmanlı Modernleşmesi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pPr algn="just"/>
            <a:r>
              <a:rPr lang="tr-TR" dirty="0" smtClean="0"/>
              <a:t>Tanzimat Fermanı üzerine tartışma Osmanlı ve Türkiye çalışmaları literatüründe </a:t>
            </a:r>
            <a:r>
              <a:rPr lang="tr-TR" dirty="0" err="1" smtClean="0"/>
              <a:t>süregiden</a:t>
            </a:r>
            <a:r>
              <a:rPr lang="tr-TR" dirty="0" smtClean="0"/>
              <a:t> bir tartışmadır. </a:t>
            </a:r>
            <a:r>
              <a:rPr lang="tr-TR" dirty="0"/>
              <a:t>Oryantalist </a:t>
            </a:r>
            <a:r>
              <a:rPr lang="tr-TR" dirty="0" smtClean="0"/>
              <a:t>anlatıyla barışık ilerleyen </a:t>
            </a:r>
            <a:r>
              <a:rPr lang="tr-TR" dirty="0"/>
              <a:t>modernleşme kuramı, </a:t>
            </a:r>
            <a:r>
              <a:rPr lang="tr-TR" dirty="0" smtClean="0"/>
              <a:t>bu tarihi belgeyi salt </a:t>
            </a:r>
            <a:r>
              <a:rPr lang="tr-TR" dirty="0"/>
              <a:t>İngiliz Dışişleri </a:t>
            </a:r>
            <a:r>
              <a:rPr lang="tr-TR" dirty="0" smtClean="0"/>
              <a:t>Bakanlığı odaklı </a:t>
            </a:r>
            <a:r>
              <a:rPr lang="tr-TR" dirty="0"/>
              <a:t>bir dayatma olarak ele alsa da </a:t>
            </a:r>
            <a:r>
              <a:rPr lang="tr-TR" dirty="0" smtClean="0"/>
              <a:t>genel olarak Osmanlı modernleşmesi, daha özelde de Tanzimat Fermanı söz </a:t>
            </a:r>
            <a:r>
              <a:rPr lang="tr-TR" dirty="0"/>
              <a:t>konusu </a:t>
            </a:r>
            <a:r>
              <a:rPr lang="tr-TR" dirty="0" smtClean="0"/>
              <a:t>özcü ve indirgemeci anlatının </a:t>
            </a:r>
            <a:r>
              <a:rPr lang="tr-TR" dirty="0"/>
              <a:t>dile getirdiği şekilde, </a:t>
            </a:r>
            <a:r>
              <a:rPr lang="tr-TR" dirty="0" smtClean="0"/>
              <a:t>faillik konumu bulunmayan Osmanlı kullarının Batı’nın zorlamaları ve kendi taklitçi zihniyetleri arasında salınan bir süreçten ibaretmişçesine okunamaz.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10000"/>
          </a:bodyPr>
          <a:lstStyle/>
          <a:p>
            <a:pPr algn="just"/>
            <a:r>
              <a:rPr lang="tr-TR" dirty="0" smtClean="0"/>
              <a:t>Tanzimat Fermanı’nın Batı’da çeşitli örnekleri bulunan haklar beyannamelerinin sadrazam Mustafa </a:t>
            </a:r>
            <a:r>
              <a:rPr lang="tr-TR" dirty="0" err="1" smtClean="0"/>
              <a:t>Reşid</a:t>
            </a:r>
            <a:r>
              <a:rPr lang="tr-TR" dirty="0" smtClean="0"/>
              <a:t> Paşa tarafından Osmanlı’ya uyarlanmış bir versiyonu olarak değerlendirilmesi ve </a:t>
            </a:r>
            <a:r>
              <a:rPr lang="tr-TR" dirty="0" err="1" smtClean="0"/>
              <a:t>Reşid</a:t>
            </a:r>
            <a:r>
              <a:rPr lang="tr-TR" dirty="0" smtClean="0"/>
              <a:t> Paşa’nın bilhassa İngiltere ile olan yakın ilişkileri göz önünde bulundurulduğunda tamamen İngiliz Dışişleri Bakanlığı’nın empoze ettiği ve içeriği ve ruhu itibarıyla Osmanlı’ya yabancı olduğu yönündeki iddialar son dönemlerdeki bazı çalışmalarla ciddi şekilde sorgulanır hale gelmiştir. </a:t>
            </a:r>
            <a:r>
              <a:rPr lang="tr-TR" dirty="0" smtClean="0"/>
              <a:t>(</a:t>
            </a:r>
            <a:r>
              <a:rPr lang="tr-TR" dirty="0" err="1" smtClean="0"/>
              <a:t>Butrus</a:t>
            </a:r>
            <a:r>
              <a:rPr lang="tr-TR" dirty="0" smtClean="0"/>
              <a:t> Abu-</a:t>
            </a:r>
            <a:r>
              <a:rPr lang="tr-TR" dirty="0" err="1" smtClean="0"/>
              <a:t>Manneh</a:t>
            </a:r>
            <a:r>
              <a:rPr lang="tr-TR" dirty="0" smtClean="0"/>
              <a:t>, </a:t>
            </a:r>
            <a:r>
              <a:rPr lang="tr-TR" dirty="0" err="1" smtClean="0"/>
              <a:t>The</a:t>
            </a:r>
            <a:r>
              <a:rPr lang="tr-TR" dirty="0" smtClean="0"/>
              <a:t> </a:t>
            </a:r>
            <a:r>
              <a:rPr lang="tr-TR" dirty="0" err="1" smtClean="0"/>
              <a:t>Islamic</a:t>
            </a:r>
            <a:r>
              <a:rPr lang="tr-TR" dirty="0" smtClean="0"/>
              <a:t> </a:t>
            </a:r>
            <a:r>
              <a:rPr lang="tr-TR" dirty="0" err="1" smtClean="0"/>
              <a:t>Roots</a:t>
            </a:r>
            <a:r>
              <a:rPr lang="tr-TR" dirty="0" smtClean="0"/>
              <a:t> of </a:t>
            </a:r>
            <a:r>
              <a:rPr lang="tr-TR" dirty="0" err="1" smtClean="0"/>
              <a:t>the</a:t>
            </a:r>
            <a:r>
              <a:rPr lang="tr-TR" dirty="0" smtClean="0"/>
              <a:t> </a:t>
            </a:r>
            <a:r>
              <a:rPr lang="tr-TR" dirty="0" err="1" smtClean="0"/>
              <a:t>Gulhane</a:t>
            </a:r>
            <a:r>
              <a:rPr lang="tr-TR" dirty="0" smtClean="0"/>
              <a:t> </a:t>
            </a:r>
            <a:r>
              <a:rPr lang="tr-TR" dirty="0" err="1" smtClean="0"/>
              <a:t>Rescript</a:t>
            </a:r>
            <a:r>
              <a:rPr lang="tr-TR" dirty="0" smtClean="0"/>
              <a:t>, </a:t>
            </a:r>
            <a:r>
              <a:rPr lang="tr-TR" dirty="0" err="1" smtClean="0"/>
              <a:t>Di</a:t>
            </a:r>
            <a:r>
              <a:rPr lang="tr-TR" dirty="0" err="1" smtClean="0"/>
              <a:t>e</a:t>
            </a:r>
            <a:r>
              <a:rPr lang="tr-TR" dirty="0" smtClean="0"/>
              <a:t> </a:t>
            </a:r>
            <a:r>
              <a:rPr lang="tr-TR" dirty="0" err="1" smtClean="0"/>
              <a:t>welt</a:t>
            </a:r>
            <a:r>
              <a:rPr lang="tr-TR" dirty="0" smtClean="0"/>
              <a:t> </a:t>
            </a:r>
            <a:r>
              <a:rPr lang="tr-TR" dirty="0" err="1" smtClean="0"/>
              <a:t>des</a:t>
            </a:r>
            <a:r>
              <a:rPr lang="tr-TR" dirty="0" smtClean="0"/>
              <a:t> </a:t>
            </a:r>
            <a:r>
              <a:rPr lang="tr-TR" dirty="0" err="1" smtClean="0"/>
              <a:t>Islams</a:t>
            </a:r>
            <a:r>
              <a:rPr lang="tr-TR" dirty="0" smtClean="0"/>
              <a:t>, 34(2</a:t>
            </a:r>
            <a:r>
              <a:rPr lang="tr-TR" smtClean="0"/>
              <a:t>), 1994,173-203</a:t>
            </a:r>
            <a:r>
              <a:rPr lang="tr-TR" dirty="0" smtClean="0"/>
              <a:t>)</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smtClean="0"/>
              <a:t>Tanzimat Fermanı ile başlayan ve 1876’da Birinci Meşrutiyet’in ilanı ile sona erecek olan Tanzimat Dönemi’nde Şark Meselesi’nin ve </a:t>
            </a:r>
            <a:r>
              <a:rPr lang="tr-TR" dirty="0" err="1" smtClean="0"/>
              <a:t>Palmerstonculuk</a:t>
            </a:r>
            <a:r>
              <a:rPr lang="tr-TR" dirty="0" smtClean="0"/>
              <a:t> siyasasının öne çıkan çeşitli tezahürleri arasında Kırım Savaşı döneme ilişkin bilgi ve perspektif sağlama konusunda </a:t>
            </a:r>
            <a:r>
              <a:rPr lang="tr-TR" dirty="0" err="1" smtClean="0"/>
              <a:t>deta</a:t>
            </a:r>
            <a:r>
              <a:rPr lang="tr-TR" dirty="0" smtClean="0"/>
              <a:t> bir laboratuar işlevi görebilecek niteliktedir.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10000"/>
          </a:bodyPr>
          <a:lstStyle/>
          <a:p>
            <a:pPr algn="just"/>
            <a:r>
              <a:rPr lang="tr-TR" dirty="0" smtClean="0"/>
              <a:t>Kırım Savaşı (1853-1856) Rusya’nın Viyana Kongresi’nde karara bağlanan Avrupa Uyumu ilkesine uygun davranmama konusundaki ısrarını ve Osmanlı egemenlik alanında etkisini arttıran bir Rusya ihtimalinin Britanya ve Fransa gibi Şark Meselesi’nin diğer büyük aktörleri tarafından nasıl tahammül edilemez bulunduğunu gösteren son derece açıklayıcı bir örnektir. Ayrıca </a:t>
            </a:r>
            <a:r>
              <a:rPr lang="tr-TR" dirty="0" err="1" smtClean="0"/>
              <a:t>Palmerstonculuk</a:t>
            </a:r>
            <a:r>
              <a:rPr lang="tr-TR" dirty="0" smtClean="0"/>
              <a:t> siyasasının savaş meydanlarında pratik edildiği önemli bir dönemeçtir.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0000" lnSpcReduction="20000"/>
          </a:bodyPr>
          <a:lstStyle/>
          <a:p>
            <a:pPr algn="just"/>
            <a:r>
              <a:rPr lang="tr-TR" dirty="0" smtClean="0"/>
              <a:t>1853 yılında Osmanlı egemenliği altında bulunan ve kutsal yerler olarak biline Kudüs ve </a:t>
            </a:r>
            <a:r>
              <a:rPr lang="tr-TR" dirty="0" err="1" smtClean="0"/>
              <a:t>Nasıra’da</a:t>
            </a:r>
            <a:r>
              <a:rPr lang="tr-TR" dirty="0" smtClean="0"/>
              <a:t> ibadethanelerin kullanıma dair Katolik ve Ortodoks hacılar arasında bir süreden beri devam eden sürtüşmeler Fransa aracılığıyla Osmanlı Sultanı’na aksettirilmiş ve Sultan </a:t>
            </a:r>
            <a:r>
              <a:rPr lang="tr-TR" dirty="0" err="1" smtClean="0"/>
              <a:t>Abdülmecid</a:t>
            </a:r>
            <a:r>
              <a:rPr lang="tr-TR" dirty="0" smtClean="0"/>
              <a:t> Katoliklerin haksızlığa uğradığına hükmederek ilgili müdahalelerde bulunmuştu. Kendisini </a:t>
            </a:r>
            <a:r>
              <a:rPr lang="tr-TR" dirty="0"/>
              <a:t>K</a:t>
            </a:r>
            <a:r>
              <a:rPr lang="tr-TR" dirty="0" smtClean="0"/>
              <a:t>üçük Kaynarca Antlaşmasından (1774) beri Osmanlı Ortodoks nüfusunun hamisi ilan etmiş olan Rusya, Sultan’ın bu kararını protesto etmek için Osmanlı’nın Balkanlar coğrafyasında bulunan ve </a:t>
            </a:r>
            <a:r>
              <a:rPr lang="tr-TR" dirty="0" err="1" smtClean="0"/>
              <a:t>Memleketeyn</a:t>
            </a:r>
            <a:r>
              <a:rPr lang="tr-TR" dirty="0" smtClean="0"/>
              <a:t> olarak bilinen Eflak ve </a:t>
            </a:r>
            <a:r>
              <a:rPr lang="tr-TR" dirty="0" err="1" smtClean="0"/>
              <a:t>Boğdan’ı</a:t>
            </a:r>
            <a:r>
              <a:rPr lang="tr-TR" dirty="0" smtClean="0"/>
              <a:t> işgal etmiş ve kutsal yerlere ilişkin kararın değiştirilmemesi halinde işgalini devam ettireceğini bildirmişti. Osmanlı devletinin bu işgali savaş gerekçesi olarak kabul etmesi ve </a:t>
            </a:r>
            <a:r>
              <a:rPr lang="tr-TR" dirty="0" err="1" smtClean="0"/>
              <a:t>Palmerstonculuk</a:t>
            </a:r>
            <a:r>
              <a:rPr lang="tr-TR" dirty="0" smtClean="0"/>
              <a:t> siyasası gereği kendisinin müttefiki konumunda olan Britanya’nın da Rusya’nın bu agresif hareketine sert tepki verilmesi gerektiğini bildiren açıklamaları sonrasında Kırım Savaşı patlak vermişti.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smtClean="0"/>
              <a:t>Kırım Savaşı başladıktan kısa bir süre sonra Osmanlı ordusunun Rusya’ya tek başına karşı koyamayacağı anlaşılmış, bunun üzerine İngiltere ve Fransa ordularını önce İstanbul’daki kışlalara ardından da Kırım’daki savaş meydanına transfer ederek savaşın Osmanlı’nın galibiyetiyle sona ermesini sağlamışlardır. Bu savaşın üç önemli sonucu olmuştur: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a:bodyPr>
          <a:lstStyle/>
          <a:p>
            <a:pPr algn="just"/>
            <a:r>
              <a:rPr lang="tr-TR" dirty="0" smtClean="0"/>
              <a:t>1856’da imzalanan Paris Barış Antlaşmasının bir gereği olarak Osmanlı İmparatorluğu Avrupa devletler ailesinin bir üyesi kabul edilmiştir. </a:t>
            </a:r>
          </a:p>
          <a:p>
            <a:pPr algn="just"/>
            <a:r>
              <a:rPr lang="tr-TR" dirty="0" smtClean="0"/>
              <a:t>Islahat Fermanı Paris Barış Antlaşması’nın 9. Maddesinde vaat edilen ve Sultan’ın gayrimüslim tebaasının koşullarını iyileştirme sözü veren reform belgesi olarak ilan edilmiştir.</a:t>
            </a:r>
          </a:p>
          <a:p>
            <a:pPr algn="just"/>
            <a:r>
              <a:rPr lang="tr-TR" dirty="0" smtClean="0"/>
              <a:t>Bu savaş sırasında Osmanlı devleti tarihinde ilk defa Avrupa para piyasalarından borç almıştır. </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TotalTime>
  <Words>486</Words>
  <Application>Microsoft Office PowerPoint</Application>
  <PresentationFormat>Ekran Gösterisi (4:3)</PresentationFormat>
  <Paragraphs>11</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6. HAFTA</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 HAFTA</dc:title>
  <dc:creator>nc</dc:creator>
  <cp:lastModifiedBy>nc</cp:lastModifiedBy>
  <cp:revision>7</cp:revision>
  <dcterms:created xsi:type="dcterms:W3CDTF">2020-06-15T11:20:17Z</dcterms:created>
  <dcterms:modified xsi:type="dcterms:W3CDTF">2020-06-15T19:42:56Z</dcterms:modified>
</cp:coreProperties>
</file>