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3F4FB-6AC4-4CB6-BEBB-BA2059E0DDE6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57CF-0627-4201-AB21-D03CC44D0D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Mide Kanserinde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Tedavi: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T1N0M0</a:t>
            </a:r>
            <a:r>
              <a:rPr lang="tr-TR" dirty="0" smtClean="0"/>
              <a:t>: sadece </a:t>
            </a:r>
            <a:r>
              <a:rPr lang="tr-TR" dirty="0" smtClean="0"/>
              <a:t>cerrahi</a:t>
            </a:r>
          </a:p>
          <a:p>
            <a:endParaRPr lang="tr-TR" dirty="0" smtClean="0"/>
          </a:p>
          <a:p>
            <a:r>
              <a:rPr lang="tr-TR" dirty="0" smtClean="0"/>
              <a:t>T2-4  ve/veya </a:t>
            </a:r>
            <a:r>
              <a:rPr lang="tr-TR" dirty="0" err="1" smtClean="0"/>
              <a:t>ln</a:t>
            </a:r>
            <a:r>
              <a:rPr lang="tr-TR" dirty="0" smtClean="0"/>
              <a:t>+ </a:t>
            </a:r>
            <a:r>
              <a:rPr lang="tr-TR" dirty="0" err="1" smtClean="0"/>
              <a:t>rezektabl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Preop</a:t>
            </a:r>
            <a:r>
              <a:rPr lang="tr-TR" dirty="0" smtClean="0"/>
              <a:t> 3 kür </a:t>
            </a:r>
            <a:r>
              <a:rPr lang="tr-TR" dirty="0" smtClean="0"/>
              <a:t>KT </a:t>
            </a:r>
            <a:r>
              <a:rPr lang="tr-TR" dirty="0" smtClean="0"/>
              <a:t>sonra cerrahi </a:t>
            </a:r>
            <a:r>
              <a:rPr lang="tr-TR" dirty="0" smtClean="0"/>
              <a:t>sonra </a:t>
            </a:r>
            <a:r>
              <a:rPr lang="tr-TR" dirty="0" smtClean="0"/>
              <a:t>3 </a:t>
            </a:r>
            <a:r>
              <a:rPr lang="tr-TR" dirty="0" smtClean="0"/>
              <a:t>kür KT</a:t>
            </a:r>
            <a:endParaRPr lang="tr-TR" dirty="0" smtClean="0"/>
          </a:p>
          <a:p>
            <a:pPr lvl="1"/>
            <a:r>
              <a:rPr lang="tr-TR" dirty="0" smtClean="0"/>
              <a:t>Veya cerrahi sonrası </a:t>
            </a:r>
            <a:r>
              <a:rPr lang="tr-TR" dirty="0" err="1" smtClean="0"/>
              <a:t>adjuvan</a:t>
            </a:r>
            <a:r>
              <a:rPr lang="tr-TR" dirty="0" smtClean="0"/>
              <a:t> </a:t>
            </a:r>
            <a:r>
              <a:rPr lang="tr-TR" dirty="0" smtClean="0"/>
              <a:t>KT</a:t>
            </a:r>
            <a:endParaRPr lang="tr-TR" dirty="0" smtClean="0"/>
          </a:p>
          <a:p>
            <a:pPr lvl="1"/>
            <a:r>
              <a:rPr lang="tr-TR" dirty="0" smtClean="0"/>
              <a:t>Eğer t3-4, n+, r1/r2 rezeksiyonsa </a:t>
            </a:r>
            <a:r>
              <a:rPr lang="tr-TR" dirty="0" err="1" smtClean="0"/>
              <a:t>adjuvan</a:t>
            </a:r>
            <a:r>
              <a:rPr lang="tr-TR" dirty="0" smtClean="0"/>
              <a:t> KRT ( 45 GY)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T2-4 ve/veya </a:t>
            </a:r>
            <a:r>
              <a:rPr lang="tr-TR" dirty="0" err="1" smtClean="0"/>
              <a:t>Ln</a:t>
            </a:r>
            <a:r>
              <a:rPr lang="tr-TR" dirty="0" smtClean="0"/>
              <a:t>+ </a:t>
            </a:r>
            <a:r>
              <a:rPr lang="tr-TR" dirty="0" smtClean="0"/>
              <a:t> ama </a:t>
            </a:r>
            <a:r>
              <a:rPr lang="tr-TR" dirty="0" err="1" smtClean="0"/>
              <a:t>u</a:t>
            </a:r>
            <a:r>
              <a:rPr lang="tr-TR" dirty="0" err="1" smtClean="0"/>
              <a:t>nrezektabl</a:t>
            </a:r>
            <a:r>
              <a:rPr lang="tr-TR" dirty="0" smtClean="0"/>
              <a:t>: KRT (45-50.4 </a:t>
            </a:r>
            <a:r>
              <a:rPr lang="tr-TR" dirty="0" err="1" smtClean="0"/>
              <a:t>Gy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M1 ise KT ve/veya palyatif RT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TEKNİK: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hastalara beslenme desteği ( gerekirse </a:t>
            </a:r>
            <a:r>
              <a:rPr lang="tr-TR" dirty="0" err="1" smtClean="0"/>
              <a:t>nazogastrik</a:t>
            </a:r>
            <a:r>
              <a:rPr lang="tr-TR" dirty="0" smtClean="0"/>
              <a:t> tüp)</a:t>
            </a:r>
          </a:p>
          <a:p>
            <a:r>
              <a:rPr lang="tr-TR" dirty="0" err="1" smtClean="0"/>
              <a:t>Supin</a:t>
            </a:r>
            <a:r>
              <a:rPr lang="tr-TR" dirty="0" smtClean="0"/>
              <a:t> </a:t>
            </a:r>
            <a:r>
              <a:rPr lang="tr-TR" dirty="0" smtClean="0"/>
              <a:t>pozisyonda </a:t>
            </a:r>
            <a:r>
              <a:rPr lang="tr-TR" dirty="0" err="1" smtClean="0"/>
              <a:t>wing</a:t>
            </a:r>
            <a:r>
              <a:rPr lang="tr-TR" dirty="0" smtClean="0"/>
              <a:t> board veya alfa </a:t>
            </a:r>
            <a:r>
              <a:rPr lang="tr-TR" dirty="0" err="1" smtClean="0"/>
              <a:t>cradle</a:t>
            </a:r>
            <a:r>
              <a:rPr lang="tr-TR" dirty="0" smtClean="0"/>
              <a:t> ile eller yukarda </a:t>
            </a:r>
            <a:r>
              <a:rPr lang="tr-TR" dirty="0" err="1" smtClean="0"/>
              <a:t>simulasyon</a:t>
            </a:r>
            <a:endParaRPr lang="tr-TR" dirty="0" smtClean="0"/>
          </a:p>
          <a:p>
            <a:r>
              <a:rPr lang="tr-TR" dirty="0" smtClean="0"/>
              <a:t>Oral kontrast+</a:t>
            </a:r>
          </a:p>
          <a:p>
            <a:r>
              <a:rPr lang="tr-TR" dirty="0" smtClean="0"/>
              <a:t>3DCRT veya </a:t>
            </a:r>
            <a:r>
              <a:rPr lang="tr-TR" dirty="0" smtClean="0"/>
              <a:t>İMRT</a:t>
            </a:r>
            <a:endParaRPr lang="tr-TR" dirty="0" smtClean="0"/>
          </a:p>
          <a:p>
            <a:r>
              <a:rPr lang="tr-TR" dirty="0" smtClean="0"/>
              <a:t>İMRT ile ince barsak </a:t>
            </a:r>
            <a:r>
              <a:rPr lang="tr-TR" dirty="0" err="1" smtClean="0"/>
              <a:t>kc</a:t>
            </a:r>
            <a:r>
              <a:rPr lang="tr-TR" dirty="0" smtClean="0"/>
              <a:t> ve böbrek dozları daha iyi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tümör yatağı ve bölgesel lenfatik sahaya 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RT DOZ: </a:t>
            </a:r>
            <a:r>
              <a:rPr lang="tr-TR" dirty="0" smtClean="0"/>
              <a:t>1.8 </a:t>
            </a:r>
            <a:r>
              <a:rPr lang="tr-TR" dirty="0" err="1" smtClean="0"/>
              <a:t>Gy</a:t>
            </a:r>
            <a:r>
              <a:rPr lang="tr-TR" dirty="0" smtClean="0"/>
              <a:t>/ 45- 50.4 </a:t>
            </a:r>
            <a:r>
              <a:rPr lang="tr-TR" dirty="0" err="1" smtClean="0"/>
              <a:t>Gy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Doz limitleri:</a:t>
            </a:r>
          </a:p>
          <a:p>
            <a:r>
              <a:rPr lang="tr-TR" sz="2400" dirty="0" err="1" smtClean="0"/>
              <a:t>Spinal</a:t>
            </a:r>
            <a:r>
              <a:rPr lang="tr-TR" sz="2400" dirty="0" smtClean="0"/>
              <a:t> </a:t>
            </a:r>
            <a:r>
              <a:rPr lang="tr-TR" sz="2400" dirty="0" err="1" smtClean="0"/>
              <a:t>kord</a:t>
            </a:r>
            <a:r>
              <a:rPr lang="tr-TR" sz="2400" dirty="0" smtClean="0"/>
              <a:t> ≤ 45 </a:t>
            </a:r>
            <a:r>
              <a:rPr lang="tr-TR" sz="2400" dirty="0" err="1" smtClean="0"/>
              <a:t>Gy</a:t>
            </a:r>
            <a:endParaRPr lang="tr-TR" sz="2400" dirty="0" smtClean="0"/>
          </a:p>
          <a:p>
            <a:r>
              <a:rPr lang="tr-TR" sz="2400" dirty="0" smtClean="0"/>
              <a:t>Kalp </a:t>
            </a:r>
            <a:r>
              <a:rPr lang="tr-TR" sz="2400" dirty="0" err="1" smtClean="0"/>
              <a:t>mean</a:t>
            </a:r>
            <a:r>
              <a:rPr lang="tr-TR" sz="2400" dirty="0" smtClean="0"/>
              <a:t> &lt; 30 </a:t>
            </a:r>
            <a:r>
              <a:rPr lang="tr-TR" sz="2400" dirty="0" err="1" smtClean="0"/>
              <a:t>gy</a:t>
            </a:r>
            <a:r>
              <a:rPr lang="tr-TR" sz="2400" dirty="0" smtClean="0"/>
              <a:t> ve V30Gy&lt; %20</a:t>
            </a:r>
          </a:p>
          <a:p>
            <a:r>
              <a:rPr lang="tr-TR" sz="2400" dirty="0" err="1" smtClean="0"/>
              <a:t>Kc</a:t>
            </a:r>
            <a:r>
              <a:rPr lang="tr-TR" sz="2400" dirty="0" smtClean="0"/>
              <a:t> </a:t>
            </a:r>
            <a:r>
              <a:rPr lang="tr-TR" sz="2400" dirty="0" err="1" smtClean="0"/>
              <a:t>mean</a:t>
            </a:r>
            <a:r>
              <a:rPr lang="tr-TR" sz="2400" dirty="0" smtClean="0"/>
              <a:t> ≤ 25 </a:t>
            </a:r>
            <a:r>
              <a:rPr lang="tr-TR" sz="2400" dirty="0" err="1" smtClean="0"/>
              <a:t>Gy</a:t>
            </a:r>
            <a:r>
              <a:rPr lang="tr-TR" sz="2400" dirty="0" smtClean="0"/>
              <a:t> ve V30 </a:t>
            </a:r>
            <a:r>
              <a:rPr lang="tr-TR" sz="2400" dirty="0" err="1" smtClean="0"/>
              <a:t>Gy</a:t>
            </a:r>
            <a:r>
              <a:rPr lang="tr-TR" sz="2400" dirty="0" smtClean="0"/>
              <a:t>≤ %33</a:t>
            </a:r>
          </a:p>
          <a:p>
            <a:r>
              <a:rPr lang="tr-TR" sz="2400" dirty="0"/>
              <a:t>B</a:t>
            </a:r>
            <a:r>
              <a:rPr lang="tr-TR" sz="2400" dirty="0" smtClean="0"/>
              <a:t>öbrekler her biri </a:t>
            </a:r>
            <a:r>
              <a:rPr lang="tr-TR" sz="2400" dirty="0" err="1" smtClean="0"/>
              <a:t>mean</a:t>
            </a:r>
            <a:r>
              <a:rPr lang="tr-TR" sz="2400" dirty="0" smtClean="0"/>
              <a:t> &lt; 18 GY, V20 GY&lt;%33</a:t>
            </a:r>
          </a:p>
          <a:p>
            <a:r>
              <a:rPr lang="tr-TR" sz="2400" dirty="0" smtClean="0"/>
              <a:t>ince barsak V45 GY&lt; 195 </a:t>
            </a:r>
            <a:r>
              <a:rPr lang="tr-TR" sz="2400" dirty="0" err="1" smtClean="0"/>
              <a:t>cc</a:t>
            </a:r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Komplikasyonlar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r>
              <a:rPr lang="tr-TR" sz="2000" dirty="0" smtClean="0"/>
              <a:t>Akut: bulantı kusma iştahsızlık halsizlik </a:t>
            </a:r>
            <a:r>
              <a:rPr lang="tr-TR" sz="2000" dirty="0" err="1" smtClean="0"/>
              <a:t>myelosupresyon</a:t>
            </a:r>
            <a:r>
              <a:rPr lang="tr-TR" sz="2000" dirty="0" smtClean="0"/>
              <a:t>(KT ile)</a:t>
            </a:r>
          </a:p>
          <a:p>
            <a:endParaRPr lang="tr-TR" sz="2000" dirty="0"/>
          </a:p>
          <a:p>
            <a:r>
              <a:rPr lang="tr-TR" sz="2000" dirty="0" smtClean="0"/>
              <a:t>Geç: </a:t>
            </a:r>
            <a:r>
              <a:rPr lang="tr-TR" sz="2000" dirty="0" err="1" smtClean="0"/>
              <a:t>dispepsi</a:t>
            </a:r>
            <a:r>
              <a:rPr lang="tr-TR" sz="2000" dirty="0" smtClean="0"/>
              <a:t>, radyasyon gastriti ve </a:t>
            </a:r>
            <a:r>
              <a:rPr lang="tr-TR" sz="2000" dirty="0" err="1" smtClean="0"/>
              <a:t>gastrik</a:t>
            </a:r>
            <a:r>
              <a:rPr lang="tr-TR" sz="2000" dirty="0" smtClean="0"/>
              <a:t> ülser (nadir)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r>
              <a:rPr lang="tr-TR" smtClean="0"/>
              <a:t>TEŞEKKÜRLER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MİDE 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Ortanca yaş 69   </a:t>
            </a:r>
          </a:p>
          <a:p>
            <a:r>
              <a:rPr lang="tr-TR" dirty="0" smtClean="0"/>
              <a:t>Erkek/ kadın: 1,5 :1</a:t>
            </a:r>
          </a:p>
          <a:p>
            <a:endParaRPr lang="tr-TR" dirty="0" smtClean="0"/>
          </a:p>
          <a:p>
            <a:r>
              <a:rPr lang="tr-TR" u="sng" dirty="0" smtClean="0"/>
              <a:t>Risk faktörleri:</a:t>
            </a:r>
          </a:p>
          <a:p>
            <a:pPr lvl="1"/>
            <a:r>
              <a:rPr lang="tr-TR" dirty="0" smtClean="0"/>
              <a:t>az sebze meyve tüketimi</a:t>
            </a:r>
          </a:p>
          <a:p>
            <a:pPr lvl="1"/>
            <a:r>
              <a:rPr lang="tr-TR" dirty="0" smtClean="0"/>
              <a:t>Nitratlar ve yoğun tuz kullanımı,</a:t>
            </a:r>
          </a:p>
          <a:p>
            <a:pPr lvl="1"/>
            <a:r>
              <a:rPr lang="tr-TR" dirty="0" smtClean="0"/>
              <a:t>Tütsülenmiş gıda</a:t>
            </a:r>
          </a:p>
          <a:p>
            <a:pPr lvl="1"/>
            <a:r>
              <a:rPr lang="tr-TR" dirty="0" smtClean="0"/>
              <a:t>H. </a:t>
            </a:r>
            <a:r>
              <a:rPr lang="tr-TR" dirty="0" err="1" smtClean="0"/>
              <a:t>Pylori</a:t>
            </a:r>
            <a:endParaRPr lang="tr-TR" dirty="0" smtClean="0"/>
          </a:p>
          <a:p>
            <a:pPr lvl="1"/>
            <a:r>
              <a:rPr lang="tr-TR" dirty="0" err="1" smtClean="0"/>
              <a:t>Pernisiyöz</a:t>
            </a:r>
            <a:r>
              <a:rPr lang="tr-TR" dirty="0" smtClean="0"/>
              <a:t> anemi</a:t>
            </a:r>
          </a:p>
          <a:p>
            <a:pPr lvl="1"/>
            <a:r>
              <a:rPr lang="tr-TR" dirty="0" smtClean="0"/>
              <a:t>RT öyküsü,</a:t>
            </a:r>
          </a:p>
          <a:p>
            <a:pPr lvl="1"/>
            <a:r>
              <a:rPr lang="tr-TR" dirty="0" err="1" smtClean="0"/>
              <a:t>obezite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sigara</a:t>
            </a:r>
          </a:p>
          <a:p>
            <a:pPr lvl="1"/>
            <a:r>
              <a:rPr lang="tr-TR" dirty="0" err="1" smtClean="0"/>
              <a:t>Predispozan</a:t>
            </a:r>
            <a:r>
              <a:rPr lang="tr-TR" dirty="0" smtClean="0"/>
              <a:t> genetik faktörler:</a:t>
            </a:r>
          </a:p>
          <a:p>
            <a:pPr lvl="1"/>
            <a:r>
              <a:rPr lang="tr-TR" dirty="0" err="1" smtClean="0"/>
              <a:t>Lynch</a:t>
            </a:r>
            <a:r>
              <a:rPr lang="tr-TR" dirty="0" smtClean="0"/>
              <a:t> sendromu, </a:t>
            </a:r>
            <a:r>
              <a:rPr lang="tr-TR" dirty="0" err="1" smtClean="0"/>
              <a:t>familial</a:t>
            </a:r>
            <a:r>
              <a:rPr lang="tr-TR" dirty="0" smtClean="0"/>
              <a:t> </a:t>
            </a:r>
            <a:r>
              <a:rPr lang="tr-TR" dirty="0" err="1" smtClean="0"/>
              <a:t>adenomatozis</a:t>
            </a:r>
            <a:r>
              <a:rPr lang="tr-TR" dirty="0" smtClean="0"/>
              <a:t> </a:t>
            </a:r>
            <a:r>
              <a:rPr lang="tr-TR" dirty="0" err="1" smtClean="0"/>
              <a:t>polipozis</a:t>
            </a:r>
            <a:r>
              <a:rPr lang="tr-TR" dirty="0" smtClean="0"/>
              <a:t>, </a:t>
            </a:r>
            <a:r>
              <a:rPr lang="tr-TR" dirty="0" err="1" smtClean="0"/>
              <a:t>Peutz</a:t>
            </a:r>
            <a:r>
              <a:rPr lang="tr-TR" dirty="0" smtClean="0"/>
              <a:t> </a:t>
            </a:r>
            <a:r>
              <a:rPr lang="tr-TR" dirty="0" err="1" smtClean="0"/>
              <a:t>Jeghers</a:t>
            </a:r>
            <a:r>
              <a:rPr lang="tr-TR" dirty="0" smtClean="0"/>
              <a:t>, </a:t>
            </a:r>
            <a:r>
              <a:rPr lang="tr-TR" dirty="0" err="1" smtClean="0"/>
              <a:t>juvenile</a:t>
            </a:r>
            <a:r>
              <a:rPr lang="tr-TR" dirty="0" smtClean="0"/>
              <a:t> </a:t>
            </a:r>
            <a:r>
              <a:rPr lang="tr-TR" dirty="0" err="1" smtClean="0"/>
              <a:t>polipozis</a:t>
            </a:r>
            <a:r>
              <a:rPr lang="tr-TR" dirty="0" smtClean="0"/>
              <a:t> sendromları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u="sng" dirty="0" err="1" smtClean="0"/>
              <a:t>Tm</a:t>
            </a:r>
            <a:r>
              <a:rPr lang="tr-TR" u="sng" dirty="0" smtClean="0"/>
              <a:t> lokalizasyonu:</a:t>
            </a:r>
          </a:p>
          <a:p>
            <a:endParaRPr lang="tr-TR" dirty="0" smtClean="0"/>
          </a:p>
          <a:p>
            <a:r>
              <a:rPr lang="tr-TR" sz="2400" dirty="0" err="1" smtClean="0"/>
              <a:t>Gastroözefageal</a:t>
            </a:r>
            <a:r>
              <a:rPr lang="tr-TR" sz="2400" dirty="0" smtClean="0"/>
              <a:t> </a:t>
            </a:r>
            <a:r>
              <a:rPr lang="tr-TR" sz="2400" dirty="0" err="1" smtClean="0"/>
              <a:t>junction</a:t>
            </a:r>
            <a:r>
              <a:rPr lang="tr-TR" sz="2400" dirty="0" smtClean="0"/>
              <a:t>, </a:t>
            </a:r>
            <a:r>
              <a:rPr lang="tr-TR" sz="2400" dirty="0" err="1" smtClean="0"/>
              <a:t>kardiya</a:t>
            </a:r>
            <a:r>
              <a:rPr lang="tr-TR" sz="2400" dirty="0" smtClean="0"/>
              <a:t> ve </a:t>
            </a:r>
            <a:r>
              <a:rPr lang="tr-TR" sz="2400" dirty="0" err="1" smtClean="0"/>
              <a:t>fundus</a:t>
            </a:r>
            <a:r>
              <a:rPr lang="tr-TR" sz="2400" dirty="0" smtClean="0"/>
              <a:t> %35 ( </a:t>
            </a:r>
            <a:r>
              <a:rPr lang="tr-TR" sz="2400" dirty="0" err="1" smtClean="0"/>
              <a:t>diffüz</a:t>
            </a:r>
            <a:r>
              <a:rPr lang="tr-TR" sz="2400" dirty="0" smtClean="0"/>
              <a:t> </a:t>
            </a:r>
            <a:r>
              <a:rPr lang="tr-TR" sz="2400" dirty="0" err="1" smtClean="0"/>
              <a:t>subtip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Gövde %25</a:t>
            </a:r>
          </a:p>
          <a:p>
            <a:r>
              <a:rPr lang="tr-TR" sz="2400" dirty="0" err="1" smtClean="0"/>
              <a:t>Antrum</a:t>
            </a:r>
            <a:r>
              <a:rPr lang="tr-TR" sz="2400" dirty="0" smtClean="0"/>
              <a:t> ve </a:t>
            </a:r>
            <a:r>
              <a:rPr lang="tr-TR" sz="2400" dirty="0" err="1" smtClean="0"/>
              <a:t>distal</a:t>
            </a:r>
            <a:r>
              <a:rPr lang="tr-TR" sz="2400" dirty="0" smtClean="0"/>
              <a:t> mide %40( </a:t>
            </a:r>
            <a:r>
              <a:rPr lang="tr-TR" sz="2400" dirty="0" err="1" smtClean="0"/>
              <a:t>intestinal</a:t>
            </a:r>
            <a:r>
              <a:rPr lang="tr-TR" sz="2400" dirty="0" smtClean="0"/>
              <a:t> tip)</a:t>
            </a:r>
          </a:p>
          <a:p>
            <a:r>
              <a:rPr lang="tr-TR" sz="2400" dirty="0" err="1" smtClean="0"/>
              <a:t>Siewert</a:t>
            </a:r>
            <a:r>
              <a:rPr lang="tr-TR" sz="2400" dirty="0" smtClean="0"/>
              <a:t> III tümörler ( </a:t>
            </a:r>
            <a:r>
              <a:rPr lang="tr-TR" sz="2400" dirty="0" err="1" smtClean="0"/>
              <a:t>tm</a:t>
            </a:r>
            <a:r>
              <a:rPr lang="tr-TR" sz="2400" dirty="0" smtClean="0"/>
              <a:t> GEJ 2-5 cm aşağısında yerleşmiş ve GEJ </a:t>
            </a:r>
            <a:r>
              <a:rPr lang="tr-TR" sz="2400" dirty="0" err="1" smtClean="0"/>
              <a:t>infiltrasyonu</a:t>
            </a:r>
            <a:r>
              <a:rPr lang="tr-TR" sz="2400" dirty="0" smtClean="0"/>
              <a:t>) mide </a:t>
            </a:r>
            <a:r>
              <a:rPr lang="tr-TR" sz="2400" dirty="0" err="1" smtClean="0"/>
              <a:t>ca</a:t>
            </a:r>
            <a:r>
              <a:rPr lang="tr-TR" sz="2400" dirty="0" smtClean="0"/>
              <a:t> gibi tedavi edilir.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 smtClean="0"/>
              <a:t>Primer</a:t>
            </a:r>
            <a:r>
              <a:rPr lang="tr-TR" u="sng" dirty="0" smtClean="0"/>
              <a:t> lenfatik bölgeler</a:t>
            </a:r>
            <a:r>
              <a:rPr lang="tr-TR" dirty="0" smtClean="0"/>
              <a:t>:</a:t>
            </a:r>
          </a:p>
          <a:p>
            <a:r>
              <a:rPr lang="tr-TR" sz="2400" dirty="0" err="1" smtClean="0"/>
              <a:t>Perigastrik</a:t>
            </a:r>
            <a:r>
              <a:rPr lang="tr-TR" sz="2400" dirty="0" smtClean="0"/>
              <a:t> lenf </a:t>
            </a:r>
            <a:r>
              <a:rPr lang="tr-TR" sz="2400" dirty="0" err="1" smtClean="0"/>
              <a:t>nodları</a:t>
            </a:r>
            <a:endParaRPr lang="tr-TR" sz="2400" dirty="0" smtClean="0"/>
          </a:p>
          <a:p>
            <a:r>
              <a:rPr lang="tr-TR" sz="2400" dirty="0" smtClean="0"/>
              <a:t>Büyük ve küçük </a:t>
            </a:r>
            <a:r>
              <a:rPr lang="tr-TR" sz="2400" dirty="0" err="1" smtClean="0"/>
              <a:t>kurvatur</a:t>
            </a:r>
            <a:r>
              <a:rPr lang="tr-TR" sz="2400" dirty="0" smtClean="0"/>
              <a:t> 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r>
              <a:rPr lang="tr-TR" sz="2400" dirty="0" err="1" smtClean="0"/>
              <a:t>Gastroduodenal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r>
              <a:rPr lang="tr-TR" sz="2400" dirty="0" err="1" smtClean="0"/>
              <a:t>Paraaortik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r>
              <a:rPr lang="tr-TR" sz="2400" dirty="0" err="1" smtClean="0"/>
              <a:t>Çölyak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r>
              <a:rPr lang="tr-TR" sz="2400" dirty="0" err="1" smtClean="0"/>
              <a:t>Splenik</a:t>
            </a:r>
            <a:r>
              <a:rPr lang="tr-TR" sz="2400" dirty="0" smtClean="0"/>
              <a:t> </a:t>
            </a:r>
            <a:r>
              <a:rPr lang="tr-TR" sz="2400" dirty="0" err="1" smtClean="0"/>
              <a:t>hilus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r>
              <a:rPr lang="tr-TR" sz="2400" dirty="0" smtClean="0"/>
              <a:t>Eğer GEJ tutuluysa </a:t>
            </a:r>
            <a:r>
              <a:rPr lang="tr-TR" sz="2400" dirty="0" err="1" smtClean="0"/>
              <a:t>distal</a:t>
            </a:r>
            <a:r>
              <a:rPr lang="tr-TR" sz="2400" dirty="0" smtClean="0"/>
              <a:t> </a:t>
            </a:r>
            <a:r>
              <a:rPr lang="tr-TR" sz="2400" dirty="0" err="1" smtClean="0"/>
              <a:t>paraözefajiyal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u="sng" dirty="0" smtClean="0"/>
              <a:t>Histoloji:</a:t>
            </a:r>
          </a:p>
          <a:p>
            <a:pPr>
              <a:buNone/>
            </a:pPr>
            <a:endParaRPr lang="tr-TR" u="sng" dirty="0" smtClean="0"/>
          </a:p>
          <a:p>
            <a:r>
              <a:rPr lang="tr-TR" sz="2400" dirty="0" smtClean="0"/>
              <a:t>%90 </a:t>
            </a:r>
            <a:r>
              <a:rPr lang="tr-TR" sz="2400" dirty="0" err="1" smtClean="0"/>
              <a:t>adenokanser</a:t>
            </a:r>
            <a:endParaRPr lang="tr-TR" sz="2400" dirty="0" smtClean="0"/>
          </a:p>
          <a:p>
            <a:r>
              <a:rPr lang="tr-TR" sz="2400" dirty="0" smtClean="0"/>
              <a:t>Diğer: </a:t>
            </a:r>
          </a:p>
          <a:p>
            <a:pPr lvl="1"/>
            <a:r>
              <a:rPr lang="tr-TR" sz="2000" dirty="0" smtClean="0"/>
              <a:t>Sarkom, </a:t>
            </a:r>
          </a:p>
          <a:p>
            <a:pPr lvl="1"/>
            <a:r>
              <a:rPr lang="tr-TR" sz="2000" dirty="0" smtClean="0"/>
              <a:t>GİST, </a:t>
            </a:r>
          </a:p>
          <a:p>
            <a:pPr lvl="1"/>
            <a:r>
              <a:rPr lang="tr-TR" sz="2000" dirty="0" err="1" smtClean="0"/>
              <a:t>Karsinoid</a:t>
            </a:r>
            <a:r>
              <a:rPr lang="tr-TR" sz="2000" dirty="0" smtClean="0"/>
              <a:t> </a:t>
            </a:r>
            <a:r>
              <a:rPr lang="tr-TR" sz="2000" dirty="0" err="1" smtClean="0"/>
              <a:t>tm</a:t>
            </a:r>
            <a:r>
              <a:rPr lang="tr-TR" sz="2000" dirty="0" smtClean="0"/>
              <a:t>, </a:t>
            </a:r>
          </a:p>
          <a:p>
            <a:pPr lvl="1"/>
            <a:r>
              <a:rPr lang="tr-TR" sz="2000" dirty="0" smtClean="0"/>
              <a:t>Küçük hücreli tümör, </a:t>
            </a:r>
          </a:p>
          <a:p>
            <a:pPr lvl="1"/>
            <a:r>
              <a:rPr lang="tr-TR" sz="2000" dirty="0" err="1" smtClean="0"/>
              <a:t>Undifferansiye</a:t>
            </a:r>
            <a:r>
              <a:rPr lang="tr-TR" sz="2000" dirty="0" smtClean="0"/>
              <a:t> </a:t>
            </a:r>
            <a:r>
              <a:rPr lang="tr-TR" sz="2000" dirty="0" err="1" smtClean="0"/>
              <a:t>karsinom</a:t>
            </a:r>
            <a:r>
              <a:rPr lang="tr-TR" sz="2000" dirty="0" smtClean="0"/>
              <a:t>,</a:t>
            </a:r>
          </a:p>
          <a:p>
            <a:pPr lvl="1"/>
            <a:r>
              <a:rPr lang="tr-TR" sz="2000" dirty="0" smtClean="0"/>
              <a:t>MALT </a:t>
            </a:r>
            <a:r>
              <a:rPr lang="tr-TR" sz="2000" dirty="0" err="1" smtClean="0"/>
              <a:t>lenfoma</a:t>
            </a:r>
            <a:r>
              <a:rPr lang="tr-TR" sz="2000" dirty="0" smtClean="0"/>
              <a:t>,</a:t>
            </a:r>
          </a:p>
          <a:p>
            <a:pPr lvl="1"/>
            <a:r>
              <a:rPr lang="tr-TR" sz="2000" dirty="0" err="1" smtClean="0"/>
              <a:t>Leiomyosarkom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u="sng" dirty="0" err="1" smtClean="0"/>
              <a:t>Evreleme</a:t>
            </a:r>
            <a:r>
              <a:rPr lang="tr-TR" u="sng" dirty="0" smtClean="0"/>
              <a:t> </a:t>
            </a:r>
          </a:p>
          <a:p>
            <a:endParaRPr lang="tr-TR" sz="2200" dirty="0" smtClean="0"/>
          </a:p>
          <a:p>
            <a:r>
              <a:rPr lang="tr-TR" sz="2200" dirty="0" err="1" smtClean="0"/>
              <a:t>Tis</a:t>
            </a:r>
            <a:r>
              <a:rPr lang="tr-TR" sz="2200" dirty="0" smtClean="0"/>
              <a:t> </a:t>
            </a:r>
            <a:r>
              <a:rPr lang="tr-TR" sz="2200" dirty="0" err="1" smtClean="0"/>
              <a:t>Karsinoma</a:t>
            </a:r>
            <a:r>
              <a:rPr lang="tr-TR" sz="2200" dirty="0" smtClean="0"/>
              <a:t> in </a:t>
            </a:r>
            <a:r>
              <a:rPr lang="tr-TR" sz="2200" dirty="0" err="1" smtClean="0"/>
              <a:t>situ</a:t>
            </a:r>
            <a:r>
              <a:rPr lang="tr-TR" sz="2200" dirty="0" smtClean="0"/>
              <a:t> </a:t>
            </a:r>
          </a:p>
          <a:p>
            <a:r>
              <a:rPr lang="tr-TR" sz="2200" dirty="0" smtClean="0"/>
              <a:t>T1a Tümör </a:t>
            </a:r>
            <a:r>
              <a:rPr lang="tr-TR" sz="2200" dirty="0" err="1" smtClean="0"/>
              <a:t>lamina</a:t>
            </a:r>
            <a:r>
              <a:rPr lang="tr-TR" sz="2200" dirty="0" smtClean="0"/>
              <a:t> </a:t>
            </a:r>
            <a:r>
              <a:rPr lang="tr-TR" sz="2200" dirty="0" err="1" smtClean="0"/>
              <a:t>propria</a:t>
            </a:r>
            <a:r>
              <a:rPr lang="tr-TR" sz="2200" dirty="0" smtClean="0"/>
              <a:t> veya </a:t>
            </a:r>
            <a:r>
              <a:rPr lang="tr-TR" sz="2200" dirty="0" err="1" smtClean="0"/>
              <a:t>muscularis</a:t>
            </a:r>
            <a:r>
              <a:rPr lang="tr-TR" sz="2200" dirty="0" smtClean="0"/>
              <a:t> mukozayı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</a:t>
            </a:r>
          </a:p>
          <a:p>
            <a:r>
              <a:rPr lang="tr-TR" sz="2200" dirty="0" smtClean="0"/>
              <a:t>T1b Tümör </a:t>
            </a:r>
            <a:r>
              <a:rPr lang="tr-TR" sz="2200" dirty="0" err="1" smtClean="0"/>
              <a:t>submukozayı</a:t>
            </a:r>
            <a:r>
              <a:rPr lang="tr-TR" sz="2200" dirty="0" smtClean="0"/>
              <a:t>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</a:t>
            </a:r>
          </a:p>
          <a:p>
            <a:pPr>
              <a:buNone/>
            </a:pPr>
            <a:r>
              <a:rPr lang="tr-TR" sz="2200" dirty="0" smtClean="0"/>
              <a:t>•   T2  </a:t>
            </a:r>
            <a:r>
              <a:rPr lang="tr-TR" sz="2200" dirty="0" smtClean="0"/>
              <a:t>Tümör </a:t>
            </a:r>
            <a:r>
              <a:rPr lang="tr-TR" sz="2200" dirty="0" err="1" smtClean="0"/>
              <a:t>muscularis</a:t>
            </a:r>
            <a:r>
              <a:rPr lang="tr-TR" sz="2200" dirty="0" smtClean="0"/>
              <a:t> </a:t>
            </a:r>
            <a:r>
              <a:rPr lang="tr-TR" sz="2200" dirty="0" err="1" smtClean="0"/>
              <a:t>propria</a:t>
            </a:r>
            <a:r>
              <a:rPr lang="tr-TR" sz="2200" dirty="0" smtClean="0"/>
              <a:t> </a:t>
            </a:r>
            <a:r>
              <a:rPr lang="tr-TR" sz="2200" dirty="0" err="1" smtClean="0"/>
              <a:t>yı</a:t>
            </a:r>
            <a:r>
              <a:rPr lang="tr-TR" sz="2200" dirty="0" smtClean="0"/>
              <a:t>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</a:t>
            </a:r>
            <a:endParaRPr lang="tr-TR" sz="2200" dirty="0" smtClean="0"/>
          </a:p>
          <a:p>
            <a:pPr>
              <a:buNone/>
            </a:pPr>
            <a:r>
              <a:rPr lang="tr-TR" sz="2200" dirty="0" smtClean="0"/>
              <a:t>• </a:t>
            </a:r>
            <a:r>
              <a:rPr lang="tr-TR" sz="2200" dirty="0" smtClean="0"/>
              <a:t>	T3 Tümör  </a:t>
            </a:r>
            <a:r>
              <a:rPr lang="tr-TR" sz="2200" dirty="0" err="1" smtClean="0"/>
              <a:t>viseral</a:t>
            </a:r>
            <a:r>
              <a:rPr lang="tr-TR" sz="2200" dirty="0" smtClean="0"/>
              <a:t> periton veya komşu yapı </a:t>
            </a:r>
            <a:r>
              <a:rPr lang="tr-TR" sz="2200" dirty="0" err="1" smtClean="0"/>
              <a:t>invazyonu</a:t>
            </a:r>
            <a:r>
              <a:rPr lang="tr-TR" sz="2200" dirty="0" smtClean="0"/>
              <a:t> olmadan </a:t>
            </a:r>
            <a:r>
              <a:rPr lang="tr-TR" sz="2200" dirty="0" err="1" smtClean="0"/>
              <a:t>subserosal</a:t>
            </a:r>
            <a:r>
              <a:rPr lang="tr-TR" sz="2200" dirty="0" smtClean="0"/>
              <a:t> yağdokuyu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</a:t>
            </a:r>
            <a:endParaRPr lang="tr-TR" sz="2200" dirty="0" smtClean="0"/>
          </a:p>
          <a:p>
            <a:pPr>
              <a:buNone/>
            </a:pPr>
            <a:r>
              <a:rPr lang="tr-TR" sz="2200" dirty="0" smtClean="0"/>
              <a:t>• </a:t>
            </a:r>
            <a:r>
              <a:rPr lang="tr-TR" sz="2200" dirty="0" smtClean="0"/>
              <a:t>	T4a Tümör  </a:t>
            </a:r>
            <a:r>
              <a:rPr lang="tr-TR" sz="2200" dirty="0" err="1" smtClean="0"/>
              <a:t>serozayı</a:t>
            </a:r>
            <a:r>
              <a:rPr lang="tr-TR" sz="2200" dirty="0" smtClean="0"/>
              <a:t>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 </a:t>
            </a:r>
            <a:r>
              <a:rPr lang="tr-TR" sz="2200" dirty="0" smtClean="0"/>
              <a:t>(</a:t>
            </a:r>
            <a:r>
              <a:rPr lang="tr-TR" sz="2200" dirty="0" err="1" smtClean="0"/>
              <a:t>visceral</a:t>
            </a:r>
            <a:r>
              <a:rPr lang="tr-TR" sz="2200" dirty="0" smtClean="0"/>
              <a:t> </a:t>
            </a:r>
            <a:r>
              <a:rPr lang="tr-TR" sz="2200" dirty="0" smtClean="0"/>
              <a:t>periton) </a:t>
            </a:r>
            <a:endParaRPr lang="tr-TR" sz="2200" dirty="0" smtClean="0"/>
          </a:p>
          <a:p>
            <a:pPr>
              <a:buNone/>
            </a:pPr>
            <a:r>
              <a:rPr lang="tr-TR" sz="2200" dirty="0" smtClean="0"/>
              <a:t>• </a:t>
            </a:r>
            <a:r>
              <a:rPr lang="tr-TR" sz="2200" dirty="0" smtClean="0"/>
              <a:t>	T4b Tümör komşu organ ve yapıları direk </a:t>
            </a:r>
            <a:r>
              <a:rPr lang="tr-TR" sz="2200" dirty="0" err="1" smtClean="0"/>
              <a:t>invaze</a:t>
            </a:r>
            <a:r>
              <a:rPr lang="tr-TR" sz="2200" dirty="0" smtClean="0"/>
              <a:t> etmiş.</a:t>
            </a:r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N0 </a:t>
            </a:r>
            <a:r>
              <a:rPr lang="tr-TR" dirty="0" smtClean="0"/>
              <a:t> R</a:t>
            </a:r>
            <a:r>
              <a:rPr lang="en-US" dirty="0" smtClean="0"/>
              <a:t>e</a:t>
            </a:r>
            <a:r>
              <a:rPr lang="tr-TR" dirty="0" err="1" smtClean="0"/>
              <a:t>jyonel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r>
              <a:rPr lang="en-US" dirty="0" smtClean="0"/>
              <a:t> </a:t>
            </a:r>
            <a:r>
              <a:rPr lang="tr-TR" dirty="0" smtClean="0"/>
              <a:t>yok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N1</a:t>
            </a:r>
            <a:r>
              <a:rPr lang="tr-TR" dirty="0" smtClean="0"/>
              <a:t> </a:t>
            </a:r>
            <a:r>
              <a:rPr lang="tr-TR" dirty="0" smtClean="0"/>
              <a:t>1-2 R</a:t>
            </a:r>
            <a:r>
              <a:rPr lang="en-US" dirty="0" smtClean="0"/>
              <a:t>e</a:t>
            </a:r>
            <a:r>
              <a:rPr lang="tr-TR" dirty="0" err="1" smtClean="0"/>
              <a:t>jyonel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• </a:t>
            </a:r>
            <a:r>
              <a:rPr lang="en-US" dirty="0" smtClean="0"/>
              <a:t>N2</a:t>
            </a:r>
            <a:r>
              <a:rPr lang="tr-TR" dirty="0" smtClean="0"/>
              <a:t> 3-6 R</a:t>
            </a:r>
            <a:r>
              <a:rPr lang="en-US" dirty="0" smtClean="0"/>
              <a:t>e</a:t>
            </a:r>
            <a:r>
              <a:rPr lang="tr-TR" dirty="0" err="1" smtClean="0"/>
              <a:t>jyonel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• N3a </a:t>
            </a:r>
            <a:r>
              <a:rPr lang="en-US" dirty="0" smtClean="0"/>
              <a:t>7-15 </a:t>
            </a:r>
            <a:r>
              <a:rPr lang="tr-TR" dirty="0" smtClean="0"/>
              <a:t>R</a:t>
            </a:r>
            <a:r>
              <a:rPr lang="en-US" dirty="0" smtClean="0"/>
              <a:t>e</a:t>
            </a:r>
            <a:r>
              <a:rPr lang="tr-TR" dirty="0" err="1" smtClean="0"/>
              <a:t>jyonel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• N3b </a:t>
            </a:r>
            <a:r>
              <a:rPr lang="en-US" dirty="0" smtClean="0"/>
              <a:t>≥16</a:t>
            </a:r>
            <a:r>
              <a:rPr lang="tr-TR" dirty="0" smtClean="0"/>
              <a:t> R</a:t>
            </a:r>
            <a:r>
              <a:rPr lang="en-US" dirty="0" smtClean="0"/>
              <a:t>e</a:t>
            </a:r>
            <a:r>
              <a:rPr lang="tr-TR" dirty="0" err="1" smtClean="0"/>
              <a:t>jyonel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cerrahi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Proksimal</a:t>
            </a:r>
            <a:r>
              <a:rPr lang="tr-TR" dirty="0" smtClean="0"/>
              <a:t> (</a:t>
            </a:r>
            <a:r>
              <a:rPr lang="tr-TR" dirty="0" err="1" smtClean="0"/>
              <a:t>kardia</a:t>
            </a:r>
            <a:r>
              <a:rPr lang="tr-TR" dirty="0" smtClean="0"/>
              <a:t>): total veya </a:t>
            </a:r>
            <a:r>
              <a:rPr lang="tr-TR" dirty="0" err="1" smtClean="0"/>
              <a:t>proksimal</a:t>
            </a:r>
            <a:r>
              <a:rPr lang="tr-TR" dirty="0" smtClean="0"/>
              <a:t> </a:t>
            </a:r>
            <a:r>
              <a:rPr lang="tr-TR" dirty="0" err="1" smtClean="0"/>
              <a:t>gastrektomi</a:t>
            </a:r>
            <a:endParaRPr lang="tr-TR" dirty="0" smtClean="0"/>
          </a:p>
          <a:p>
            <a:r>
              <a:rPr lang="tr-TR" dirty="0" err="1" smtClean="0"/>
              <a:t>Distal</a:t>
            </a:r>
            <a:r>
              <a:rPr lang="tr-TR" dirty="0" smtClean="0"/>
              <a:t> ( body ve </a:t>
            </a:r>
            <a:r>
              <a:rPr lang="tr-TR" dirty="0" err="1" smtClean="0"/>
              <a:t>antrum</a:t>
            </a:r>
            <a:r>
              <a:rPr lang="tr-TR" dirty="0" smtClean="0"/>
              <a:t>): </a:t>
            </a:r>
            <a:r>
              <a:rPr lang="tr-TR" dirty="0" err="1" smtClean="0"/>
              <a:t>subtotal</a:t>
            </a:r>
            <a:r>
              <a:rPr lang="tr-TR" dirty="0" smtClean="0"/>
              <a:t> </a:t>
            </a:r>
            <a:r>
              <a:rPr lang="tr-TR" dirty="0" err="1" smtClean="0"/>
              <a:t>gastrektomi</a:t>
            </a:r>
            <a:endParaRPr lang="tr-TR" dirty="0" smtClean="0"/>
          </a:p>
          <a:p>
            <a:r>
              <a:rPr lang="tr-TR" dirty="0" smtClean="0"/>
              <a:t>Dalak veya dalak </a:t>
            </a:r>
            <a:r>
              <a:rPr lang="tr-TR" dirty="0" err="1" smtClean="0"/>
              <a:t>hilusu</a:t>
            </a:r>
            <a:r>
              <a:rPr lang="tr-TR" dirty="0" smtClean="0"/>
              <a:t> </a:t>
            </a:r>
            <a:r>
              <a:rPr lang="tr-TR" dirty="0" smtClean="0"/>
              <a:t>tutulu değilse </a:t>
            </a:r>
            <a:r>
              <a:rPr lang="tr-TR" dirty="0" err="1" smtClean="0"/>
              <a:t>splenektomiden</a:t>
            </a:r>
            <a:r>
              <a:rPr lang="tr-TR" dirty="0" smtClean="0"/>
              <a:t> kaçınılmalı</a:t>
            </a:r>
          </a:p>
          <a:p>
            <a:r>
              <a:rPr lang="tr-TR" dirty="0" smtClean="0"/>
              <a:t>En az 15 lenf </a:t>
            </a:r>
            <a:r>
              <a:rPr lang="tr-TR" dirty="0" err="1" smtClean="0"/>
              <a:t>nod</a:t>
            </a:r>
            <a:r>
              <a:rPr lang="tr-TR" dirty="0" smtClean="0"/>
              <a:t> çıkarılmalı</a:t>
            </a:r>
          </a:p>
          <a:p>
            <a:r>
              <a:rPr lang="tr-TR" dirty="0" smtClean="0"/>
              <a:t>D2 </a:t>
            </a:r>
            <a:r>
              <a:rPr lang="tr-TR" dirty="0" err="1" smtClean="0"/>
              <a:t>diseksiyon</a:t>
            </a:r>
            <a:r>
              <a:rPr lang="tr-TR" dirty="0" smtClean="0"/>
              <a:t> </a:t>
            </a:r>
            <a:r>
              <a:rPr lang="tr-TR" dirty="0" smtClean="0"/>
              <a:t>tercihen uygulanmalı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D1 </a:t>
            </a:r>
            <a:r>
              <a:rPr lang="tr-TR" dirty="0" err="1" smtClean="0"/>
              <a:t>diseksiyon</a:t>
            </a:r>
            <a:r>
              <a:rPr lang="tr-TR" dirty="0" smtClean="0"/>
              <a:t>: tutulu </a:t>
            </a:r>
            <a:r>
              <a:rPr lang="tr-TR" dirty="0" err="1" smtClean="0"/>
              <a:t>proksimal</a:t>
            </a:r>
            <a:r>
              <a:rPr lang="tr-TR" dirty="0" smtClean="0"/>
              <a:t> veya </a:t>
            </a:r>
            <a:r>
              <a:rPr lang="tr-TR" dirty="0" err="1" smtClean="0"/>
              <a:t>distal</a:t>
            </a:r>
            <a:r>
              <a:rPr lang="tr-TR" dirty="0" smtClean="0"/>
              <a:t> veya tüm mide ; sağ/ sol kardiyak, büyük küçük </a:t>
            </a:r>
            <a:r>
              <a:rPr lang="tr-TR" dirty="0" err="1" smtClean="0"/>
              <a:t>kurvatur</a:t>
            </a:r>
            <a:r>
              <a:rPr lang="tr-TR" dirty="0" smtClean="0"/>
              <a:t> , </a:t>
            </a:r>
            <a:r>
              <a:rPr lang="tr-TR" dirty="0" err="1" smtClean="0"/>
              <a:t>suprapilorik</a:t>
            </a:r>
            <a:r>
              <a:rPr lang="tr-TR" dirty="0" smtClean="0"/>
              <a:t> ve </a:t>
            </a:r>
            <a:r>
              <a:rPr lang="tr-TR" dirty="0" err="1" smtClean="0"/>
              <a:t>infrapilorik</a:t>
            </a:r>
            <a:r>
              <a:rPr lang="tr-TR" dirty="0" smtClean="0"/>
              <a:t> </a:t>
            </a:r>
            <a:r>
              <a:rPr lang="tr-TR" dirty="0" smtClean="0"/>
              <a:t>lenfatikler </a:t>
            </a:r>
          </a:p>
          <a:p>
            <a:endParaRPr lang="tr-TR" dirty="0"/>
          </a:p>
          <a:p>
            <a:r>
              <a:rPr lang="tr-TR" dirty="0" smtClean="0"/>
              <a:t>D2 </a:t>
            </a:r>
            <a:r>
              <a:rPr lang="tr-TR" dirty="0" err="1" smtClean="0"/>
              <a:t>diseksiyon</a:t>
            </a:r>
            <a:r>
              <a:rPr lang="tr-TR" dirty="0" smtClean="0"/>
              <a:t>: </a:t>
            </a:r>
            <a:r>
              <a:rPr lang="tr-TR" dirty="0" smtClean="0"/>
              <a:t>D1 </a:t>
            </a:r>
            <a:r>
              <a:rPr lang="tr-TR" dirty="0" err="1" smtClean="0"/>
              <a:t>disseksiyona</a:t>
            </a:r>
            <a:r>
              <a:rPr lang="tr-TR" dirty="0" smtClean="0"/>
              <a:t> </a:t>
            </a:r>
            <a:r>
              <a:rPr lang="tr-TR" dirty="0" smtClean="0"/>
              <a:t>ek olarak sol </a:t>
            </a:r>
            <a:r>
              <a:rPr lang="tr-TR" dirty="0" err="1" smtClean="0"/>
              <a:t>gastrik</a:t>
            </a:r>
            <a:r>
              <a:rPr lang="tr-TR" dirty="0" smtClean="0"/>
              <a:t>,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hepatik</a:t>
            </a:r>
            <a:r>
              <a:rPr lang="tr-TR" dirty="0" smtClean="0"/>
              <a:t>,</a:t>
            </a:r>
            <a:r>
              <a:rPr lang="tr-TR" dirty="0" err="1" smtClean="0"/>
              <a:t>çölyak</a:t>
            </a:r>
            <a:r>
              <a:rPr lang="tr-TR" dirty="0" smtClean="0"/>
              <a:t>, </a:t>
            </a:r>
            <a:r>
              <a:rPr lang="tr-TR" dirty="0" err="1" smtClean="0"/>
              <a:t>splenik</a:t>
            </a:r>
            <a:r>
              <a:rPr lang="tr-TR" dirty="0" smtClean="0"/>
              <a:t> arter ve </a:t>
            </a:r>
            <a:r>
              <a:rPr lang="tr-TR" dirty="0" err="1" smtClean="0"/>
              <a:t>splenik</a:t>
            </a:r>
            <a:r>
              <a:rPr lang="tr-TR" dirty="0" smtClean="0"/>
              <a:t> </a:t>
            </a:r>
            <a:r>
              <a:rPr lang="tr-TR" dirty="0" err="1" smtClean="0"/>
              <a:t>hilus</a:t>
            </a:r>
            <a:r>
              <a:rPr lang="tr-TR" dirty="0" smtClean="0"/>
              <a:t> lenfatikler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D3 </a:t>
            </a:r>
            <a:r>
              <a:rPr lang="tr-TR" dirty="0" err="1" smtClean="0"/>
              <a:t>diseksiyon</a:t>
            </a:r>
            <a:r>
              <a:rPr lang="tr-TR" dirty="0" smtClean="0"/>
              <a:t>: </a:t>
            </a:r>
            <a:r>
              <a:rPr lang="tr-TR" dirty="0" smtClean="0"/>
              <a:t>D2 </a:t>
            </a:r>
            <a:r>
              <a:rPr lang="tr-TR" dirty="0" err="1" smtClean="0"/>
              <a:t>disseksiyona</a:t>
            </a:r>
            <a:r>
              <a:rPr lang="tr-TR" dirty="0" smtClean="0"/>
              <a:t> ek </a:t>
            </a:r>
            <a:r>
              <a:rPr lang="tr-TR" dirty="0" smtClean="0"/>
              <a:t>olarak </a:t>
            </a:r>
            <a:r>
              <a:rPr lang="tr-TR" dirty="0" err="1" smtClean="0"/>
              <a:t>hepatoduodenal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r>
              <a:rPr lang="tr-TR" dirty="0" smtClean="0"/>
              <a:t> , </a:t>
            </a:r>
            <a:r>
              <a:rPr lang="tr-TR" dirty="0" smtClean="0"/>
              <a:t>sup. </a:t>
            </a:r>
            <a:r>
              <a:rPr lang="tr-TR" dirty="0" err="1" smtClean="0"/>
              <a:t>mezenterik</a:t>
            </a:r>
            <a:r>
              <a:rPr lang="tr-TR" dirty="0" smtClean="0"/>
              <a:t> </a:t>
            </a:r>
            <a:r>
              <a:rPr lang="tr-TR" dirty="0" err="1" smtClean="0"/>
              <a:t>ven</a:t>
            </a:r>
            <a:r>
              <a:rPr lang="tr-TR" dirty="0" smtClean="0"/>
              <a:t>, </a:t>
            </a:r>
            <a:r>
              <a:rPr lang="tr-TR" dirty="0" err="1" smtClean="0"/>
              <a:t>retropankreatik</a:t>
            </a:r>
            <a:r>
              <a:rPr lang="tr-TR" dirty="0" smtClean="0"/>
              <a:t> </a:t>
            </a:r>
            <a:r>
              <a:rPr lang="tr-TR" dirty="0" smtClean="0"/>
              <a:t>lenfatikler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516</Words>
  <Application>Microsoft Office PowerPoint</Application>
  <PresentationFormat>Ekran Gösterisi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Mide Kanserinde RT</vt:lpstr>
      <vt:lpstr>MİDE KANSERİ</vt:lpstr>
      <vt:lpstr>Slayt 3</vt:lpstr>
      <vt:lpstr>Slayt 4</vt:lpstr>
      <vt:lpstr>Slayt 5</vt:lpstr>
      <vt:lpstr>Slayt 6</vt:lpstr>
      <vt:lpstr>Slayt 7</vt:lpstr>
      <vt:lpstr>cerrahi</vt:lpstr>
      <vt:lpstr>Slayt 9</vt:lpstr>
      <vt:lpstr>Tedavi: </vt:lpstr>
      <vt:lpstr>RT TEKNİK: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Mide kanserinde RT</dc:title>
  <dc:creator>user</dc:creator>
  <cp:lastModifiedBy>SÜMERYA</cp:lastModifiedBy>
  <cp:revision>13</cp:revision>
  <dcterms:created xsi:type="dcterms:W3CDTF">2019-03-05T08:05:28Z</dcterms:created>
  <dcterms:modified xsi:type="dcterms:W3CDTF">2019-07-07T12:13:29Z</dcterms:modified>
</cp:coreProperties>
</file>