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95" r:id="rId3"/>
    <p:sldId id="290" r:id="rId4"/>
    <p:sldId id="291" r:id="rId5"/>
    <p:sldId id="292" r:id="rId6"/>
    <p:sldId id="294" r:id="rId7"/>
    <p:sldId id="283" r:id="rId8"/>
    <p:sldId id="264" r:id="rId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6" autoAdjust="0"/>
    <p:restoredTop sz="94660"/>
  </p:normalViewPr>
  <p:slideViewPr>
    <p:cSldViewPr snapToGrid="0">
      <p:cViewPr varScale="1">
        <p:scale>
          <a:sx n="88" d="100"/>
          <a:sy n="88" d="100"/>
        </p:scale>
        <p:origin x="264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C61B1-1B94-4147-8CD2-81D48AD32D4F}" type="datetimeFigureOut">
              <a:rPr lang="tr-TR" smtClean="0"/>
              <a:t>29.01.2020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0B23688D-867D-4990-9B44-9EE5E4099B4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820534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C61B1-1B94-4147-8CD2-81D48AD32D4F}" type="datetimeFigureOut">
              <a:rPr lang="tr-TR" smtClean="0"/>
              <a:t>29.01.2020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0B23688D-867D-4990-9B44-9EE5E4099B4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524966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C61B1-1B94-4147-8CD2-81D48AD32D4F}" type="datetimeFigureOut">
              <a:rPr lang="tr-TR" smtClean="0"/>
              <a:t>29.01.2020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0B23688D-867D-4990-9B44-9EE5E4099B46}" type="slidenum">
              <a:rPr lang="tr-TR" smtClean="0"/>
              <a:t>‹#›</a:t>
            </a:fld>
            <a:endParaRPr lang="tr-TR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52086094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C61B1-1B94-4147-8CD2-81D48AD32D4F}" type="datetimeFigureOut">
              <a:rPr lang="tr-TR" smtClean="0"/>
              <a:t>29.01.2020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0B23688D-867D-4990-9B44-9EE5E4099B4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3977751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C61B1-1B94-4147-8CD2-81D48AD32D4F}" type="datetimeFigureOut">
              <a:rPr lang="tr-TR" smtClean="0"/>
              <a:t>29.01.2020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0B23688D-867D-4990-9B44-9EE5E4099B46}" type="slidenum">
              <a:rPr lang="tr-TR" smtClean="0"/>
              <a:t>‹#›</a:t>
            </a:fld>
            <a:endParaRPr lang="tr-TR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29627577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C61B1-1B94-4147-8CD2-81D48AD32D4F}" type="datetimeFigureOut">
              <a:rPr lang="tr-TR" smtClean="0"/>
              <a:t>29.01.2020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0B23688D-867D-4990-9B44-9EE5E4099B4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4626042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C61B1-1B94-4147-8CD2-81D48AD32D4F}" type="datetimeFigureOut">
              <a:rPr lang="tr-TR" smtClean="0"/>
              <a:t>29.01.2020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3688D-867D-4990-9B44-9EE5E4099B4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0075557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C61B1-1B94-4147-8CD2-81D48AD32D4F}" type="datetimeFigureOut">
              <a:rPr lang="tr-TR" smtClean="0"/>
              <a:t>29.01.2020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3688D-867D-4990-9B44-9EE5E4099B4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603200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C61B1-1B94-4147-8CD2-81D48AD32D4F}" type="datetimeFigureOut">
              <a:rPr lang="tr-TR" smtClean="0"/>
              <a:t>29.01.2020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3688D-867D-4990-9B44-9EE5E4099B4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005658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C61B1-1B94-4147-8CD2-81D48AD32D4F}" type="datetimeFigureOut">
              <a:rPr lang="tr-TR" smtClean="0"/>
              <a:t>29.01.2020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0B23688D-867D-4990-9B44-9EE5E4099B4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692911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C61B1-1B94-4147-8CD2-81D48AD32D4F}" type="datetimeFigureOut">
              <a:rPr lang="tr-TR" smtClean="0"/>
              <a:t>29.01.2020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0B23688D-867D-4990-9B44-9EE5E4099B4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725582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C61B1-1B94-4147-8CD2-81D48AD32D4F}" type="datetimeFigureOut">
              <a:rPr lang="tr-TR" smtClean="0"/>
              <a:t>29.01.2020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0B23688D-867D-4990-9B44-9EE5E4099B4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94053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C61B1-1B94-4147-8CD2-81D48AD32D4F}" type="datetimeFigureOut">
              <a:rPr lang="tr-TR" smtClean="0"/>
              <a:t>29.01.2020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3688D-867D-4990-9B44-9EE5E4099B4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942095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C61B1-1B94-4147-8CD2-81D48AD32D4F}" type="datetimeFigureOut">
              <a:rPr lang="tr-TR" smtClean="0"/>
              <a:t>29.01.2020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3688D-867D-4990-9B44-9EE5E4099B4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311701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C61B1-1B94-4147-8CD2-81D48AD32D4F}" type="datetimeFigureOut">
              <a:rPr lang="tr-TR" smtClean="0"/>
              <a:t>29.01.2020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3688D-867D-4990-9B44-9EE5E4099B4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762393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C61B1-1B94-4147-8CD2-81D48AD32D4F}" type="datetimeFigureOut">
              <a:rPr lang="tr-TR" smtClean="0"/>
              <a:t>29.01.2020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0B23688D-867D-4990-9B44-9EE5E4099B4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06519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3C61B1-1B94-4147-8CD2-81D48AD32D4F}" type="datetimeFigureOut">
              <a:rPr lang="tr-TR" smtClean="0"/>
              <a:t>29.01.2020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0B23688D-867D-4990-9B44-9EE5E4099B4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217274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://bianet.org/system/uploads/1/files/attachments/000/001/518/original/gazetecelik.pdf?1447151242" TargetMode="Externa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Kent ve Çevre Gazeteciliği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smtClean="0"/>
              <a:t>7. </a:t>
            </a:r>
            <a:r>
              <a:rPr lang="tr-TR" dirty="0" smtClean="0"/>
              <a:t>Hafta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108114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2592925" y="1166948"/>
            <a:ext cx="8911687" cy="738051"/>
          </a:xfrm>
        </p:spPr>
        <p:txBody>
          <a:bodyPr/>
          <a:lstStyle/>
          <a:p>
            <a:r>
              <a:rPr lang="tr-TR" dirty="0" smtClean="0"/>
              <a:t>Haber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tr-TR" sz="2000" dirty="0" smtClean="0"/>
              <a:t>Haber temelde bir anlatıdır. </a:t>
            </a:r>
          </a:p>
          <a:p>
            <a:pPr>
              <a:lnSpc>
                <a:spcPct val="150000"/>
              </a:lnSpc>
            </a:pPr>
            <a:r>
              <a:rPr lang="tr-TR" sz="2000" dirty="0" smtClean="0"/>
              <a:t>Her anlatı gibi haber metninin de bir kurgusu vardır. </a:t>
            </a:r>
          </a:p>
          <a:p>
            <a:pPr>
              <a:lnSpc>
                <a:spcPct val="150000"/>
              </a:lnSpc>
            </a:pPr>
            <a:r>
              <a:rPr lang="tr-TR" sz="2000" dirty="0" smtClean="0"/>
              <a:t>Bu kurgu aracılığıyla haber metni gerçekliği yeniden kurar.</a:t>
            </a:r>
          </a:p>
          <a:p>
            <a:pPr>
              <a:lnSpc>
                <a:spcPct val="150000"/>
              </a:lnSpc>
            </a:pPr>
            <a:r>
              <a:rPr lang="tr-TR" sz="2000" dirty="0" smtClean="0"/>
              <a:t>Başlık, içerikte aktarılanlar, kullanılan görüntüler ve  ile bu kurgu kurulur. 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906691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5N 1K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Ne oldu? Habere konu olan olay nedir?</a:t>
            </a:r>
          </a:p>
          <a:p>
            <a:r>
              <a:rPr lang="tr-TR" dirty="0" smtClean="0"/>
              <a:t>Ne zaman oldu? </a:t>
            </a:r>
          </a:p>
          <a:p>
            <a:r>
              <a:rPr lang="tr-TR" dirty="0" smtClean="0"/>
              <a:t>Nerede oldu? </a:t>
            </a:r>
          </a:p>
          <a:p>
            <a:r>
              <a:rPr lang="tr-TR" dirty="0" smtClean="0"/>
              <a:t>Neden oldu? Olaya sebep olan şey nedir?</a:t>
            </a:r>
          </a:p>
          <a:p>
            <a:r>
              <a:rPr lang="tr-TR" dirty="0" smtClean="0"/>
              <a:t>Nasıl oldu? Olay nasıl meydana geldi?</a:t>
            </a:r>
          </a:p>
          <a:p>
            <a:r>
              <a:rPr lang="tr-TR" dirty="0" smtClean="0"/>
              <a:t>Kim? Olaya kimler karıştı?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3354887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2592925" y="1254034"/>
            <a:ext cx="8911687" cy="650966"/>
          </a:xfrm>
        </p:spPr>
        <p:txBody>
          <a:bodyPr/>
          <a:lstStyle/>
          <a:p>
            <a:r>
              <a:rPr lang="tr-TR" dirty="0" smtClean="0"/>
              <a:t>Ters Piramit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En önemli ve ilgi çekici bilgilerin haberin girişinde kullanıldığı yazım tarzıdır. </a:t>
            </a:r>
          </a:p>
          <a:p>
            <a:r>
              <a:rPr lang="tr-TR" dirty="0" smtClean="0"/>
              <a:t>Girişte 5N 1 </a:t>
            </a:r>
            <a:r>
              <a:rPr lang="tr-TR" dirty="0" err="1" smtClean="0"/>
              <a:t>K’nın</a:t>
            </a:r>
            <a:r>
              <a:rPr lang="tr-TR" dirty="0" smtClean="0"/>
              <a:t> en ilgi çekici olanları verilir.</a:t>
            </a:r>
          </a:p>
          <a:p>
            <a:r>
              <a:rPr lang="tr-TR" dirty="0" smtClean="0"/>
              <a:t>Haberin devamında ayrıntılar anlatılır. </a:t>
            </a:r>
          </a:p>
          <a:p>
            <a:r>
              <a:rPr lang="tr-TR" dirty="0" smtClean="0"/>
              <a:t>Hem okurun hem editörün işini kolaylaştıran bir yöntemdir</a:t>
            </a:r>
            <a:r>
              <a:rPr lang="tr-TR" dirty="0" smtClean="0"/>
              <a:t>.</a:t>
            </a:r>
          </a:p>
          <a:p>
            <a:r>
              <a:rPr lang="tr-TR" dirty="0" smtClean="0"/>
              <a:t>Kronolojik bir sıra izlemesi gerekmez</a:t>
            </a:r>
            <a:endParaRPr lang="tr-TR" dirty="0" smtClean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7570040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2592925" y="1254034"/>
            <a:ext cx="8911687" cy="650966"/>
          </a:xfrm>
        </p:spPr>
        <p:txBody>
          <a:bodyPr/>
          <a:lstStyle/>
          <a:p>
            <a:r>
              <a:rPr lang="tr-TR" dirty="0" smtClean="0"/>
              <a:t>Kronolojik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Bu tarz yazımda,</a:t>
            </a:r>
          </a:p>
          <a:p>
            <a:r>
              <a:rPr lang="tr-TR" dirty="0" smtClean="0"/>
              <a:t>Haberin girişinde yine  önemli ve ilgi çekici bilgiler verilir.</a:t>
            </a:r>
          </a:p>
          <a:p>
            <a:r>
              <a:rPr lang="tr-TR" dirty="0" smtClean="0"/>
              <a:t>Daha sonrasında haber </a:t>
            </a:r>
            <a:r>
              <a:rPr lang="tr-TR" dirty="0" err="1" smtClean="0"/>
              <a:t>ayrıntılandırılırken</a:t>
            </a:r>
            <a:r>
              <a:rPr lang="tr-TR" dirty="0" smtClean="0"/>
              <a:t> kronolojik bir sıra içinde verilir. 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873095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Öneriler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Anlatım bozukluğu yapmamaya dikkat edin</a:t>
            </a:r>
          </a:p>
          <a:p>
            <a:r>
              <a:rPr lang="tr-TR" dirty="0" smtClean="0"/>
              <a:t> iki türlü de anlaşılabilecek ifadeler kullanmamaya dikkat edin</a:t>
            </a:r>
          </a:p>
          <a:p>
            <a:r>
              <a:rPr lang="tr-TR" dirty="0" smtClean="0"/>
              <a:t>İmla ve dilbilgisi kurallarına dikkat edin. Bunlar metnin doğru anlaşılmasında büyük rol oynar. </a:t>
            </a:r>
          </a:p>
          <a:p>
            <a:r>
              <a:rPr lang="tr-TR" dirty="0" smtClean="0"/>
              <a:t>Şefkat yerine </a:t>
            </a:r>
            <a:r>
              <a:rPr lang="tr-TR" dirty="0" err="1" smtClean="0"/>
              <a:t>şevkat</a:t>
            </a:r>
            <a:r>
              <a:rPr lang="tr-TR" dirty="0"/>
              <a:t> </a:t>
            </a:r>
            <a:r>
              <a:rPr lang="tr-TR" dirty="0" smtClean="0"/>
              <a:t>yazmayın. Maiyet ile mahiyet arasındaki farkı bilmiyorsanız kullanmayın. </a:t>
            </a:r>
          </a:p>
          <a:p>
            <a:r>
              <a:rPr lang="tr-TR" dirty="0" smtClean="0"/>
              <a:t>Az bilinen, yanlış anlaşılabilecek kelimeleri kullanmamaya özen gösterin</a:t>
            </a:r>
          </a:p>
          <a:p>
            <a:r>
              <a:rPr lang="tr-TR" dirty="0" smtClean="0"/>
              <a:t>Kalıplaşmış, aşağılayıcı, ayrımcı ve nefret içeren ifadeler kullanmayın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1587726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Tartışma ve uygulama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Günün gazetesinden dersin konusu ile ilgili bir haber seçilerek bu ilkeler çerçevesinde incelenecektir. 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84457624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2527300" y="1206500"/>
            <a:ext cx="8420100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b="1" dirty="0" smtClean="0"/>
              <a:t>Kaynak:  </a:t>
            </a:r>
          </a:p>
          <a:p>
            <a:r>
              <a:rPr lang="tr-TR" dirty="0" smtClean="0"/>
              <a:t>Tuğrul Eryılmaz: </a:t>
            </a:r>
            <a:r>
              <a:rPr lang="tr-TR" u="sng" dirty="0" smtClean="0"/>
              <a:t>Haberciliğe Kısa Bir Giriş </a:t>
            </a:r>
          </a:p>
          <a:p>
            <a:r>
              <a:rPr lang="tr-TR" u="sng" dirty="0" smtClean="0"/>
              <a:t>İçinde:</a:t>
            </a:r>
          </a:p>
          <a:p>
            <a:r>
              <a:rPr lang="tr-TR" b="1" dirty="0" smtClean="0"/>
              <a:t>Gazetecilik ve Habercilik</a:t>
            </a:r>
            <a:r>
              <a:rPr lang="tr-TR" dirty="0" smtClean="0"/>
              <a:t> (Der: Sevda </a:t>
            </a:r>
            <a:r>
              <a:rPr lang="tr-TR" dirty="0" err="1" smtClean="0"/>
              <a:t>Alankuş</a:t>
            </a:r>
            <a:r>
              <a:rPr lang="tr-TR" dirty="0" smtClean="0"/>
              <a:t>) </a:t>
            </a:r>
          </a:p>
          <a:p>
            <a:r>
              <a:rPr lang="tr-TR" dirty="0" smtClean="0"/>
              <a:t>IPS İletişim Vakfı Yayınları</a:t>
            </a:r>
          </a:p>
          <a:p>
            <a:r>
              <a:rPr lang="tr-TR" dirty="0">
                <a:hlinkClick r:id="rId2"/>
              </a:rPr>
              <a:t>http://bianet.org/system/uploads/1/files/attachments/000/001/518/original/gazetecelik.pdf?1447151242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45413967"/>
      </p:ext>
    </p:extLst>
  </p:cSld>
  <p:clrMapOvr>
    <a:masterClrMapping/>
  </p:clrMapOvr>
</p:sld>
</file>

<file path=ppt/theme/theme1.xml><?xml version="1.0" encoding="utf-8"?>
<a:theme xmlns:a="http://schemas.openxmlformats.org/drawingml/2006/main" name="Duman">
  <a:themeElements>
    <a:clrScheme name="Duman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Duman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uman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168</TotalTime>
  <Words>260</Words>
  <Application>Microsoft Office PowerPoint</Application>
  <PresentationFormat>Geniş ekran</PresentationFormat>
  <Paragraphs>39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2" baseType="lpstr">
      <vt:lpstr>Arial</vt:lpstr>
      <vt:lpstr>Century Gothic</vt:lpstr>
      <vt:lpstr>Wingdings 3</vt:lpstr>
      <vt:lpstr>Duman</vt:lpstr>
      <vt:lpstr>Kent ve Çevre Gazeteciliği</vt:lpstr>
      <vt:lpstr>Haber</vt:lpstr>
      <vt:lpstr>5N 1K</vt:lpstr>
      <vt:lpstr>Ters Piramit</vt:lpstr>
      <vt:lpstr>Kronolojik </vt:lpstr>
      <vt:lpstr>Öneriler</vt:lpstr>
      <vt:lpstr>Tartışma ve uygulama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Yargı ve İnsan Hakları Muhabirliği</dc:title>
  <dc:creator>OZGUN DINCER</dc:creator>
  <cp:lastModifiedBy>user</cp:lastModifiedBy>
  <cp:revision>31</cp:revision>
  <dcterms:created xsi:type="dcterms:W3CDTF">2019-04-21T11:01:11Z</dcterms:created>
  <dcterms:modified xsi:type="dcterms:W3CDTF">2020-01-29T16:59:10Z</dcterms:modified>
</cp:coreProperties>
</file>