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9" r:id="rId15"/>
    <p:sldId id="268" r:id="rId16"/>
    <p:sldId id="270" r:id="rId17"/>
    <p:sldId id="271" r:id="rId18"/>
    <p:sldId id="272" r:id="rId19"/>
    <p:sldId id="273" r:id="rId20"/>
    <p:sldId id="274" r:id="rId21"/>
    <p:sldId id="275" r:id="rId22"/>
    <p:sldId id="277"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hasCustomPrompt="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hasCustomPrompt="1"/>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16" name="15 Slayt Numarası Yer Tutucusu"/>
          <p:cNvSpPr>
            <a:spLocks noGrp="1"/>
          </p:cNvSpPr>
          <p:nvPr>
            <p:ph type="sldNum" sz="quarter" idx="11"/>
          </p:nvPr>
        </p:nvSpPr>
        <p:spPr/>
        <p:txBody>
          <a:bodyPr/>
          <a:lstStyle/>
          <a:p>
            <a:fld id="{B1DEFA8C-F947-479F-BE07-76B6B3F80BF1}" type="slidenum">
              <a:rPr lang="tr-TR" smtClean="0"/>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274638"/>
            <a:ext cx="6019800" cy="5851525"/>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hasCustomPrompt="1"/>
          </p:nvPr>
        </p:nvSpPr>
        <p:spPr>
          <a:xfrm>
            <a:off x="457200" y="1524000"/>
            <a:ext cx="8229600" cy="45720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D9F75050-0E15-4C5B-92B0-66D068882F1F}" type="datetimeFigureOut">
              <a:rPr lang="tr-TR" smtClean="0"/>
            </a:fld>
            <a:endParaRPr lang="tr-TR"/>
          </a:p>
        </p:txBody>
      </p:sp>
      <p:sp>
        <p:nvSpPr>
          <p:cNvPr id="15" name="14 Slayt Numarası Yer Tutucusu"/>
          <p:cNvSpPr>
            <a:spLocks noGrp="1"/>
          </p:cNvSpPr>
          <p:nvPr>
            <p:ph type="sldNum" sz="quarter" idx="15"/>
          </p:nvPr>
        </p:nvSpPr>
        <p:spPr/>
        <p:txBody>
          <a:bodyPr/>
          <a:lstStyle>
            <a:lvl1pPr algn="ctr">
              <a:defRPr/>
            </a:lvl1pPr>
          </a:lstStyle>
          <a:p>
            <a:fld id="{B1DEFA8C-F947-479F-BE07-76B6B3F80BF1}" type="slidenum">
              <a:rPr lang="tr-TR" smtClean="0"/>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hasCustomPrompt="1"/>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2" name="1 Başlık"/>
          <p:cNvSpPr>
            <a:spLocks noGrp="1"/>
          </p:cNvSpPr>
          <p:nvPr>
            <p:ph type="title" hasCustomPrompt="1"/>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hasCustomPrompt="1"/>
          </p:nvPr>
        </p:nvSpPr>
        <p:spPr>
          <a:xfrm>
            <a:off x="457200" y="1524000"/>
            <a:ext cx="4059936" cy="45720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3" name="12 İçerik Yer Tutucusu"/>
          <p:cNvSpPr>
            <a:spLocks noGrp="1"/>
          </p:cNvSpPr>
          <p:nvPr>
            <p:ph sz="half" idx="2" hasCustomPrompt="1"/>
          </p:nvPr>
        </p:nvSpPr>
        <p:spPr>
          <a:xfrm>
            <a:off x="4648200" y="1524000"/>
            <a:ext cx="4059936" cy="45720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3" name="2 Metin Yer Tutucusu"/>
          <p:cNvSpPr>
            <a:spLocks noGrp="1"/>
          </p:cNvSpPr>
          <p:nvPr>
            <p:ph type="body" idx="1" hasCustomPrompt="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32" name="31 İçerik Yer Tutucusu"/>
          <p:cNvSpPr>
            <a:spLocks noGrp="1"/>
          </p:cNvSpPr>
          <p:nvPr>
            <p:ph sz="half" idx="2" hasCustomPrompt="1"/>
          </p:nvPr>
        </p:nvSpPr>
        <p:spPr>
          <a:xfrm>
            <a:off x="457200" y="2201896"/>
            <a:ext cx="4038600" cy="3913632"/>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34" name="33 İçerik Yer Tutucusu"/>
          <p:cNvSpPr>
            <a:spLocks noGrp="1"/>
          </p:cNvSpPr>
          <p:nvPr>
            <p:ph sz="quarter" idx="4" hasCustomPrompt="1"/>
          </p:nvPr>
        </p:nvSpPr>
        <p:spPr>
          <a:xfrm>
            <a:off x="4649788" y="2201896"/>
            <a:ext cx="4038600" cy="3913632"/>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2" name="1 Başlık"/>
          <p:cNvSpPr>
            <a:spLocks noGrp="1"/>
          </p:cNvSpPr>
          <p:nvPr>
            <p:ph type="title" hasCustomPrompt="1"/>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hasCustomPrompt="1"/>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hasCustomPrompt="1"/>
          </p:nvPr>
        </p:nvSpPr>
        <p:spPr>
          <a:xfrm>
            <a:off x="457200" y="457200"/>
            <a:ext cx="6248400" cy="57150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3" name="2 Metin Yer Tutucusu"/>
          <p:cNvSpPr>
            <a:spLocks noGrp="1"/>
          </p:cNvSpPr>
          <p:nvPr>
            <p:ph type="body" idx="2" hasCustomPrompt="1"/>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31" name="30 Başlık"/>
          <p:cNvSpPr>
            <a:spLocks noGrp="1"/>
          </p:cNvSpPr>
          <p:nvPr>
            <p:ph type="title" hasCustomPrompt="1"/>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D9F75050-0E15-4C5B-92B0-66D068882F1F}" type="datetimeFigureOut">
              <a:rPr lang="tr-TR" smtClean="0"/>
            </a:fld>
            <a:endParaRPr lang="tr-TR"/>
          </a:p>
        </p:txBody>
      </p:sp>
      <p:sp>
        <p:nvSpPr>
          <p:cNvPr id="9" name="8 Slayt Numarası Yer Tutucusu"/>
          <p:cNvSpPr>
            <a:spLocks noGrp="1"/>
          </p:cNvSpPr>
          <p:nvPr>
            <p:ph type="sldNum" sz="quarter" idx="15"/>
          </p:nvPr>
        </p:nvSpPr>
        <p:spPr/>
        <p:txBody>
          <a:bodyPr/>
          <a:lstStyle/>
          <a:p>
            <a:fld id="{B1DEFA8C-F947-479F-BE07-76B6B3F80BF1}" type="slidenum">
              <a:rPr lang="tr-TR" smtClean="0"/>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hasCustomPrompt="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hasCustomPrompt="1"/>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8" name="7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9" name="8 Slayt Numarası Yer Tutucusu"/>
          <p:cNvSpPr>
            <a:spLocks noGrp="1"/>
          </p:cNvSpPr>
          <p:nvPr>
            <p:ph type="sldNum" sz="quarter" idx="11"/>
          </p:nvPr>
        </p:nvSpPr>
        <p:spPr/>
        <p:txBody>
          <a:bodyPr/>
          <a:lstStyle/>
          <a:p>
            <a:fld id="{B1DEFA8C-F947-479F-BE07-76B6B3F80BF1}" type="slidenum">
              <a:rPr lang="tr-TR" smtClean="0"/>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9F75050-0E15-4C5B-92B0-66D068882F1F}" type="datetimeFigureOut">
              <a:rPr lang="tr-TR" smtClean="0"/>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DEFA8C-F947-479F-BE07-76B6B3F80BF1}" type="slidenum">
              <a:rPr lang="tr-TR" smtClean="0"/>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panose="05020102010507070707"/>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panose="05020102010507070707"/>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panose="05020102010507070707"/>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anose="05020102010507070707"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anose="05020102010507070707"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anose="05020102010507070707"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anose="05020102010507070707"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anose="05020102010507070707"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anose="05020102010507070707"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ÜRETİM (MUTFAK)</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332656"/>
            <a:ext cx="8784976" cy="6120680"/>
          </a:xfrm>
        </p:spPr>
        <p:txBody>
          <a:bodyPr>
            <a:normAutofit/>
          </a:bodyPr>
          <a:lstStyle/>
          <a:p>
            <a:pPr algn="just">
              <a:buNone/>
            </a:pPr>
            <a:r>
              <a:rPr lang="tr-TR" sz="1600" b="1" dirty="0" smtClean="0"/>
              <a:t>	</a:t>
            </a:r>
            <a:r>
              <a:rPr lang="tr-TR" sz="1600" b="1" dirty="0" err="1" smtClean="0"/>
              <a:t>Poaching</a:t>
            </a:r>
            <a:r>
              <a:rPr lang="tr-TR" sz="1600" b="1" dirty="0" smtClean="0"/>
              <a:t> (Hafif Haşlama)</a:t>
            </a:r>
            <a:endParaRPr lang="tr-TR" sz="1600" b="1" dirty="0" smtClean="0"/>
          </a:p>
          <a:p>
            <a:pPr algn="just">
              <a:buNone/>
            </a:pPr>
            <a:r>
              <a:rPr lang="tr-TR" sz="1600" b="1" dirty="0" smtClean="0"/>
              <a:t>		</a:t>
            </a:r>
            <a:r>
              <a:rPr lang="tr-TR" sz="1600" dirty="0" err="1" smtClean="0"/>
              <a:t>Boiling</a:t>
            </a:r>
            <a:r>
              <a:rPr lang="tr-TR" sz="1600" dirty="0" smtClean="0"/>
              <a:t> ve </a:t>
            </a:r>
            <a:r>
              <a:rPr lang="tr-TR" sz="1600" dirty="0" err="1" smtClean="0"/>
              <a:t>simmering</a:t>
            </a:r>
            <a:r>
              <a:rPr lang="tr-TR" sz="1600" dirty="0" smtClean="0"/>
              <a:t> benzeri suda pişirme yöntemidir. Suyun ısısı 65-80 derece arasında olmalıdır. Su yerine, et suyu (</a:t>
            </a:r>
            <a:r>
              <a:rPr lang="tr-TR" sz="1600" dirty="0" err="1" smtClean="0"/>
              <a:t>stock</a:t>
            </a:r>
            <a:r>
              <a:rPr lang="tr-TR" sz="1600" dirty="0" smtClean="0"/>
              <a:t>) da kullanılabilmektedir. Balık, sosis, yumurta gibi yiyecekleri </a:t>
            </a:r>
            <a:r>
              <a:rPr lang="tr-TR" sz="1600" dirty="0" err="1" smtClean="0"/>
              <a:t>poaching</a:t>
            </a:r>
            <a:r>
              <a:rPr lang="tr-TR" sz="1600" dirty="0" smtClean="0"/>
              <a:t> metoduyla hazırlamak mümkündür. Bu yöntemde hava kabarcıkları, zemine yakın bir düzeydedir. Benzer şekilde puding, krem karamel gibi tatlılar da, fırında </a:t>
            </a:r>
            <a:r>
              <a:rPr lang="tr-TR" sz="1600" dirty="0" err="1" smtClean="0"/>
              <a:t>poaching</a:t>
            </a:r>
            <a:r>
              <a:rPr lang="tr-TR" sz="1600" dirty="0" smtClean="0"/>
              <a:t> yöntemiyle hazırlanır. Ancak, önce küçük kalıplara dökülen bu tür yiyecekler daha sonra su dolu bir tepsi içine (</a:t>
            </a:r>
            <a:r>
              <a:rPr lang="tr-TR" sz="1600" dirty="0" err="1" smtClean="0"/>
              <a:t>Bain</a:t>
            </a:r>
            <a:r>
              <a:rPr lang="tr-TR" sz="1600" dirty="0" smtClean="0"/>
              <a:t> </a:t>
            </a:r>
            <a:r>
              <a:rPr lang="tr-TR" sz="1600" dirty="0" err="1" smtClean="0"/>
              <a:t>Marie</a:t>
            </a:r>
            <a:r>
              <a:rPr lang="tr-TR" sz="1600" dirty="0" smtClean="0"/>
              <a:t> benzeri) karıştırmadan pişirilir. Beze, krem </a:t>
            </a:r>
            <a:r>
              <a:rPr lang="tr-TR" sz="1600" dirty="0" err="1" smtClean="0"/>
              <a:t>şanti</a:t>
            </a:r>
            <a:r>
              <a:rPr lang="tr-TR" sz="1600" dirty="0" smtClean="0"/>
              <a:t> ve bazı soslar (</a:t>
            </a:r>
            <a:r>
              <a:rPr lang="tr-TR" sz="1600" dirty="0" err="1" smtClean="0"/>
              <a:t>karamelize</a:t>
            </a:r>
            <a:r>
              <a:rPr lang="tr-TR" sz="1600" dirty="0" smtClean="0"/>
              <a:t> şeker, erimiş çikolata gibi) ise, yine </a:t>
            </a:r>
            <a:r>
              <a:rPr lang="tr-TR" sz="1600" dirty="0" err="1" smtClean="0"/>
              <a:t>bain</a:t>
            </a:r>
            <a:r>
              <a:rPr lang="tr-TR" sz="1600" dirty="0" smtClean="0"/>
              <a:t> </a:t>
            </a:r>
            <a:r>
              <a:rPr lang="tr-TR" sz="1600" dirty="0" err="1" smtClean="0"/>
              <a:t>marie</a:t>
            </a:r>
            <a:r>
              <a:rPr lang="tr-TR" sz="1600" dirty="0" smtClean="0"/>
              <a:t> benzeri sıcak su havuzunda ve kısık ateşte karıştırmak suretiyle hazırlanırlar.</a:t>
            </a:r>
            <a:endParaRPr lang="tr-TR" sz="1600" dirty="0" smtClean="0"/>
          </a:p>
          <a:p>
            <a:pPr algn="just">
              <a:buNone/>
            </a:pPr>
            <a:r>
              <a:rPr lang="tr-TR" sz="1600" b="1" dirty="0" smtClean="0"/>
              <a:t>	</a:t>
            </a:r>
            <a:r>
              <a:rPr lang="tr-TR" sz="1600" b="1" dirty="0" err="1" smtClean="0"/>
              <a:t>Broiling</a:t>
            </a:r>
            <a:r>
              <a:rPr lang="tr-TR" sz="1600" b="1" dirty="0" smtClean="0"/>
              <a:t> ve </a:t>
            </a:r>
            <a:r>
              <a:rPr lang="tr-TR" sz="1600" b="1" dirty="0" err="1" smtClean="0"/>
              <a:t>Grilling</a:t>
            </a:r>
            <a:r>
              <a:rPr lang="tr-TR" sz="1600" b="1" dirty="0" smtClean="0"/>
              <a:t> (Izgara)</a:t>
            </a:r>
            <a:endParaRPr lang="tr-TR" sz="1600" b="1" dirty="0" smtClean="0"/>
          </a:p>
          <a:p>
            <a:pPr algn="just">
              <a:buNone/>
            </a:pPr>
            <a:r>
              <a:rPr lang="tr-TR" sz="1600" b="1" dirty="0" smtClean="0"/>
              <a:t>		Izgarada pişirme </a:t>
            </a:r>
            <a:r>
              <a:rPr lang="tr-TR" sz="1600" dirty="0" smtClean="0"/>
              <a:t>yöntemidir. </a:t>
            </a:r>
            <a:r>
              <a:rPr lang="tr-TR" sz="1600" b="1" dirty="0" err="1" smtClean="0"/>
              <a:t>Broiling</a:t>
            </a:r>
            <a:r>
              <a:rPr lang="tr-TR" sz="1600" b="1" dirty="0" smtClean="0"/>
              <a:t> </a:t>
            </a:r>
            <a:r>
              <a:rPr lang="tr-TR" sz="1600" dirty="0" smtClean="0"/>
              <a:t>yönteminde, </a:t>
            </a:r>
            <a:r>
              <a:rPr lang="tr-TR" sz="1600" dirty="0" err="1" smtClean="0"/>
              <a:t>broiler</a:t>
            </a:r>
            <a:r>
              <a:rPr lang="tr-TR" sz="1600" dirty="0" smtClean="0"/>
              <a:t> denilen üstten ısıtmalı bir ekipman ya da </a:t>
            </a:r>
            <a:r>
              <a:rPr lang="tr-TR" sz="1600" dirty="0" err="1" smtClean="0"/>
              <a:t>salamender</a:t>
            </a:r>
            <a:r>
              <a:rPr lang="tr-TR" sz="1600" dirty="0" smtClean="0"/>
              <a:t>, </a:t>
            </a:r>
            <a:r>
              <a:rPr lang="tr-TR" sz="1600" b="1" dirty="0" smtClean="0"/>
              <a:t>grillin </a:t>
            </a:r>
            <a:r>
              <a:rPr lang="tr-TR" sz="1600" dirty="0" smtClean="0"/>
              <a:t>yönteminde ise </a:t>
            </a:r>
            <a:r>
              <a:rPr lang="tr-TR" sz="1600" dirty="0" err="1" smtClean="0"/>
              <a:t>grill</a:t>
            </a:r>
            <a:r>
              <a:rPr lang="tr-TR" sz="1600" dirty="0" smtClean="0"/>
              <a:t> (ızgara) adı verilen alttan ısıtmalı bir sistem vardır. Hava gazı veya doğalgaz ile elektrik ısı kaynağı olarak kullanılmakla birlikte, özellikle et ve et ürünlerinin lezzeti açısından odun kömürü ve köz ateşinden yararlanılmaktadır. Bu yöntemlerde, önce yüksek ısıda (220-250 derece) etlerin üzeri çok hafif pişirilir. Böylece etin suyunu kaybederek kuruması önlenmiş olur (</a:t>
            </a:r>
            <a:r>
              <a:rPr lang="tr-TR" sz="1600" dirty="0" err="1" smtClean="0"/>
              <a:t>searing</a:t>
            </a:r>
            <a:r>
              <a:rPr lang="tr-TR" sz="1600" dirty="0" smtClean="0"/>
              <a:t>). Daha sonra, 150-200 derece de etler isteğe göre pişirilir (</a:t>
            </a:r>
            <a:r>
              <a:rPr lang="tr-TR" sz="1600" dirty="0" err="1" smtClean="0"/>
              <a:t>well</a:t>
            </a:r>
            <a:r>
              <a:rPr lang="tr-TR" sz="1600" dirty="0" smtClean="0"/>
              <a:t> done, </a:t>
            </a:r>
            <a:r>
              <a:rPr lang="tr-TR" sz="1600" dirty="0" err="1" smtClean="0"/>
              <a:t>rare</a:t>
            </a:r>
            <a:r>
              <a:rPr lang="tr-TR" sz="1600" dirty="0" smtClean="0"/>
              <a:t>, </a:t>
            </a:r>
            <a:r>
              <a:rPr lang="tr-TR" sz="1600" dirty="0" err="1" smtClean="0"/>
              <a:t>medium</a:t>
            </a:r>
            <a:r>
              <a:rPr lang="tr-TR" sz="1600" dirty="0" smtClean="0"/>
              <a:t> gibi).</a:t>
            </a:r>
            <a:endParaRPr lang="tr-TR" sz="1600" dirty="0" smtClean="0"/>
          </a:p>
          <a:p>
            <a:pPr algn="just">
              <a:buNone/>
            </a:pPr>
            <a:r>
              <a:rPr lang="tr-TR" sz="1600" b="1" dirty="0" smtClean="0"/>
              <a:t>	</a:t>
            </a:r>
            <a:r>
              <a:rPr lang="tr-TR" sz="1600" b="1" dirty="0" err="1" smtClean="0"/>
              <a:t>Steaming</a:t>
            </a:r>
            <a:r>
              <a:rPr lang="tr-TR" sz="1600" b="1" dirty="0" smtClean="0"/>
              <a:t> (Buharda Pişirme)</a:t>
            </a:r>
            <a:endParaRPr lang="tr-TR" sz="1600" b="1" dirty="0" smtClean="0"/>
          </a:p>
          <a:p>
            <a:pPr algn="just">
              <a:buNone/>
            </a:pPr>
            <a:r>
              <a:rPr lang="tr-TR" sz="1600" b="1" dirty="0" smtClean="0"/>
              <a:t>		</a:t>
            </a:r>
            <a:r>
              <a:rPr lang="tr-TR" sz="1600" dirty="0" smtClean="0"/>
              <a:t>Basınçlı ve basınçsız olarak yaklaşık 200 derecelik buharda kısa sürede pişirilen gıdalar, besin değerlerini de kaybetmezler. Sağlık açısından bazı konuklar, bu yöntemle pişirilen yemekleri özellikle tercih etmektedirler.</a:t>
            </a:r>
            <a:endParaRPr lang="tr-TR" sz="16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784976" cy="6408712"/>
          </a:xfrm>
        </p:spPr>
        <p:txBody>
          <a:bodyPr>
            <a:normAutofit fontScale="85000" lnSpcReduction="20000"/>
          </a:bodyPr>
          <a:lstStyle/>
          <a:p>
            <a:pPr algn="just">
              <a:buNone/>
            </a:pPr>
            <a:r>
              <a:rPr lang="tr-TR" dirty="0" smtClean="0"/>
              <a:t>	</a:t>
            </a:r>
            <a:r>
              <a:rPr lang="tr-TR" sz="1600" b="1" dirty="0" smtClean="0"/>
              <a:t>2. </a:t>
            </a:r>
            <a:r>
              <a:rPr lang="tr-TR" sz="1600" b="1" dirty="0" err="1" smtClean="0"/>
              <a:t>Frying</a:t>
            </a:r>
            <a:r>
              <a:rPr lang="tr-TR" sz="1600" b="1" dirty="0" smtClean="0"/>
              <a:t> (Kızartma)</a:t>
            </a:r>
            <a:endParaRPr lang="tr-TR" sz="1600" b="1" dirty="0" smtClean="0"/>
          </a:p>
          <a:p>
            <a:pPr algn="just">
              <a:buNone/>
            </a:pPr>
            <a:r>
              <a:rPr lang="tr-TR" sz="1600" b="1" dirty="0" smtClean="0"/>
              <a:t>	</a:t>
            </a:r>
            <a:r>
              <a:rPr lang="tr-TR" sz="1600" b="1" dirty="0" err="1" smtClean="0"/>
              <a:t>Deep</a:t>
            </a:r>
            <a:r>
              <a:rPr lang="tr-TR" sz="1600" b="1" dirty="0" smtClean="0"/>
              <a:t> </a:t>
            </a:r>
            <a:r>
              <a:rPr lang="tr-TR" sz="1600" b="1" dirty="0" err="1" smtClean="0"/>
              <a:t>Fat</a:t>
            </a:r>
            <a:r>
              <a:rPr lang="tr-TR" sz="1600" b="1" dirty="0" smtClean="0"/>
              <a:t> </a:t>
            </a:r>
            <a:r>
              <a:rPr lang="tr-TR" sz="1600" b="1" dirty="0" err="1" smtClean="0"/>
              <a:t>Frying</a:t>
            </a:r>
            <a:endParaRPr lang="tr-TR" sz="1600" b="1" dirty="0" smtClean="0"/>
          </a:p>
          <a:p>
            <a:pPr algn="just">
              <a:buNone/>
            </a:pPr>
            <a:r>
              <a:rPr lang="tr-TR" sz="1600" b="1" dirty="0" smtClean="0"/>
              <a:t>		Derin ve kızgın yağda</a:t>
            </a:r>
            <a:r>
              <a:rPr lang="tr-TR" sz="1600" dirty="0" smtClean="0"/>
              <a:t> yaklaşık 160-180 derecede balık, et, kümes hayvanları, sebzeler, patates, bazı tatlılar kızartılırlar. Donmuş ve daha önce </a:t>
            </a:r>
            <a:r>
              <a:rPr lang="tr-TR" sz="1600" dirty="0" err="1" smtClean="0"/>
              <a:t>blanch</a:t>
            </a:r>
            <a:r>
              <a:rPr lang="tr-TR" sz="1600" dirty="0" smtClean="0"/>
              <a:t> edilmiş patates dışındaki gıdalar, oda sıcaklığında olmalıdır. Kızartma esnasında, kızartma yağına su damlatılmamalı ve tuz serpilmemelidir. Ayrıca, galeta unuyla hazırlanmış gıdaların üzerindeki galeta ununun fazlası, silkelenmek suretiyle giderilmeye çalışılmalıdır. Kızartma bittikten sonra, yiyecekler yağı çekebileceğinden yağın fazlası önce süzdürülmeli, ardından kağıt folyo ile emilmelidir.</a:t>
            </a:r>
            <a:endParaRPr lang="tr-TR" sz="1600" dirty="0" smtClean="0"/>
          </a:p>
          <a:p>
            <a:pPr algn="just">
              <a:buNone/>
            </a:pPr>
            <a:r>
              <a:rPr lang="tr-TR" sz="1600" dirty="0" smtClean="0"/>
              <a:t>	</a:t>
            </a:r>
            <a:r>
              <a:rPr lang="tr-TR" sz="1600" b="1" dirty="0" err="1" smtClean="0"/>
              <a:t>Shallow</a:t>
            </a:r>
            <a:r>
              <a:rPr lang="tr-TR" sz="1600" b="1" dirty="0" smtClean="0"/>
              <a:t> </a:t>
            </a:r>
            <a:r>
              <a:rPr lang="tr-TR" sz="1600" b="1" dirty="0" err="1" smtClean="0"/>
              <a:t>Fat</a:t>
            </a:r>
            <a:r>
              <a:rPr lang="tr-TR" sz="1600" b="1" dirty="0" smtClean="0"/>
              <a:t> </a:t>
            </a:r>
            <a:r>
              <a:rPr lang="tr-TR" sz="1600" b="1" dirty="0" err="1" smtClean="0"/>
              <a:t>Frying</a:t>
            </a:r>
            <a:endParaRPr lang="tr-TR" sz="1600" b="1" dirty="0" smtClean="0"/>
          </a:p>
          <a:p>
            <a:pPr algn="just">
              <a:buNone/>
            </a:pPr>
            <a:r>
              <a:rPr lang="tr-TR" sz="1600" b="1" dirty="0" smtClean="0"/>
              <a:t>		Az yağda kızartma </a:t>
            </a:r>
            <a:r>
              <a:rPr lang="tr-TR" sz="1600" dirty="0" smtClean="0"/>
              <a:t>yöntemidir. Et ve balıklar için uygundur. Kızartmayı seven, ancak sağlık açısından uzak durmaya çalışan konuklar bu tür kızartmaları tercih edebilirler. Servis çalışanları, bu yöntemle pişirilen yiyecekleri iyi bilmek zorundadırlar.</a:t>
            </a:r>
            <a:endParaRPr lang="tr-TR" sz="1600" dirty="0" smtClean="0"/>
          </a:p>
          <a:p>
            <a:pPr algn="just">
              <a:buNone/>
            </a:pPr>
            <a:r>
              <a:rPr lang="tr-TR" sz="1600" dirty="0" smtClean="0"/>
              <a:t>	</a:t>
            </a:r>
            <a:r>
              <a:rPr lang="tr-TR" sz="1600" b="1" dirty="0" err="1" smtClean="0"/>
              <a:t>Sauteing</a:t>
            </a:r>
            <a:r>
              <a:rPr lang="tr-TR" sz="1600" b="1" dirty="0" smtClean="0"/>
              <a:t> (Tavada Pişirme)</a:t>
            </a:r>
            <a:endParaRPr lang="tr-TR" sz="1600" b="1" dirty="0" smtClean="0"/>
          </a:p>
          <a:p>
            <a:pPr algn="just">
              <a:buNone/>
            </a:pPr>
            <a:r>
              <a:rPr lang="tr-TR" sz="1600" b="1" dirty="0" smtClean="0"/>
              <a:t>		</a:t>
            </a:r>
            <a:r>
              <a:rPr lang="tr-TR" sz="1600" dirty="0" smtClean="0"/>
              <a:t>Yüksek ısıda (160-240 derecede) ve ısı kaynağının alttan olduğu kısa süreli bir pişirme yöntemidir. Küçük parçalar halindeki yiyecekler tavada yağsız veya çok az yağ ile </a:t>
            </a:r>
            <a:r>
              <a:rPr lang="tr-TR" sz="1600" dirty="0" err="1" smtClean="0"/>
              <a:t>saute</a:t>
            </a:r>
            <a:r>
              <a:rPr lang="tr-TR" sz="1600" dirty="0" smtClean="0"/>
              <a:t> edilir. Ayrıca pirzola, </a:t>
            </a:r>
            <a:r>
              <a:rPr lang="tr-TR" sz="1600" dirty="0" err="1" smtClean="0"/>
              <a:t>steak</a:t>
            </a:r>
            <a:r>
              <a:rPr lang="tr-TR" sz="1600" dirty="0" smtClean="0"/>
              <a:t>, </a:t>
            </a:r>
            <a:r>
              <a:rPr lang="tr-TR" sz="1600" dirty="0" err="1" smtClean="0"/>
              <a:t>escapole</a:t>
            </a:r>
            <a:r>
              <a:rPr lang="tr-TR" sz="1600" dirty="0" smtClean="0"/>
              <a:t> gibi etler ve küçük balıkları ‘’</a:t>
            </a:r>
            <a:r>
              <a:rPr lang="tr-TR" sz="1600" dirty="0" err="1" smtClean="0"/>
              <a:t>sear</a:t>
            </a:r>
            <a:r>
              <a:rPr lang="tr-TR" sz="1600" dirty="0" smtClean="0"/>
              <a:t>’’ etmek veya pişirmek amacıyla </a:t>
            </a:r>
            <a:r>
              <a:rPr lang="tr-TR" sz="1600" dirty="0" err="1" smtClean="0"/>
              <a:t>sauteing</a:t>
            </a:r>
            <a:r>
              <a:rPr lang="tr-TR" sz="1600" dirty="0" smtClean="0"/>
              <a:t> yöntemi kullanılmaktadır.</a:t>
            </a:r>
            <a:endParaRPr lang="tr-TR" sz="1600" dirty="0" smtClean="0"/>
          </a:p>
          <a:p>
            <a:pPr algn="just">
              <a:buNone/>
            </a:pPr>
            <a:r>
              <a:rPr lang="tr-TR" sz="1600" dirty="0" smtClean="0"/>
              <a:t>	</a:t>
            </a:r>
            <a:r>
              <a:rPr lang="tr-TR" sz="1600" b="1" dirty="0" err="1" smtClean="0"/>
              <a:t>Roasting</a:t>
            </a:r>
            <a:r>
              <a:rPr lang="tr-TR" sz="1600" b="1" dirty="0" smtClean="0"/>
              <a:t> (Fırında Pişirme/Etler)</a:t>
            </a:r>
            <a:endParaRPr lang="tr-TR" sz="1600" b="1" dirty="0" smtClean="0"/>
          </a:p>
          <a:p>
            <a:pPr algn="just">
              <a:buNone/>
            </a:pPr>
            <a:r>
              <a:rPr lang="tr-TR" sz="1600" b="1" dirty="0" smtClean="0"/>
              <a:t>		</a:t>
            </a:r>
            <a:r>
              <a:rPr lang="tr-TR" sz="1600" dirty="0" smtClean="0"/>
              <a:t>Et ve benzeri yiyeceklerin fırında pişirilmesidir. Az yağlı etler ‘’</a:t>
            </a:r>
            <a:r>
              <a:rPr lang="tr-TR" sz="1600" dirty="0" err="1" smtClean="0"/>
              <a:t>sear</a:t>
            </a:r>
            <a:r>
              <a:rPr lang="tr-TR" sz="1600" dirty="0" smtClean="0"/>
              <a:t>’’ edilmeksizin, 150-175 derece arasındaki sıcaklıkta fırında pişirilirler. Yağlı kısımları üste gelecek şekilde fırın tepsisine yerleştirilen etlerin kurumasını engellemek amacıyla, pişirme esnasında eriyen yağ, et üzerinde gezdirilmelidir. Yağsız etle, büyük balıklar, kümes ve av hayvanları önce 200 derecede ‘’</a:t>
            </a:r>
            <a:r>
              <a:rPr lang="tr-TR" sz="1600" dirty="0" err="1" smtClean="0"/>
              <a:t>sear</a:t>
            </a:r>
            <a:r>
              <a:rPr lang="tr-TR" sz="1600" dirty="0" smtClean="0"/>
              <a:t>’’ edilmeli, ardından fırının ısısı 150 dereceye düşürülerek </a:t>
            </a:r>
            <a:r>
              <a:rPr lang="tr-TR" sz="1600" dirty="0" err="1" smtClean="0"/>
              <a:t>roasting</a:t>
            </a:r>
            <a:r>
              <a:rPr lang="tr-TR" sz="1600" dirty="0" smtClean="0"/>
              <a:t> işlemi tamamlanmalıdır.</a:t>
            </a:r>
            <a:endParaRPr lang="tr-TR" sz="1600" dirty="0" smtClean="0"/>
          </a:p>
          <a:p>
            <a:pPr algn="just">
              <a:buNone/>
            </a:pPr>
            <a:r>
              <a:rPr lang="tr-TR" sz="1600" b="1" dirty="0" smtClean="0"/>
              <a:t>	</a:t>
            </a:r>
            <a:r>
              <a:rPr lang="tr-TR" sz="1600" b="1" dirty="0" err="1" smtClean="0"/>
              <a:t>Baking</a:t>
            </a:r>
            <a:r>
              <a:rPr lang="tr-TR" sz="1600" b="1" dirty="0" smtClean="0"/>
              <a:t> (Fırında Pişirme/Hamur İşleri)</a:t>
            </a:r>
            <a:endParaRPr lang="tr-TR" sz="1600" b="1" dirty="0" smtClean="0"/>
          </a:p>
          <a:p>
            <a:pPr algn="just">
              <a:buNone/>
            </a:pPr>
            <a:r>
              <a:rPr lang="tr-TR" sz="1600" b="1" dirty="0" smtClean="0"/>
              <a:t>		</a:t>
            </a:r>
            <a:r>
              <a:rPr lang="tr-TR" sz="1600" dirty="0" smtClean="0"/>
              <a:t>Makarna ve benzeri gıdalar, patates, ekmek, tatlı ve pastalar jambon gibi yiyecekler, fırında 140-250 derece arasında pişirilirler.</a:t>
            </a:r>
            <a:endParaRPr lang="tr-TR" sz="1600" b="1" dirty="0" smtClean="0"/>
          </a:p>
          <a:p>
            <a:pPr algn="just">
              <a:buNone/>
            </a:pPr>
            <a:r>
              <a:rPr lang="tr-TR" sz="1600" b="1" dirty="0" smtClean="0"/>
              <a:t>		</a:t>
            </a:r>
            <a:r>
              <a:rPr lang="tr-TR" sz="1600" dirty="0" smtClean="0"/>
              <a:t> </a:t>
            </a:r>
            <a:endParaRPr lang="tr-TR" sz="1600" b="1" dirty="0" smtClean="0"/>
          </a:p>
          <a:p>
            <a:pPr algn="just">
              <a:buNone/>
            </a:pPr>
            <a:endParaRPr lang="tr-TR" sz="1600" dirty="0" smtClean="0"/>
          </a:p>
          <a:p>
            <a:pPr algn="just">
              <a:buNone/>
            </a:pPr>
            <a:r>
              <a:rPr lang="tr-TR" sz="1600" dirty="0" smtClean="0"/>
              <a:t>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289451"/>
          </a:xfrm>
        </p:spPr>
        <p:txBody>
          <a:bodyPr>
            <a:normAutofit/>
          </a:bodyPr>
          <a:lstStyle/>
          <a:p>
            <a:pPr lvl="1" algn="just">
              <a:buNone/>
            </a:pPr>
            <a:r>
              <a:rPr lang="tr-TR" sz="1600" b="1" dirty="0" err="1" smtClean="0"/>
              <a:t>Baraising</a:t>
            </a:r>
            <a:endParaRPr lang="tr-TR" sz="1600" b="1" dirty="0" smtClean="0"/>
          </a:p>
          <a:p>
            <a:pPr lvl="1" algn="just">
              <a:buNone/>
            </a:pPr>
            <a:r>
              <a:rPr lang="tr-TR" sz="1600" b="1" dirty="0" smtClean="0"/>
              <a:t>		</a:t>
            </a:r>
            <a:r>
              <a:rPr lang="tr-TR" sz="1600" dirty="0" smtClean="0"/>
              <a:t>Sığır, koyun, balık ve av hayvanları önce yüksek ısıda ve tavada ‘’</a:t>
            </a:r>
            <a:r>
              <a:rPr lang="tr-TR" sz="1600" dirty="0" err="1" smtClean="0"/>
              <a:t>saute</a:t>
            </a:r>
            <a:r>
              <a:rPr lang="tr-TR" sz="1600" dirty="0" smtClean="0"/>
              <a:t>’’ veya ‘’sera’’ edilir, daha sonra et suyu ya da benzeri sıvılar eklenmek suretiyle ve ağzı kapalı olarak kısık ateşte ‘’</a:t>
            </a:r>
            <a:r>
              <a:rPr lang="tr-TR" sz="1600" dirty="0" err="1" smtClean="0"/>
              <a:t>simmering</a:t>
            </a:r>
            <a:r>
              <a:rPr lang="tr-TR" sz="1600" dirty="0" smtClean="0"/>
              <a:t>’’ yardımıyla pişirilir. Fırında da, 180 derece </a:t>
            </a:r>
            <a:r>
              <a:rPr lang="tr-TR" sz="1600" dirty="0" err="1" smtClean="0"/>
              <a:t>braising</a:t>
            </a:r>
            <a:r>
              <a:rPr lang="tr-TR" sz="1600" dirty="0" smtClean="0"/>
              <a:t> yapmak mümkündür. Bu sırada kapağın kapalı olması, et suyunun çekmesini engelleyeceğinden sos kıvamı sağlanamayacak, bu da sadece etin servis edilmesini gerektirecektir.</a:t>
            </a:r>
            <a:endParaRPr lang="tr-TR" sz="1600" dirty="0" smtClean="0"/>
          </a:p>
          <a:p>
            <a:pPr lvl="1" algn="just">
              <a:buNone/>
            </a:pPr>
            <a:r>
              <a:rPr lang="tr-TR" sz="1600" b="1" dirty="0" err="1" smtClean="0"/>
              <a:t>Stewing</a:t>
            </a:r>
            <a:r>
              <a:rPr lang="tr-TR" sz="1600" b="1" dirty="0" smtClean="0"/>
              <a:t> </a:t>
            </a:r>
            <a:endParaRPr lang="tr-TR" sz="1600" b="1" dirty="0" smtClean="0"/>
          </a:p>
          <a:p>
            <a:pPr lvl="1" algn="just">
              <a:buNone/>
            </a:pPr>
            <a:r>
              <a:rPr lang="tr-TR" sz="1600" b="1" dirty="0" smtClean="0"/>
              <a:t>		</a:t>
            </a:r>
            <a:r>
              <a:rPr lang="tr-TR" sz="1600" dirty="0" smtClean="0"/>
              <a:t>Balıklar, küçük parça etler genellikle kendi suyunda ve çok az yağ ile önce ‘’</a:t>
            </a:r>
            <a:r>
              <a:rPr lang="tr-TR" sz="1600" dirty="0" err="1" smtClean="0"/>
              <a:t>saute</a:t>
            </a:r>
            <a:r>
              <a:rPr lang="tr-TR" sz="1600" dirty="0" smtClean="0"/>
              <a:t>’’ edilir. Daha sonra, et suyu veya benzeri sıvılar eklenmek suretiyle ve ağzı açık olarak kısık ateşte ‘’</a:t>
            </a:r>
            <a:r>
              <a:rPr lang="tr-TR" sz="1600" dirty="0" err="1" smtClean="0"/>
              <a:t>simmering</a:t>
            </a:r>
            <a:r>
              <a:rPr lang="tr-TR" sz="1600" dirty="0" smtClean="0"/>
              <a:t>’’ yardımıyla pişirilir. Böylece et suyunun bir kısmı çekilmiş olur ve kalanı sos kıvamına gelir. Bu sos da, et ile birlikte servis edilir.</a:t>
            </a:r>
            <a:endParaRPr lang="tr-TR" sz="1600" dirty="0" smtClean="0"/>
          </a:p>
          <a:p>
            <a:pPr lvl="1" algn="just">
              <a:buNone/>
            </a:pPr>
            <a:r>
              <a:rPr lang="tr-TR" sz="1600" b="1" dirty="0" err="1" smtClean="0"/>
              <a:t>Gratinating</a:t>
            </a:r>
            <a:endParaRPr lang="tr-TR" sz="1600" b="1" dirty="0" smtClean="0"/>
          </a:p>
          <a:p>
            <a:pPr lvl="1" algn="just">
              <a:buNone/>
            </a:pPr>
            <a:r>
              <a:rPr lang="tr-TR" sz="1600" b="1" dirty="0" smtClean="0"/>
              <a:t>		</a:t>
            </a:r>
            <a:r>
              <a:rPr lang="tr-TR" sz="1600" dirty="0" smtClean="0"/>
              <a:t>Fransızca ‘’</a:t>
            </a:r>
            <a:r>
              <a:rPr lang="tr-TR" sz="1600" dirty="0" err="1" smtClean="0"/>
              <a:t>Au</a:t>
            </a:r>
            <a:r>
              <a:rPr lang="tr-TR" sz="1600" dirty="0" smtClean="0"/>
              <a:t> </a:t>
            </a:r>
            <a:r>
              <a:rPr lang="tr-TR" sz="1600" dirty="0" err="1" smtClean="0"/>
              <a:t>Gratin</a:t>
            </a:r>
            <a:r>
              <a:rPr lang="tr-TR" sz="1600" dirty="0" smtClean="0"/>
              <a:t>’’ sözcüğünden türetilmiş olup, bazı Türk yemekleri de benzer isimler almıştır. Genellikle daha önce pişirilerek hazırlanmış yiyecekler, üzerleri rendelenmiş kaşar peyniri, krema, tereyağı ile kaplanmak suretiyle </a:t>
            </a:r>
            <a:r>
              <a:rPr lang="tr-TR" sz="1600" dirty="0" err="1" smtClean="0"/>
              <a:t>salamandere</a:t>
            </a:r>
            <a:r>
              <a:rPr lang="tr-TR" sz="1600" dirty="0" smtClean="0"/>
              <a:t>, 250-300 derecede ve üzerindeki malzemenin eriyip hafif kızarması suretiyle hazırlanır.</a:t>
            </a:r>
            <a:endParaRPr lang="tr-TR" sz="1600" b="1" dirty="0" smtClean="0"/>
          </a:p>
          <a:p>
            <a:pPr lvl="1" algn="just">
              <a:buNone/>
            </a:pPr>
            <a:endParaRPr lang="tr-TR" sz="16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484784"/>
            <a:ext cx="8784976" cy="4968552"/>
          </a:xfrm>
        </p:spPr>
        <p:txBody>
          <a:bodyPr>
            <a:normAutofit/>
          </a:bodyPr>
          <a:lstStyle/>
          <a:p>
            <a:pPr lvl="1" algn="just">
              <a:buNone/>
            </a:pPr>
            <a:r>
              <a:rPr lang="tr-TR" sz="1600" b="1" dirty="0" smtClean="0"/>
              <a:t>Yemekler İle Verilen Garnitürler</a:t>
            </a:r>
            <a:endParaRPr lang="tr-TR" sz="1600" b="1" dirty="0" smtClean="0"/>
          </a:p>
          <a:p>
            <a:pPr lvl="1" algn="just">
              <a:buNone/>
            </a:pPr>
            <a:r>
              <a:rPr lang="tr-TR" sz="1600" b="1" dirty="0" smtClean="0"/>
              <a:t>		</a:t>
            </a:r>
            <a:r>
              <a:rPr lang="tr-TR" sz="1600" dirty="0" smtClean="0"/>
              <a:t>Nitelikli bir yiyecek ve içecek çalışanının, yemeklerle birlikte verilen garnitürlerin yapısal özellikleri ve hangi yemeklere uyum sağlayabileceği konusunda fikir sahibi olması beklenmektedir. </a:t>
            </a:r>
            <a:endParaRPr lang="tr-TR" sz="1600" dirty="0" smtClean="0"/>
          </a:p>
          <a:p>
            <a:pPr lvl="1" algn="just">
              <a:buNone/>
            </a:pPr>
            <a:r>
              <a:rPr lang="tr-TR" sz="1600" b="1" dirty="0" smtClean="0"/>
              <a:t>Sınıflamalar </a:t>
            </a:r>
            <a:endParaRPr lang="tr-TR" sz="1600" b="1" dirty="0" smtClean="0"/>
          </a:p>
          <a:p>
            <a:pPr marL="800100" lvl="1" indent="-342900" algn="just">
              <a:buFont typeface="+mj-lt"/>
              <a:buAutoNum type="arabicPeriod"/>
            </a:pPr>
            <a:r>
              <a:rPr lang="tr-TR" sz="1600" dirty="0" smtClean="0"/>
              <a:t>Yemek tabağında ana yiyecek maddesi haricinde verilen diğer yiyecek maddelerini garnitürler ve soslar olarak sınıflandırmak gerekir.</a:t>
            </a:r>
            <a:endParaRPr lang="tr-TR" sz="1600" dirty="0" smtClean="0"/>
          </a:p>
          <a:p>
            <a:pPr marL="800100" lvl="1" indent="-342900" algn="just">
              <a:buFont typeface="+mj-lt"/>
              <a:buAutoNum type="arabicPeriod"/>
            </a:pPr>
            <a:r>
              <a:rPr lang="tr-TR" sz="1600" dirty="0" smtClean="0"/>
              <a:t>Yemeklerle birlikte verilen garnitürler pişmiş veya çiğ sebzeler, salata türünden yeşillikler ve pirinç veya hamur işleri olarak sınıflandırılır.</a:t>
            </a:r>
            <a:endParaRPr lang="tr-TR" sz="1600" dirty="0" smtClean="0"/>
          </a:p>
          <a:p>
            <a:pPr marL="800100" lvl="1" indent="-342900" algn="just">
              <a:buFont typeface="+mj-lt"/>
              <a:buAutoNum type="arabicPeriod"/>
            </a:pPr>
            <a:r>
              <a:rPr lang="tr-TR" sz="1600" dirty="0" smtClean="0"/>
              <a:t>Garnitür olarak verilen başlıca sebzeleri, patatesler, fasulyeler, bezelye, lahana çeşitleri, karnabahar, patlıcan, havuç ıspanak, kabak vb. olarak sınıflandırmak mümkündür.</a:t>
            </a:r>
            <a:endParaRPr lang="tr-TR" sz="1600" dirty="0" smtClean="0"/>
          </a:p>
          <a:p>
            <a:pPr marL="800100" lvl="1" indent="-342900" algn="just">
              <a:buFont typeface="+mj-lt"/>
              <a:buAutoNum type="arabicPeriod"/>
            </a:pPr>
            <a:r>
              <a:rPr lang="tr-TR" sz="1600" dirty="0" smtClean="0"/>
              <a:t>Garnitür olarak verilen sebzelerin pişirilip hazırlanma şekillerine göre; çiğ, turşu, haşlanmış, sote, sufle, ızgara, buharda pişirilmiş olarak sınıflandırılmaları mümkündür.</a:t>
            </a:r>
            <a:endParaRPr lang="tr-TR" sz="1600" dirty="0" smtClean="0"/>
          </a:p>
          <a:p>
            <a:pPr marL="800100" lvl="1" indent="-342900" algn="just">
              <a:buFont typeface="+mj-lt"/>
              <a:buAutoNum type="arabicPeriod"/>
            </a:pPr>
            <a:r>
              <a:rPr lang="tr-TR" sz="1600" dirty="0" smtClean="0"/>
              <a:t>Yemeğin yanına verilen patatesler kesiliş şekillerine göre; parmak, cips, kibrit, </a:t>
            </a:r>
            <a:r>
              <a:rPr lang="tr-TR" sz="1600" dirty="0" err="1" smtClean="0"/>
              <a:t>kroket</a:t>
            </a:r>
            <a:r>
              <a:rPr lang="tr-TR" sz="1600" dirty="0" smtClean="0"/>
              <a:t> vb. olarak sınıflandırılabilir.</a:t>
            </a:r>
            <a:endParaRPr lang="tr-TR" sz="1600" dirty="0" smtClean="0"/>
          </a:p>
          <a:p>
            <a:pPr marL="800100" lvl="1" indent="-342900" algn="just">
              <a:buFont typeface="+mj-lt"/>
              <a:buAutoNum type="arabicPeriod"/>
            </a:pPr>
            <a:r>
              <a:rPr lang="tr-TR" sz="1600" dirty="0" smtClean="0"/>
              <a:t>Yemeklerde verilen patatesleri pişiriliş ve hazırlanış şekillerine göre; haşlama, </a:t>
            </a:r>
            <a:r>
              <a:rPr lang="tr-TR" sz="1600" dirty="0" err="1" smtClean="0"/>
              <a:t>jaket</a:t>
            </a:r>
            <a:r>
              <a:rPr lang="tr-TR" sz="1600" dirty="0" smtClean="0"/>
              <a:t>, püre, tava, kızartma, fırında kızartma olarak sınıflandırabilmek mümkündür.</a:t>
            </a:r>
            <a:endParaRPr lang="tr-TR" sz="1600" dirty="0" smtClean="0"/>
          </a:p>
        </p:txBody>
      </p:sp>
      <p:sp>
        <p:nvSpPr>
          <p:cNvPr id="2" name="1 Başlık"/>
          <p:cNvSpPr>
            <a:spLocks noGrp="1"/>
          </p:cNvSpPr>
          <p:nvPr>
            <p:ph type="title"/>
          </p:nvPr>
        </p:nvSpPr>
        <p:spPr/>
        <p:txBody>
          <a:bodyPr/>
          <a:lstStyle/>
          <a:p>
            <a:r>
              <a:rPr lang="tr-TR" dirty="0" smtClean="0"/>
              <a:t>GARNİTÜRLER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340768"/>
            <a:ext cx="8229600" cy="4785395"/>
          </a:xfrm>
        </p:spPr>
        <p:txBody>
          <a:bodyPr/>
          <a:lstStyle/>
          <a:p>
            <a:pPr algn="just">
              <a:buNone/>
            </a:pPr>
            <a:r>
              <a:rPr lang="tr-TR" dirty="0" smtClean="0"/>
              <a:t>	</a:t>
            </a:r>
            <a:r>
              <a:rPr lang="tr-TR" sz="1600" b="1" dirty="0" smtClean="0"/>
              <a:t>Garnitürlerle İlgili İlkeler</a:t>
            </a:r>
            <a:endParaRPr lang="tr-TR" dirty="0" smtClean="0"/>
          </a:p>
          <a:p>
            <a:pPr lvl="1" algn="just">
              <a:buFont typeface="+mj-lt"/>
              <a:buAutoNum type="arabicPeriod"/>
            </a:pPr>
            <a:r>
              <a:rPr lang="tr-TR" sz="1600" dirty="0" smtClean="0"/>
              <a:t>Mantar, kuşkonmaz gibi kıymetli yiyeceklerden yapılan garnitürler hariç aynı tür garnitürler, yemeklerde aynı öğün içinde tekrarlanmaz.</a:t>
            </a:r>
            <a:endParaRPr lang="tr-TR" sz="1600" dirty="0" smtClean="0"/>
          </a:p>
          <a:p>
            <a:pPr lvl="1" algn="just">
              <a:buFont typeface="+mj-lt"/>
              <a:buAutoNum type="arabicPeriod"/>
            </a:pPr>
            <a:r>
              <a:rPr lang="tr-TR" sz="1600" dirty="0" smtClean="0"/>
              <a:t>Garnitürlerin konservesi yerine, mümkünse tazesi kullanılmalıdır.</a:t>
            </a:r>
            <a:endParaRPr lang="tr-TR" sz="1600" dirty="0" smtClean="0"/>
          </a:p>
          <a:p>
            <a:pPr lvl="1" algn="just">
              <a:buFont typeface="+mj-lt"/>
              <a:buAutoNum type="arabicPeriod"/>
            </a:pPr>
            <a:r>
              <a:rPr lang="tr-TR" sz="1600" dirty="0" smtClean="0"/>
              <a:t>Bir tabak üzerinde ana yemek maddesi konuğa yakın bölümde (varsa amblemin aksi tarafında), sos saat 8:50 açısı pozisyonunda, sebze garnitürü saat 02:20 açısında ve pilav, patates veya makarna türü bir garnitürde saat 10:10 açısı pozisyonunda konmalıdır.</a:t>
            </a:r>
            <a:endParaRPr lang="tr-TR" sz="1600" dirty="0" smtClean="0"/>
          </a:p>
          <a:p>
            <a:pPr lvl="1" algn="just">
              <a:buFont typeface="+mj-lt"/>
              <a:buAutoNum type="arabicPeriod"/>
            </a:pPr>
            <a:r>
              <a:rPr lang="tr-TR" sz="1600" dirty="0" smtClean="0"/>
              <a:t>Garnitürler ayrıca servis ediliyorsa, yemeğin veya garnitürün soğumaması için servisleri geciktirilmeden yapılmalıdır.</a:t>
            </a:r>
            <a:endParaRPr lang="tr-TR" sz="1600" dirty="0" smtClean="0"/>
          </a:p>
          <a:p>
            <a:pPr lvl="1" algn="just">
              <a:buFont typeface="+mj-lt"/>
              <a:buAutoNum type="arabicPeriod"/>
            </a:pPr>
            <a:r>
              <a:rPr lang="tr-TR" sz="1600" dirty="0" smtClean="0"/>
              <a:t>Verilen garnitür, yanında verildiği ana yemek maddesine uygun olmalıdır.</a:t>
            </a:r>
            <a:endParaRPr lang="tr-TR" sz="16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052736"/>
            <a:ext cx="8712968" cy="5544616"/>
          </a:xfrm>
        </p:spPr>
        <p:txBody>
          <a:bodyPr>
            <a:normAutofit lnSpcReduction="10000"/>
          </a:bodyPr>
          <a:lstStyle/>
          <a:p>
            <a:pPr algn="just">
              <a:buNone/>
            </a:pPr>
            <a:r>
              <a:rPr lang="tr-TR" sz="1600" dirty="0" smtClean="0"/>
              <a:t> </a:t>
            </a:r>
            <a:r>
              <a:rPr lang="tr-TR" sz="1600" b="1" dirty="0" smtClean="0"/>
              <a:t>		Soslar, </a:t>
            </a:r>
            <a:r>
              <a:rPr lang="tr-TR" sz="1600" dirty="0" smtClean="0"/>
              <a:t>hazırlanışları sırasında suyunu kaybeden, sertleşen ve kuruyan yiyecek maddelerinin daha rahat yenmesini sağlamak, onlara güzel bir tat ve koku vermek, çeşni kazandırmak için kullanılan maddelerdir. Soslar, temel et sularından üretilerek yapılırlar. Bu yüzden temel soslar ve temel et suları benzer şekillerde isimlendirilir.</a:t>
            </a:r>
            <a:endParaRPr lang="tr-TR" sz="1600" dirty="0" smtClean="0"/>
          </a:p>
          <a:p>
            <a:pPr algn="just">
              <a:buNone/>
            </a:pPr>
            <a:r>
              <a:rPr lang="tr-TR" sz="1600" dirty="0" smtClean="0"/>
              <a:t>		Ticari mutfakta sos yapımında kullanılan et, kemik, balık, tavuk kemikleri, muhtelif artıklar ve sebzelerden elde edilen alt yapı (ana) maddeleri vardır. Bunlara </a:t>
            </a:r>
            <a:r>
              <a:rPr lang="tr-TR" sz="1600" b="1" dirty="0" smtClean="0"/>
              <a:t>Et Suyu (</a:t>
            </a:r>
            <a:r>
              <a:rPr lang="tr-TR" sz="1600" b="1" dirty="0" err="1" smtClean="0"/>
              <a:t>Fond</a:t>
            </a:r>
            <a:r>
              <a:rPr lang="tr-TR" sz="1600" b="1" dirty="0" smtClean="0"/>
              <a:t>/</a:t>
            </a:r>
            <a:r>
              <a:rPr lang="tr-TR" sz="1600" b="1" dirty="0" err="1" smtClean="0"/>
              <a:t>Stock</a:t>
            </a:r>
            <a:r>
              <a:rPr lang="tr-TR" sz="1600" b="1" dirty="0" smtClean="0"/>
              <a:t>) </a:t>
            </a:r>
            <a:r>
              <a:rPr lang="tr-TR" sz="1600" dirty="0" smtClean="0"/>
              <a:t>denir. Et suları dört grupta toplanır:</a:t>
            </a:r>
            <a:endParaRPr lang="tr-TR" sz="1600" dirty="0" smtClean="0"/>
          </a:p>
          <a:p>
            <a:pPr lvl="2" algn="just">
              <a:buFont typeface="+mj-lt"/>
              <a:buAutoNum type="arabicPeriod"/>
            </a:pPr>
            <a:r>
              <a:rPr lang="tr-TR" sz="1600" b="1" dirty="0" smtClean="0"/>
              <a:t>Beyaz Et Suyu.</a:t>
            </a:r>
            <a:r>
              <a:rPr lang="tr-TR" sz="1600" dirty="0" smtClean="0"/>
              <a:t> Genelde tavuk bazen de dana kemiklerinden elde edilen oldukça hafif, açık renkli ve lezzetli bir et suyudur. Genellikle beyaz et yemeklerinde kullanılır.</a:t>
            </a:r>
            <a:endParaRPr lang="tr-TR" sz="1600" dirty="0" smtClean="0"/>
          </a:p>
          <a:p>
            <a:pPr lvl="2" algn="just">
              <a:buFont typeface="+mj-lt"/>
              <a:buAutoNum type="arabicPeriod"/>
            </a:pPr>
            <a:r>
              <a:rPr lang="tr-TR" sz="1600" b="1" dirty="0" smtClean="0"/>
              <a:t>Kahverengi Et Suyu.</a:t>
            </a:r>
            <a:r>
              <a:rPr lang="tr-TR" sz="1600" dirty="0" smtClean="0"/>
              <a:t> Sığır kemiklerinden elde edilen ve güçlü bir tadı olan esmer renkli et suyudur. Bu rengi elde edebilmek için kemikler önce fırında esmer bir renk alıncaya kadar kendi halinde kızartılırlar. Genellikle kırmızı et ve av etleri için kullanılırlar.</a:t>
            </a:r>
            <a:endParaRPr lang="tr-TR" sz="1600" dirty="0" smtClean="0"/>
          </a:p>
          <a:p>
            <a:pPr lvl="2" algn="just">
              <a:buFont typeface="+mj-lt"/>
              <a:buAutoNum type="arabicPeriod"/>
            </a:pPr>
            <a:r>
              <a:rPr lang="tr-TR" sz="1600" b="1" dirty="0" smtClean="0"/>
              <a:t>Balık Suyu.</a:t>
            </a:r>
            <a:r>
              <a:rPr lang="tr-TR" sz="1600" dirty="0" smtClean="0"/>
              <a:t> Balık kemiklerinden elde edilir. Diğer et sularına göre biraz daha kısa sürede hazırlanır.</a:t>
            </a:r>
            <a:endParaRPr lang="tr-TR" sz="1600" dirty="0" smtClean="0"/>
          </a:p>
          <a:p>
            <a:pPr lvl="2" algn="just">
              <a:buFont typeface="+mj-lt"/>
              <a:buAutoNum type="arabicPeriod"/>
            </a:pPr>
            <a:r>
              <a:rPr lang="tr-TR" sz="1600" b="1" dirty="0" smtClean="0"/>
              <a:t>Sebze Suları. </a:t>
            </a:r>
            <a:r>
              <a:rPr lang="tr-TR" sz="1600" dirty="0" smtClean="0"/>
              <a:t>Kuru soğan, havuç, kereviz, domates ve mantar gibi sebzelerden hazırlana ve asla et ve kemik kullanılmayan bir sıvıdır. Genellikle vejetaryen yemeklerinde ve bazen de çorbalarda kullanılır.</a:t>
            </a:r>
            <a:endParaRPr lang="tr-TR" sz="1600" dirty="0" smtClean="0"/>
          </a:p>
          <a:p>
            <a:pPr algn="just">
              <a:buNone/>
            </a:pPr>
            <a:r>
              <a:rPr lang="tr-TR" sz="1600" dirty="0" smtClean="0"/>
              <a:t>	Sosları aşağıdaki şekilde sınıflandırabilmek mümkündür:</a:t>
            </a:r>
            <a:endParaRPr lang="tr-TR" sz="1600" dirty="0" smtClean="0"/>
          </a:p>
          <a:p>
            <a:pPr lvl="2" algn="just"/>
            <a:r>
              <a:rPr lang="tr-TR" sz="1600" dirty="0" smtClean="0"/>
              <a:t>Temel beyaz soslar,</a:t>
            </a:r>
            <a:endParaRPr lang="tr-TR" sz="1600" dirty="0" smtClean="0"/>
          </a:p>
          <a:p>
            <a:pPr lvl="2" algn="just"/>
            <a:r>
              <a:rPr lang="tr-TR" sz="1600" dirty="0" smtClean="0"/>
              <a:t>Temel kahverengi soslar,</a:t>
            </a:r>
            <a:endParaRPr lang="tr-TR" sz="1600" dirty="0" smtClean="0"/>
          </a:p>
          <a:p>
            <a:pPr lvl="2" algn="just"/>
            <a:r>
              <a:rPr lang="tr-TR" sz="1600" dirty="0" smtClean="0"/>
              <a:t>Temel yağ sosları (Karı ve Sıvı) ve </a:t>
            </a:r>
            <a:endParaRPr lang="tr-TR" sz="1600" dirty="0" smtClean="0"/>
          </a:p>
          <a:p>
            <a:pPr lvl="2" algn="just"/>
            <a:r>
              <a:rPr lang="tr-TR" sz="1600" dirty="0" smtClean="0"/>
              <a:t>Diğer soslar</a:t>
            </a:r>
            <a:endParaRPr lang="tr-TR" sz="1600" dirty="0" smtClean="0"/>
          </a:p>
          <a:p>
            <a:pPr lvl="2" algn="just">
              <a:buNone/>
            </a:pPr>
            <a:endParaRPr lang="tr-TR" sz="1600" b="1" dirty="0" smtClean="0"/>
          </a:p>
        </p:txBody>
      </p:sp>
      <p:sp>
        <p:nvSpPr>
          <p:cNvPr id="2" name="1 Başlık"/>
          <p:cNvSpPr>
            <a:spLocks noGrp="1"/>
          </p:cNvSpPr>
          <p:nvPr>
            <p:ph type="title"/>
          </p:nvPr>
        </p:nvSpPr>
        <p:spPr>
          <a:xfrm>
            <a:off x="457200" y="0"/>
            <a:ext cx="8229600" cy="1124744"/>
          </a:xfrm>
        </p:spPr>
        <p:txBody>
          <a:bodyPr/>
          <a:lstStyle/>
          <a:p>
            <a:r>
              <a:rPr lang="tr-TR" dirty="0" smtClean="0"/>
              <a:t>SOSLAR (SAUCES)</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88640"/>
            <a:ext cx="8964488" cy="6669360"/>
          </a:xfrm>
        </p:spPr>
        <p:txBody>
          <a:bodyPr>
            <a:normAutofit/>
          </a:bodyPr>
          <a:lstStyle/>
          <a:p>
            <a:pPr algn="just">
              <a:buNone/>
            </a:pPr>
            <a:r>
              <a:rPr lang="tr-TR" sz="1600" dirty="0" smtClean="0"/>
              <a:t>	</a:t>
            </a:r>
            <a:r>
              <a:rPr lang="tr-TR" sz="1600" b="1" dirty="0" smtClean="0"/>
              <a:t>TEMEL  BEYAZ SOS (BASİC WHİTE SAUCE)</a:t>
            </a:r>
            <a:endParaRPr lang="tr-TR" sz="1600" b="1" dirty="0" smtClean="0"/>
          </a:p>
          <a:p>
            <a:pPr algn="just">
              <a:buNone/>
            </a:pPr>
            <a:r>
              <a:rPr lang="tr-TR" sz="1600" b="1" dirty="0" smtClean="0"/>
              <a:t>	Beşamel Sos (</a:t>
            </a:r>
            <a:r>
              <a:rPr lang="tr-TR" sz="1600" b="1" dirty="0" err="1" smtClean="0"/>
              <a:t>Béchamel</a:t>
            </a:r>
            <a:r>
              <a:rPr lang="tr-TR" sz="1600" b="1" dirty="0" smtClean="0"/>
              <a:t> </a:t>
            </a:r>
            <a:r>
              <a:rPr lang="tr-TR" sz="1600" b="1" dirty="0" err="1" smtClean="0"/>
              <a:t>Sauce</a:t>
            </a:r>
            <a:r>
              <a:rPr lang="tr-TR" sz="1600" b="1" dirty="0" smtClean="0"/>
              <a:t>)</a:t>
            </a:r>
            <a:endParaRPr lang="tr-TR" sz="1600" b="1" dirty="0" smtClean="0"/>
          </a:p>
          <a:p>
            <a:pPr algn="just">
              <a:buNone/>
            </a:pPr>
            <a:r>
              <a:rPr lang="tr-TR" sz="1600" b="1" dirty="0" smtClean="0"/>
              <a:t>		</a:t>
            </a:r>
            <a:r>
              <a:rPr lang="tr-TR" sz="1600" dirty="0" smtClean="0"/>
              <a:t>Temel beyaz sostur. 60 gr tereyağı eritilir ve aynı miktarda un eklenerek kavrulur ve “</a:t>
            </a:r>
            <a:r>
              <a:rPr lang="tr-TR" sz="1600" dirty="0" err="1" smtClean="0"/>
              <a:t>roux</a:t>
            </a:r>
            <a:r>
              <a:rPr lang="tr-TR" sz="1600" dirty="0" smtClean="0"/>
              <a:t>” hazırlanmış olur. Bu karışıma 1 </a:t>
            </a:r>
            <a:r>
              <a:rPr lang="tr-TR" sz="1600" dirty="0" err="1" smtClean="0"/>
              <a:t>lt</a:t>
            </a:r>
            <a:r>
              <a:rPr lang="tr-TR" sz="1600" dirty="0" smtClean="0"/>
              <a:t>. ılık süt ilave edilerek 30-60 dakika </a:t>
            </a:r>
            <a:r>
              <a:rPr lang="tr-TR" sz="1600" dirty="0" err="1" smtClean="0"/>
              <a:t>simmer</a:t>
            </a:r>
            <a:r>
              <a:rPr lang="tr-TR" sz="1600" dirty="0" smtClean="0"/>
              <a:t> edilerek beşamel sos hazırlanır. </a:t>
            </a:r>
            <a:r>
              <a:rPr lang="tr-TR" sz="1600" dirty="0" err="1" smtClean="0"/>
              <a:t>Simmering</a:t>
            </a:r>
            <a:r>
              <a:rPr lang="tr-TR" sz="1600" dirty="0" smtClean="0"/>
              <a:t> sırasında, ara sıra karıştırmak suretiyle hem yüzeyin kabuk bağlaması, hem de sosun dibinin tutması engellenmelidir. Beşamel sosun türevleri vardır.</a:t>
            </a:r>
            <a:endParaRPr lang="tr-TR" sz="1600" dirty="0" smtClean="0"/>
          </a:p>
          <a:p>
            <a:pPr algn="just">
              <a:buNone/>
            </a:pPr>
            <a:r>
              <a:rPr lang="tr-TR" sz="1600" dirty="0" smtClean="0"/>
              <a:t>	</a:t>
            </a:r>
            <a:r>
              <a:rPr lang="tr-TR" sz="1600" b="1" dirty="0" smtClean="0"/>
              <a:t>Krem Sos (</a:t>
            </a:r>
            <a:r>
              <a:rPr lang="tr-TR" sz="1600" b="1" dirty="0" err="1" smtClean="0"/>
              <a:t>Cream</a:t>
            </a:r>
            <a:r>
              <a:rPr lang="tr-TR" sz="1600" b="1" dirty="0" smtClean="0"/>
              <a:t> </a:t>
            </a:r>
            <a:r>
              <a:rPr lang="tr-TR" sz="1600" b="1" dirty="0" err="1" smtClean="0"/>
              <a:t>Sauce</a:t>
            </a:r>
            <a:r>
              <a:rPr lang="tr-TR" sz="1600" b="1" dirty="0" smtClean="0"/>
              <a:t>)</a:t>
            </a:r>
            <a:endParaRPr lang="tr-TR" sz="1600" b="1" dirty="0" smtClean="0"/>
          </a:p>
          <a:p>
            <a:pPr algn="just">
              <a:buNone/>
            </a:pPr>
            <a:r>
              <a:rPr lang="tr-TR" sz="1600" b="1" dirty="0" smtClean="0"/>
              <a:t>		</a:t>
            </a:r>
            <a:r>
              <a:rPr lang="tr-TR" sz="1600" dirty="0" smtClean="0"/>
              <a:t>1 </a:t>
            </a:r>
            <a:r>
              <a:rPr lang="tr-TR" sz="1600" dirty="0" err="1" smtClean="0"/>
              <a:t>lt</a:t>
            </a:r>
            <a:r>
              <a:rPr lang="tr-TR" sz="1600" dirty="0" smtClean="0"/>
              <a:t>. sosa 200 ml. krema eklenerek, </a:t>
            </a:r>
            <a:r>
              <a:rPr lang="tr-TR" sz="1600" dirty="0" err="1" smtClean="0"/>
              <a:t>simmering</a:t>
            </a:r>
            <a:r>
              <a:rPr lang="tr-TR" sz="1600" dirty="0" smtClean="0"/>
              <a:t> yardımıyla yaklaşık 1/3 oranında çektirilir. Daha sonra, 150 ml. Krema ve baharat eklenerek sos zenginleştirilir.</a:t>
            </a:r>
            <a:endParaRPr lang="tr-TR" sz="1600" dirty="0" smtClean="0"/>
          </a:p>
          <a:p>
            <a:pPr algn="just">
              <a:buNone/>
            </a:pPr>
            <a:r>
              <a:rPr lang="tr-TR" sz="1600" dirty="0" smtClean="0"/>
              <a:t>	</a:t>
            </a:r>
            <a:r>
              <a:rPr lang="tr-TR" sz="1600" b="1" dirty="0" err="1" smtClean="0"/>
              <a:t>Morney</a:t>
            </a:r>
            <a:r>
              <a:rPr lang="tr-TR" sz="1600" b="1" dirty="0" smtClean="0"/>
              <a:t> Sos (</a:t>
            </a:r>
            <a:r>
              <a:rPr lang="tr-TR" sz="1600" b="1" dirty="0" err="1" smtClean="0"/>
              <a:t>Mornay</a:t>
            </a:r>
            <a:r>
              <a:rPr lang="tr-TR" sz="1600" b="1" dirty="0" smtClean="0"/>
              <a:t> </a:t>
            </a:r>
            <a:r>
              <a:rPr lang="tr-TR" sz="1600" b="1" dirty="0" err="1" smtClean="0"/>
              <a:t>Sauce</a:t>
            </a:r>
            <a:r>
              <a:rPr lang="tr-TR" sz="1600" b="1" dirty="0" smtClean="0"/>
              <a:t>)</a:t>
            </a:r>
            <a:endParaRPr lang="tr-TR" sz="1600" b="1" dirty="0" smtClean="0"/>
          </a:p>
          <a:p>
            <a:pPr algn="just">
              <a:buNone/>
            </a:pPr>
            <a:r>
              <a:rPr lang="tr-TR" sz="1600" b="1" dirty="0" smtClean="0"/>
              <a:t>		</a:t>
            </a:r>
            <a:r>
              <a:rPr lang="tr-TR" sz="1600" dirty="0" smtClean="0"/>
              <a:t>1 </a:t>
            </a:r>
            <a:r>
              <a:rPr lang="tr-TR" sz="1600" dirty="0" err="1" smtClean="0"/>
              <a:t>lt</a:t>
            </a:r>
            <a:r>
              <a:rPr lang="tr-TR" sz="1600" dirty="0" smtClean="0"/>
              <a:t>. sos’a 100-150 gram rendelenmiş peynir ilave edilerek, peynir eriyene kadar karıştırılarak </a:t>
            </a:r>
            <a:r>
              <a:rPr lang="tr-TR" sz="1600" dirty="0" err="1" smtClean="0"/>
              <a:t>simmer</a:t>
            </a:r>
            <a:r>
              <a:rPr lang="tr-TR" sz="1600" dirty="0" smtClean="0"/>
              <a:t> edilir.</a:t>
            </a:r>
            <a:endParaRPr lang="tr-TR" sz="1600" dirty="0" smtClean="0"/>
          </a:p>
          <a:p>
            <a:pPr algn="just">
              <a:buNone/>
            </a:pPr>
            <a:r>
              <a:rPr lang="tr-TR" sz="1600" dirty="0" smtClean="0"/>
              <a:t>	</a:t>
            </a:r>
            <a:r>
              <a:rPr lang="tr-TR" sz="1600" b="1" dirty="0" err="1" smtClean="0"/>
              <a:t>Velüte</a:t>
            </a:r>
            <a:r>
              <a:rPr lang="tr-TR" sz="1600" b="1" dirty="0" smtClean="0"/>
              <a:t> Sos (</a:t>
            </a:r>
            <a:r>
              <a:rPr lang="tr-TR" sz="1600" b="1" dirty="0" err="1" smtClean="0"/>
              <a:t>Sauce</a:t>
            </a:r>
            <a:r>
              <a:rPr lang="tr-TR" sz="1600" b="1" dirty="0" smtClean="0"/>
              <a:t> </a:t>
            </a:r>
            <a:r>
              <a:rPr lang="tr-TR" sz="1600" b="1" dirty="0" err="1" smtClean="0"/>
              <a:t>Velouté</a:t>
            </a:r>
            <a:r>
              <a:rPr lang="tr-TR" sz="1600" b="1" dirty="0" smtClean="0"/>
              <a:t>)</a:t>
            </a:r>
            <a:endParaRPr lang="tr-TR" sz="1600" b="1" dirty="0" smtClean="0"/>
          </a:p>
          <a:p>
            <a:pPr algn="just">
              <a:buNone/>
            </a:pPr>
            <a:r>
              <a:rPr lang="tr-TR" sz="1600" b="1" dirty="0" smtClean="0"/>
              <a:t>		</a:t>
            </a:r>
            <a:r>
              <a:rPr lang="tr-TR" sz="1600" dirty="0" smtClean="0"/>
              <a:t>Diğer bir temel beyaz sos olup, beşamel sostan farkı, süt yerine temel beyaz et suyu kullanılmasıdır. </a:t>
            </a:r>
            <a:r>
              <a:rPr lang="tr-TR" sz="1600" dirty="0" err="1" smtClean="0"/>
              <a:t>Velüte</a:t>
            </a:r>
            <a:r>
              <a:rPr lang="tr-TR" sz="1600" dirty="0" smtClean="0"/>
              <a:t> sosun da farklı türleri vardır.</a:t>
            </a:r>
            <a:endParaRPr lang="tr-TR" sz="1600" dirty="0" smtClean="0"/>
          </a:p>
          <a:p>
            <a:pPr algn="just">
              <a:buNone/>
            </a:pPr>
            <a:r>
              <a:rPr lang="tr-TR" sz="1600" dirty="0" smtClean="0"/>
              <a:t>	</a:t>
            </a:r>
            <a:r>
              <a:rPr lang="tr-TR" sz="1600" b="1" dirty="0" err="1" smtClean="0"/>
              <a:t>Süpreme</a:t>
            </a:r>
            <a:r>
              <a:rPr lang="tr-TR" sz="1600" b="1" dirty="0" smtClean="0"/>
              <a:t> Sos (</a:t>
            </a:r>
            <a:r>
              <a:rPr lang="tr-TR" sz="1600" b="1" dirty="0" err="1" smtClean="0"/>
              <a:t>Supreme</a:t>
            </a:r>
            <a:r>
              <a:rPr lang="tr-TR" sz="1600" b="1" dirty="0" smtClean="0"/>
              <a:t> </a:t>
            </a:r>
            <a:r>
              <a:rPr lang="tr-TR" sz="1600" b="1" dirty="0" err="1" smtClean="0"/>
              <a:t>Sauce</a:t>
            </a:r>
            <a:r>
              <a:rPr lang="tr-TR" sz="1600" b="1" dirty="0" smtClean="0"/>
              <a:t>)</a:t>
            </a:r>
            <a:endParaRPr lang="tr-TR" sz="1600" b="1" dirty="0" smtClean="0"/>
          </a:p>
          <a:p>
            <a:pPr algn="just">
              <a:buNone/>
            </a:pPr>
            <a:r>
              <a:rPr lang="tr-TR" sz="1600" b="1" dirty="0" smtClean="0"/>
              <a:t>		</a:t>
            </a:r>
            <a:r>
              <a:rPr lang="tr-TR" sz="1600" dirty="0" smtClean="0"/>
              <a:t>1 </a:t>
            </a:r>
            <a:r>
              <a:rPr lang="tr-TR" sz="1600" dirty="0" err="1" smtClean="0"/>
              <a:t>lt</a:t>
            </a:r>
            <a:r>
              <a:rPr lang="tr-TR" sz="1600" dirty="0" smtClean="0"/>
              <a:t>. </a:t>
            </a:r>
            <a:r>
              <a:rPr lang="tr-TR" sz="1600" dirty="0" err="1" smtClean="0"/>
              <a:t>velüte</a:t>
            </a:r>
            <a:r>
              <a:rPr lang="tr-TR" sz="1600" dirty="0" smtClean="0"/>
              <a:t> sos’a 1 </a:t>
            </a:r>
            <a:r>
              <a:rPr lang="tr-TR" sz="1600" dirty="0" err="1" smtClean="0"/>
              <a:t>lt</a:t>
            </a:r>
            <a:r>
              <a:rPr lang="tr-TR" sz="1600" dirty="0" smtClean="0"/>
              <a:t>. temel beyaz et suyu, 250 ml. haşlanmış mantar suyu ve 250 ml. krema eklenir. 1 </a:t>
            </a:r>
            <a:r>
              <a:rPr lang="tr-TR" sz="1600" dirty="0" err="1" smtClean="0"/>
              <a:t>lt</a:t>
            </a:r>
            <a:r>
              <a:rPr lang="tr-TR" sz="1600" dirty="0" smtClean="0"/>
              <a:t>. kalana değin </a:t>
            </a:r>
            <a:r>
              <a:rPr lang="tr-TR" sz="1600" dirty="0" err="1" smtClean="0"/>
              <a:t>simmer</a:t>
            </a:r>
            <a:r>
              <a:rPr lang="tr-TR" sz="1600" dirty="0" smtClean="0"/>
              <a:t> edilmek suretiyle çektirilir. 100 ml. krema ve 75 gr. tereyağı eklenerek hazır hale getirilmiş olur.</a:t>
            </a:r>
            <a:endParaRPr lang="tr-TR" sz="1600" dirty="0" smtClean="0"/>
          </a:p>
          <a:p>
            <a:pPr algn="just">
              <a:buNone/>
            </a:pPr>
            <a:r>
              <a:rPr lang="tr-TR" sz="1600" b="1" dirty="0" smtClean="0"/>
              <a:t>	Sos </a:t>
            </a:r>
            <a:r>
              <a:rPr lang="tr-TR" sz="1600" b="1" dirty="0" err="1" smtClean="0"/>
              <a:t>Alamande</a:t>
            </a:r>
            <a:r>
              <a:rPr lang="tr-TR" sz="1600" b="1" dirty="0" smtClean="0"/>
              <a:t> (</a:t>
            </a:r>
            <a:r>
              <a:rPr lang="tr-TR" sz="1600" b="1" dirty="0" err="1" smtClean="0"/>
              <a:t>Sauce</a:t>
            </a:r>
            <a:r>
              <a:rPr lang="tr-TR" sz="1600" b="1" dirty="0" smtClean="0"/>
              <a:t> </a:t>
            </a:r>
            <a:r>
              <a:rPr lang="tr-TR" sz="1600" b="1" dirty="0" err="1" smtClean="0"/>
              <a:t>Allamande</a:t>
            </a:r>
            <a:r>
              <a:rPr lang="tr-TR" sz="1600" b="1" dirty="0" smtClean="0"/>
              <a:t>)</a:t>
            </a:r>
            <a:endParaRPr lang="tr-TR" sz="1600" b="1" dirty="0" smtClean="0"/>
          </a:p>
          <a:p>
            <a:pPr algn="just">
              <a:buNone/>
            </a:pPr>
            <a:r>
              <a:rPr lang="tr-TR" sz="1600" b="1" dirty="0" smtClean="0"/>
              <a:t>		</a:t>
            </a:r>
            <a:r>
              <a:rPr lang="tr-TR" sz="1600" dirty="0" smtClean="0"/>
              <a:t>5 yumurta sarısı, 500 ml. temel beyaz et suyu, 250 ml haşlanmış mantar suyu ve 1 yemek kaşığı limon suyu çırpılır ve 1 </a:t>
            </a:r>
            <a:r>
              <a:rPr lang="tr-TR" sz="1600" dirty="0" err="1" smtClean="0"/>
              <a:t>lt</a:t>
            </a:r>
            <a:r>
              <a:rPr lang="tr-TR" sz="1600" dirty="0" smtClean="0"/>
              <a:t> sıcak </a:t>
            </a:r>
            <a:r>
              <a:rPr lang="tr-TR" sz="1600" dirty="0" err="1" smtClean="0"/>
              <a:t>velüte</a:t>
            </a:r>
            <a:r>
              <a:rPr lang="tr-TR" sz="1600" dirty="0" smtClean="0"/>
              <a:t> sos’a eklenir. 1 </a:t>
            </a:r>
            <a:r>
              <a:rPr lang="tr-TR" sz="1600" dirty="0" err="1" smtClean="0"/>
              <a:t>lt</a:t>
            </a:r>
            <a:r>
              <a:rPr lang="tr-TR" sz="1600" dirty="0" smtClean="0"/>
              <a:t> kalana değin </a:t>
            </a:r>
            <a:r>
              <a:rPr lang="tr-TR" sz="1600" dirty="0" err="1" smtClean="0"/>
              <a:t>simmer</a:t>
            </a:r>
            <a:r>
              <a:rPr lang="tr-TR" sz="1600" dirty="0" smtClean="0"/>
              <a:t> edilerek çektirilir. Daha sonra 125 gr tereyağı ilave edilerek hazırlanmış olur.</a:t>
            </a:r>
            <a:endParaRPr lang="tr-TR" sz="1600" dirty="0" smtClean="0"/>
          </a:p>
          <a:p>
            <a:pPr algn="just">
              <a:buNone/>
            </a:pPr>
            <a:endParaRPr lang="tr-TR" sz="16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712968" cy="6408712"/>
          </a:xfrm>
        </p:spPr>
        <p:txBody>
          <a:bodyPr>
            <a:normAutofit/>
          </a:bodyPr>
          <a:lstStyle/>
          <a:p>
            <a:pPr algn="just">
              <a:buNone/>
            </a:pPr>
            <a:r>
              <a:rPr lang="tr-TR" sz="1600" dirty="0" smtClean="0"/>
              <a:t> 	</a:t>
            </a:r>
            <a:r>
              <a:rPr lang="tr-TR" sz="1600" b="1" dirty="0" smtClean="0"/>
              <a:t>TEMEL KAHVERENGİ SOS (BASİC BROWN SAUCE)</a:t>
            </a:r>
            <a:endParaRPr lang="tr-TR" sz="1600" b="1" dirty="0" smtClean="0"/>
          </a:p>
          <a:p>
            <a:pPr algn="just">
              <a:buNone/>
            </a:pPr>
            <a:r>
              <a:rPr lang="tr-TR" sz="1600" b="1" dirty="0" smtClean="0"/>
              <a:t>		</a:t>
            </a:r>
            <a:r>
              <a:rPr lang="tr-TR" sz="1600" dirty="0" smtClean="0"/>
              <a:t>Kahverengi et suyuna “</a:t>
            </a:r>
            <a:r>
              <a:rPr lang="tr-TR" sz="1600" dirty="0" err="1" smtClean="0"/>
              <a:t>roux</a:t>
            </a:r>
            <a:r>
              <a:rPr lang="tr-TR" sz="1600" dirty="0" smtClean="0"/>
              <a:t>” (tereyağında kavrulmuş un) ve </a:t>
            </a:r>
            <a:r>
              <a:rPr lang="tr-TR" sz="1600" dirty="0" err="1" smtClean="0"/>
              <a:t>mirepoix</a:t>
            </a:r>
            <a:r>
              <a:rPr lang="tr-TR" sz="1600" dirty="0" smtClean="0"/>
              <a:t> sebze eklenir ve </a:t>
            </a:r>
            <a:r>
              <a:rPr lang="tr-TR" sz="1600" dirty="0" err="1" smtClean="0"/>
              <a:t>simmer</a:t>
            </a:r>
            <a:r>
              <a:rPr lang="tr-TR" sz="1600" dirty="0" smtClean="0"/>
              <a:t> etmek suretiyle hazırlanır. </a:t>
            </a:r>
            <a:r>
              <a:rPr lang="tr-TR" sz="1600" dirty="0" err="1" smtClean="0"/>
              <a:t>Roux</a:t>
            </a:r>
            <a:r>
              <a:rPr lang="tr-TR" sz="1600" dirty="0" smtClean="0"/>
              <a:t>, un ve yağın eşit miktarlarda karışımını gerektirir ve sosu “bağlamak” (sosun kıvamını tutması) amacıyla kullanılır. Farklı temel kahverengi soslar vardır.</a:t>
            </a:r>
            <a:endParaRPr lang="tr-TR" sz="1600" dirty="0" smtClean="0"/>
          </a:p>
          <a:p>
            <a:pPr algn="just">
              <a:buNone/>
            </a:pPr>
            <a:r>
              <a:rPr lang="tr-TR" sz="1600" b="1" dirty="0" smtClean="0"/>
              <a:t>	</a:t>
            </a:r>
            <a:r>
              <a:rPr lang="tr-TR" sz="1600" b="1" dirty="0" err="1" smtClean="0"/>
              <a:t>Dömiglas</a:t>
            </a:r>
            <a:r>
              <a:rPr lang="tr-TR" sz="1600" b="1" dirty="0" smtClean="0"/>
              <a:t> Sos (Demi-</a:t>
            </a:r>
            <a:r>
              <a:rPr lang="tr-TR" sz="1600" b="1" dirty="0" err="1" smtClean="0"/>
              <a:t>glace</a:t>
            </a:r>
            <a:r>
              <a:rPr lang="tr-TR" sz="1600" b="1" dirty="0" smtClean="0"/>
              <a:t> </a:t>
            </a:r>
            <a:r>
              <a:rPr lang="tr-TR" sz="1600" b="1" dirty="0" err="1" smtClean="0"/>
              <a:t>Sauce</a:t>
            </a:r>
            <a:r>
              <a:rPr lang="tr-TR" sz="1600" b="1" dirty="0" smtClean="0"/>
              <a:t>)</a:t>
            </a:r>
            <a:endParaRPr lang="tr-TR" sz="1600" b="1" dirty="0" smtClean="0"/>
          </a:p>
          <a:p>
            <a:pPr algn="just">
              <a:buNone/>
            </a:pPr>
            <a:r>
              <a:rPr lang="tr-TR" sz="1600" b="1" dirty="0" smtClean="0"/>
              <a:t>		</a:t>
            </a:r>
            <a:r>
              <a:rPr lang="tr-TR" sz="1600" dirty="0" smtClean="0"/>
              <a:t>Temel kahverengi sos’a, aynı miktarda temel kahverengi et suyu karıştırılır ve </a:t>
            </a:r>
            <a:r>
              <a:rPr lang="tr-TR" sz="1600" dirty="0" err="1" smtClean="0"/>
              <a:t>mimmer</a:t>
            </a:r>
            <a:r>
              <a:rPr lang="tr-TR" sz="1600" dirty="0" smtClean="0"/>
              <a:t> edilerek yarısı çektirilir.</a:t>
            </a:r>
            <a:endParaRPr lang="tr-TR" sz="1600" dirty="0" smtClean="0"/>
          </a:p>
          <a:p>
            <a:pPr algn="just">
              <a:buNone/>
            </a:pPr>
            <a:r>
              <a:rPr lang="tr-TR" sz="1600" dirty="0" smtClean="0"/>
              <a:t>	</a:t>
            </a:r>
            <a:endParaRPr lang="tr-TR" sz="1600" dirty="0" smtClean="0"/>
          </a:p>
          <a:p>
            <a:pPr algn="just">
              <a:buNone/>
            </a:pPr>
            <a:r>
              <a:rPr lang="tr-TR" sz="1600" b="1" dirty="0" smtClean="0"/>
              <a:t>	TEMEL	 SIVIYAĞ SOSLARI</a:t>
            </a:r>
            <a:endParaRPr lang="tr-TR" sz="1600" b="1" dirty="0" smtClean="0"/>
          </a:p>
          <a:p>
            <a:pPr algn="just">
              <a:buNone/>
            </a:pPr>
            <a:r>
              <a:rPr lang="tr-TR" sz="1600" b="1" dirty="0" smtClean="0"/>
              <a:t>		</a:t>
            </a:r>
            <a:r>
              <a:rPr lang="tr-TR" sz="1600" dirty="0" smtClean="0"/>
              <a:t>Sıvı bitkisel yağlarla hazırlanan soslardır. Bu sosların hazırlanmasında ay çiçeği, mısırözü, soya, fındık vb. yağlar kullanılır.</a:t>
            </a:r>
            <a:endParaRPr lang="tr-TR" sz="1600" dirty="0" smtClean="0"/>
          </a:p>
          <a:p>
            <a:pPr algn="just">
              <a:buNone/>
            </a:pPr>
            <a:r>
              <a:rPr lang="tr-TR" sz="1600" b="1" dirty="0" smtClean="0"/>
              <a:t>	Mayonez Sos (</a:t>
            </a:r>
            <a:r>
              <a:rPr lang="tr-TR" sz="1600" b="1" dirty="0" err="1" smtClean="0"/>
              <a:t>Mayonnaise</a:t>
            </a:r>
            <a:r>
              <a:rPr lang="tr-TR" sz="1600" b="1" dirty="0" smtClean="0"/>
              <a:t>) </a:t>
            </a:r>
            <a:endParaRPr lang="tr-TR" sz="1600" b="1" dirty="0" smtClean="0"/>
          </a:p>
          <a:p>
            <a:pPr algn="just">
              <a:buNone/>
            </a:pPr>
            <a:r>
              <a:rPr lang="tr-TR" sz="1600" b="1" dirty="0" smtClean="0"/>
              <a:t>		</a:t>
            </a:r>
            <a:r>
              <a:rPr lang="tr-TR" sz="1600" dirty="0" smtClean="0"/>
              <a:t>Temel yağ sosu olup, 6 yumurta sarısı önce hafif çırpılarak, tuz, beyaz toz biber ve yarım limon suyu eklenir. 750 ml sıvı bitkisel yağ, ağır ağır katılarak çırpmaya devam edilir ve 1 </a:t>
            </a:r>
            <a:r>
              <a:rPr lang="tr-TR" sz="1600" dirty="0" err="1" smtClean="0"/>
              <a:t>lt</a:t>
            </a:r>
            <a:r>
              <a:rPr lang="tr-TR" sz="1600" dirty="0" smtClean="0"/>
              <a:t> mayonez elde edilmiş olur. İsteğe göre, 2 yemek kaşığı hardal da eklenebilir. Mayonez sostan türetilen farklı soslar vardır.</a:t>
            </a:r>
            <a:endParaRPr lang="tr-TR" sz="1600" dirty="0" smtClean="0"/>
          </a:p>
          <a:p>
            <a:pPr algn="just">
              <a:buNone/>
            </a:pPr>
            <a:r>
              <a:rPr lang="tr-TR" sz="1600" b="1" dirty="0" smtClean="0"/>
              <a:t>	Tartar Sos (Tartar </a:t>
            </a:r>
            <a:r>
              <a:rPr lang="tr-TR" sz="1600" b="1" dirty="0" err="1" smtClean="0"/>
              <a:t>Sauce</a:t>
            </a:r>
            <a:r>
              <a:rPr lang="tr-TR" sz="1600" b="1" dirty="0" smtClean="0"/>
              <a:t>)</a:t>
            </a:r>
            <a:endParaRPr lang="tr-TR" sz="1600" b="1" dirty="0" smtClean="0"/>
          </a:p>
          <a:p>
            <a:pPr algn="just">
              <a:buNone/>
            </a:pPr>
            <a:r>
              <a:rPr lang="tr-TR" sz="1600" b="1" dirty="0" smtClean="0"/>
              <a:t>	</a:t>
            </a:r>
            <a:r>
              <a:rPr lang="tr-TR" sz="1600" dirty="0" smtClean="0"/>
              <a:t>	Mayoneze, </a:t>
            </a:r>
            <a:r>
              <a:rPr lang="tr-TR" sz="1600" dirty="0" err="1" smtClean="0"/>
              <a:t>chopped</a:t>
            </a:r>
            <a:r>
              <a:rPr lang="tr-TR" sz="1600" dirty="0" smtClean="0"/>
              <a:t> doğranmış (ince kıyılmış) haşlanmış yumurta, kornişon turşu, kapari çiçeği, maydanoz ve kuru soğan eklenerek hazırlanır.</a:t>
            </a:r>
            <a:endParaRPr lang="tr-TR" sz="1600" dirty="0" smtClean="0"/>
          </a:p>
          <a:p>
            <a:pPr algn="just">
              <a:buNone/>
            </a:pPr>
            <a:r>
              <a:rPr lang="tr-TR" sz="1600" b="1" dirty="0" smtClean="0"/>
              <a:t>	Kokteyl  Sos (</a:t>
            </a:r>
            <a:r>
              <a:rPr lang="tr-TR" sz="1600" b="1" dirty="0" err="1" smtClean="0"/>
              <a:t>Cocktail</a:t>
            </a:r>
            <a:r>
              <a:rPr lang="tr-TR" sz="1600" b="1" dirty="0" smtClean="0"/>
              <a:t> </a:t>
            </a:r>
            <a:r>
              <a:rPr lang="tr-TR" sz="1600" b="1" dirty="0" err="1" smtClean="0"/>
              <a:t>Sauce</a:t>
            </a:r>
            <a:r>
              <a:rPr lang="tr-TR" sz="1600" b="1" dirty="0" smtClean="0"/>
              <a:t>)</a:t>
            </a:r>
            <a:endParaRPr lang="tr-TR" sz="1600" b="1" dirty="0" smtClean="0"/>
          </a:p>
          <a:p>
            <a:pPr algn="just">
              <a:buNone/>
            </a:pPr>
            <a:r>
              <a:rPr lang="tr-TR" sz="1600" b="1" dirty="0" smtClean="0"/>
              <a:t>		</a:t>
            </a:r>
            <a:r>
              <a:rPr lang="tr-TR" sz="1600" dirty="0" smtClean="0"/>
              <a:t>Mayoneze, ketçap ve tarhun otu karıştırılarak hazırlanan sostur.</a:t>
            </a:r>
            <a:endParaRPr lang="tr-TR" sz="1600" dirty="0" smtClean="0"/>
          </a:p>
          <a:p>
            <a:pPr algn="just">
              <a:buNone/>
            </a:pPr>
            <a:endParaRPr lang="tr-TR" sz="16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260648"/>
            <a:ext cx="8568952" cy="6408712"/>
          </a:xfrm>
        </p:spPr>
        <p:txBody>
          <a:bodyPr>
            <a:normAutofit lnSpcReduction="10000"/>
          </a:bodyPr>
          <a:lstStyle/>
          <a:p>
            <a:pPr algn="just">
              <a:buNone/>
            </a:pPr>
            <a:r>
              <a:rPr lang="tr-TR" sz="1600" b="1" dirty="0" smtClean="0"/>
              <a:t>	</a:t>
            </a:r>
            <a:r>
              <a:rPr lang="tr-TR" sz="1600" b="1" dirty="0" err="1" smtClean="0"/>
              <a:t>Vinigıret</a:t>
            </a:r>
            <a:r>
              <a:rPr lang="tr-TR" sz="1600" b="1" dirty="0" smtClean="0"/>
              <a:t> Sos (</a:t>
            </a:r>
            <a:r>
              <a:rPr lang="tr-TR" sz="1600" b="1" dirty="0" err="1" smtClean="0"/>
              <a:t>Vinaigrette</a:t>
            </a:r>
            <a:r>
              <a:rPr lang="tr-TR" sz="1600" b="1" dirty="0" smtClean="0"/>
              <a:t> </a:t>
            </a:r>
            <a:r>
              <a:rPr lang="tr-TR" sz="1600" b="1" dirty="0" err="1" smtClean="0"/>
              <a:t>Sauce</a:t>
            </a:r>
            <a:r>
              <a:rPr lang="tr-TR" sz="1600" b="1" dirty="0" smtClean="0"/>
              <a:t>)</a:t>
            </a:r>
            <a:endParaRPr lang="tr-TR" sz="1600" b="1" dirty="0" smtClean="0"/>
          </a:p>
          <a:p>
            <a:pPr algn="just">
              <a:buNone/>
            </a:pPr>
            <a:r>
              <a:rPr lang="tr-TR" sz="1600" b="1" dirty="0" smtClean="0"/>
              <a:t>		</a:t>
            </a:r>
            <a:r>
              <a:rPr lang="tr-TR" sz="1600" dirty="0" smtClean="0"/>
              <a:t>Bir diğer bitkisel yağ ile hazırlanan temel sostur. 1 </a:t>
            </a:r>
            <a:r>
              <a:rPr lang="tr-TR" sz="1600" dirty="0" err="1" smtClean="0"/>
              <a:t>lt</a:t>
            </a:r>
            <a:r>
              <a:rPr lang="tr-TR" sz="1600" dirty="0" smtClean="0"/>
              <a:t> sos için, 200 gr </a:t>
            </a:r>
            <a:r>
              <a:rPr lang="tr-TR" sz="1600" dirty="0" err="1" smtClean="0"/>
              <a:t>chopped</a:t>
            </a:r>
            <a:r>
              <a:rPr lang="tr-TR" sz="1600" dirty="0" smtClean="0"/>
              <a:t> doğranmış kuru soğan, 150 ml sıvı bitkisel yağ ve tuz-biber karışımı ile hazırlanır. İsteğe bağlı olarak, 1 çay kaşığı hardal da eklenebilir. </a:t>
            </a:r>
            <a:r>
              <a:rPr lang="tr-TR" sz="1600" dirty="0" err="1" smtClean="0"/>
              <a:t>Vinigıret</a:t>
            </a:r>
            <a:r>
              <a:rPr lang="tr-TR" sz="1600" dirty="0" smtClean="0"/>
              <a:t> sosun da farklı türleri vardır.</a:t>
            </a:r>
            <a:endParaRPr lang="tr-TR" sz="1600" dirty="0" smtClean="0"/>
          </a:p>
          <a:p>
            <a:pPr algn="just">
              <a:buNone/>
            </a:pPr>
            <a:r>
              <a:rPr lang="tr-TR" sz="1600" b="1" dirty="0" smtClean="0"/>
              <a:t>	</a:t>
            </a:r>
            <a:r>
              <a:rPr lang="tr-TR" sz="1600" b="1" dirty="0" err="1" smtClean="0"/>
              <a:t>Fireşman</a:t>
            </a:r>
            <a:r>
              <a:rPr lang="tr-TR" sz="1600" b="1" dirty="0" smtClean="0"/>
              <a:t> Sosu (</a:t>
            </a:r>
            <a:r>
              <a:rPr lang="tr-TR" sz="1600" b="1" dirty="0" err="1" smtClean="0"/>
              <a:t>Fisherman’s</a:t>
            </a:r>
            <a:r>
              <a:rPr lang="tr-TR" sz="1600" b="1" dirty="0" smtClean="0"/>
              <a:t> </a:t>
            </a:r>
            <a:r>
              <a:rPr lang="tr-TR" sz="1600" b="1" dirty="0" err="1" smtClean="0"/>
              <a:t>Sauce</a:t>
            </a:r>
            <a:r>
              <a:rPr lang="tr-TR" sz="1600" b="1" dirty="0" smtClean="0"/>
              <a:t>)</a:t>
            </a:r>
            <a:endParaRPr lang="tr-TR" sz="1600" b="1" dirty="0" smtClean="0"/>
          </a:p>
          <a:p>
            <a:pPr algn="just">
              <a:buNone/>
            </a:pPr>
            <a:r>
              <a:rPr lang="tr-TR" sz="1600" b="1" dirty="0" smtClean="0"/>
              <a:t>		</a:t>
            </a:r>
            <a:r>
              <a:rPr lang="tr-TR" sz="1600" dirty="0" smtClean="0"/>
              <a:t>Sirke sos’a, </a:t>
            </a:r>
            <a:r>
              <a:rPr lang="tr-TR" sz="1600" dirty="0" err="1" smtClean="0"/>
              <a:t>chopped</a:t>
            </a:r>
            <a:r>
              <a:rPr lang="tr-TR" sz="1600" dirty="0" smtClean="0"/>
              <a:t> doğranmış </a:t>
            </a:r>
            <a:r>
              <a:rPr lang="tr-TR" sz="1600" dirty="0" err="1" smtClean="0"/>
              <a:t>pavuray</a:t>
            </a:r>
            <a:r>
              <a:rPr lang="tr-TR" sz="1600" dirty="0" smtClean="0"/>
              <a:t> eti karıştırılarak hazırlanır. Üst düzey restoranda bulunabilen bir sostur. </a:t>
            </a:r>
            <a:endParaRPr lang="tr-TR" sz="1600" dirty="0" smtClean="0"/>
          </a:p>
          <a:p>
            <a:pPr algn="just">
              <a:buNone/>
            </a:pPr>
            <a:r>
              <a:rPr lang="tr-TR" sz="1600" b="1" dirty="0" smtClean="0"/>
              <a:t>	Norveç Sosu (</a:t>
            </a:r>
            <a:r>
              <a:rPr lang="tr-TR" sz="1600" b="1" dirty="0" err="1" smtClean="0"/>
              <a:t>Norwegian</a:t>
            </a:r>
            <a:r>
              <a:rPr lang="tr-TR" sz="1600" b="1" dirty="0" smtClean="0"/>
              <a:t> </a:t>
            </a:r>
            <a:r>
              <a:rPr lang="tr-TR" sz="1600" b="1" dirty="0" err="1" smtClean="0"/>
              <a:t>Sauce</a:t>
            </a:r>
            <a:r>
              <a:rPr lang="tr-TR" sz="1600" b="1" dirty="0" smtClean="0"/>
              <a:t>)</a:t>
            </a:r>
            <a:endParaRPr lang="tr-TR" sz="1600" b="1" dirty="0" smtClean="0"/>
          </a:p>
          <a:p>
            <a:pPr algn="just">
              <a:buNone/>
            </a:pPr>
            <a:r>
              <a:rPr lang="tr-TR" sz="1600" b="1" dirty="0" smtClean="0"/>
              <a:t>		</a:t>
            </a:r>
            <a:r>
              <a:rPr lang="tr-TR" sz="1600" dirty="0" smtClean="0"/>
              <a:t>Sirke sos’a, </a:t>
            </a:r>
            <a:r>
              <a:rPr lang="tr-TR" sz="1600" dirty="0" err="1" smtClean="0"/>
              <a:t>chopped</a:t>
            </a:r>
            <a:r>
              <a:rPr lang="tr-TR" sz="1600" dirty="0" smtClean="0"/>
              <a:t> doğranmış haşlanmış yumurta sarısı ile hamsi fileto (kılçığı alınmış)karıştırılarak hazırlanır.</a:t>
            </a:r>
            <a:endParaRPr lang="tr-TR" sz="1600" dirty="0" smtClean="0"/>
          </a:p>
          <a:p>
            <a:pPr algn="just">
              <a:buNone/>
            </a:pPr>
            <a:endParaRPr lang="tr-TR" sz="1600" b="1" dirty="0" smtClean="0"/>
          </a:p>
          <a:p>
            <a:pPr algn="just">
              <a:buNone/>
            </a:pPr>
            <a:r>
              <a:rPr lang="tr-TR" sz="1600" b="1" dirty="0" smtClean="0"/>
              <a:t>	TEMEL TEREYAĞI SOSLARI</a:t>
            </a:r>
            <a:endParaRPr lang="tr-TR" sz="1600" b="1" dirty="0" smtClean="0"/>
          </a:p>
          <a:p>
            <a:pPr algn="just">
              <a:buNone/>
            </a:pPr>
            <a:r>
              <a:rPr lang="tr-TR" sz="1600" b="1" dirty="0" smtClean="0"/>
              <a:t>	</a:t>
            </a:r>
            <a:r>
              <a:rPr lang="tr-TR" sz="1600" b="1" dirty="0" err="1" smtClean="0"/>
              <a:t>Bernaz</a:t>
            </a:r>
            <a:r>
              <a:rPr lang="tr-TR" sz="1600" b="1" dirty="0" smtClean="0"/>
              <a:t> Sos (</a:t>
            </a:r>
            <a:r>
              <a:rPr lang="tr-TR" sz="1600" b="1" dirty="0" err="1" smtClean="0"/>
              <a:t>Bernaise</a:t>
            </a:r>
            <a:r>
              <a:rPr lang="tr-TR" sz="1600" b="1" dirty="0" smtClean="0"/>
              <a:t> </a:t>
            </a:r>
            <a:r>
              <a:rPr lang="tr-TR" sz="1600" b="1" dirty="0" err="1" smtClean="0"/>
              <a:t>Sauce</a:t>
            </a:r>
            <a:r>
              <a:rPr lang="tr-TR" sz="1600" b="1" dirty="0" smtClean="0"/>
              <a:t>)</a:t>
            </a:r>
            <a:endParaRPr lang="tr-TR" sz="1600" b="1" dirty="0" smtClean="0"/>
          </a:p>
          <a:p>
            <a:pPr algn="just">
              <a:buNone/>
            </a:pPr>
            <a:r>
              <a:rPr lang="tr-TR" sz="1600" b="1" dirty="0" smtClean="0"/>
              <a:t>		</a:t>
            </a:r>
            <a:r>
              <a:rPr lang="tr-TR" sz="1600" dirty="0" err="1" smtClean="0"/>
              <a:t>Chopped</a:t>
            </a:r>
            <a:r>
              <a:rPr lang="tr-TR" sz="1600" dirty="0" smtClean="0"/>
              <a:t> doğranmış arpacık soğanı, beyaz şarap, sirke ve kırılmış tane biber 15 dakika kadar </a:t>
            </a:r>
            <a:r>
              <a:rPr lang="tr-TR" sz="1600" dirty="0" err="1" smtClean="0"/>
              <a:t>simmer</a:t>
            </a:r>
            <a:r>
              <a:rPr lang="tr-TR" sz="1600" dirty="0" smtClean="0"/>
              <a:t> edilir. Yumurta sarısı ile 6 yemek kaşığı su çırpılır, sos tavasına alınarak orta ısıda çırpmaya devam edilir. Katılaşmaya başladığında ateşten indirilip ve 20 saniye kadar çırpılmak suretiyle soğutulur. Elde edilen bu karışıma </a:t>
            </a:r>
            <a:r>
              <a:rPr lang="tr-TR" sz="1600" b="1" dirty="0" err="1" smtClean="0"/>
              <a:t>sabayon</a:t>
            </a:r>
            <a:r>
              <a:rPr lang="tr-TR" sz="1600" b="1" dirty="0" smtClean="0"/>
              <a:t> </a:t>
            </a:r>
            <a:r>
              <a:rPr lang="tr-TR" sz="1600" dirty="0" smtClean="0"/>
              <a:t>denir. </a:t>
            </a:r>
            <a:r>
              <a:rPr lang="tr-TR" sz="1600" dirty="0" err="1" smtClean="0"/>
              <a:t>Sabayon’a</a:t>
            </a:r>
            <a:r>
              <a:rPr lang="tr-TR" sz="1600" dirty="0" smtClean="0"/>
              <a:t> eritilmiş tereyağı eklenerek çırpılır. </a:t>
            </a:r>
            <a:r>
              <a:rPr lang="tr-TR" sz="1600" dirty="0" err="1" smtClean="0"/>
              <a:t>Simmer</a:t>
            </a:r>
            <a:r>
              <a:rPr lang="tr-TR" sz="1600" dirty="0" smtClean="0"/>
              <a:t> edilmiş sıvı karışım, </a:t>
            </a:r>
            <a:r>
              <a:rPr lang="tr-TR" sz="1600" dirty="0" err="1" smtClean="0"/>
              <a:t>chopped</a:t>
            </a:r>
            <a:r>
              <a:rPr lang="tr-TR" sz="1600" dirty="0" smtClean="0"/>
              <a:t> doğranmış tarhun otu ve tuz- biber eklenerek sos hazırlanmış olur. </a:t>
            </a:r>
            <a:r>
              <a:rPr lang="tr-TR" sz="1600" dirty="0" err="1" smtClean="0"/>
              <a:t>Bernaz</a:t>
            </a:r>
            <a:r>
              <a:rPr lang="tr-TR" sz="1600" dirty="0" smtClean="0"/>
              <a:t> sosun da çeşitleri vardır.</a:t>
            </a:r>
            <a:endParaRPr lang="tr-TR" sz="1600" dirty="0" smtClean="0"/>
          </a:p>
          <a:p>
            <a:pPr algn="just">
              <a:buNone/>
            </a:pPr>
            <a:r>
              <a:rPr lang="tr-TR" sz="1600" b="1" dirty="0" smtClean="0"/>
              <a:t>	</a:t>
            </a:r>
            <a:r>
              <a:rPr lang="tr-TR" sz="1600" b="1" dirty="0" err="1" smtClean="0"/>
              <a:t>Şaron</a:t>
            </a:r>
            <a:r>
              <a:rPr lang="tr-TR" sz="1600" b="1" dirty="0" smtClean="0"/>
              <a:t> Sos (</a:t>
            </a:r>
            <a:r>
              <a:rPr lang="tr-TR" sz="1600" b="1" dirty="0" err="1" smtClean="0"/>
              <a:t>Choron</a:t>
            </a:r>
            <a:r>
              <a:rPr lang="tr-TR" sz="1600" b="1" dirty="0" smtClean="0"/>
              <a:t> </a:t>
            </a:r>
            <a:r>
              <a:rPr lang="tr-TR" sz="1600" b="1" dirty="0" err="1" smtClean="0"/>
              <a:t>Sauce</a:t>
            </a:r>
            <a:r>
              <a:rPr lang="tr-TR" sz="1600" b="1" dirty="0" smtClean="0"/>
              <a:t>)</a:t>
            </a:r>
            <a:endParaRPr lang="tr-TR" sz="1600" b="1" dirty="0" smtClean="0"/>
          </a:p>
          <a:p>
            <a:pPr algn="just">
              <a:buNone/>
            </a:pPr>
            <a:r>
              <a:rPr lang="tr-TR" sz="1600" b="1" dirty="0" smtClean="0"/>
              <a:t>		</a:t>
            </a:r>
            <a:r>
              <a:rPr lang="tr-TR" sz="1600" dirty="0" err="1" smtClean="0"/>
              <a:t>Bernaz</a:t>
            </a:r>
            <a:r>
              <a:rPr lang="tr-TR" sz="1600" dirty="0" smtClean="0"/>
              <a:t> sos’a domates püresi eklemek suretiyle hazırlanır.</a:t>
            </a:r>
            <a:endParaRPr lang="tr-TR" sz="1600" dirty="0" smtClean="0"/>
          </a:p>
          <a:p>
            <a:pPr algn="just">
              <a:buNone/>
            </a:pPr>
            <a:r>
              <a:rPr lang="tr-TR" sz="1600" b="1" dirty="0" smtClean="0"/>
              <a:t>	</a:t>
            </a:r>
            <a:r>
              <a:rPr lang="tr-TR" sz="1600" b="1" dirty="0" err="1" smtClean="0"/>
              <a:t>Hollandez</a:t>
            </a:r>
            <a:r>
              <a:rPr lang="tr-TR" sz="1600" b="1" dirty="0" smtClean="0"/>
              <a:t> Sos (</a:t>
            </a:r>
            <a:r>
              <a:rPr lang="tr-TR" sz="1600" b="1" dirty="0" err="1" smtClean="0"/>
              <a:t>Hollandaise</a:t>
            </a:r>
            <a:r>
              <a:rPr lang="tr-TR" sz="1600" b="1" dirty="0" smtClean="0"/>
              <a:t> </a:t>
            </a:r>
            <a:r>
              <a:rPr lang="tr-TR" sz="1600" b="1" dirty="0" err="1" smtClean="0"/>
              <a:t>Sauce</a:t>
            </a:r>
            <a:r>
              <a:rPr lang="tr-TR" sz="1600" b="1" dirty="0" smtClean="0"/>
              <a:t>)</a:t>
            </a:r>
            <a:endParaRPr lang="tr-TR" sz="1600" b="1" dirty="0" smtClean="0"/>
          </a:p>
          <a:p>
            <a:pPr algn="just">
              <a:buNone/>
            </a:pPr>
            <a:r>
              <a:rPr lang="tr-TR" sz="1600" b="1" dirty="0" smtClean="0"/>
              <a:t>		</a:t>
            </a:r>
            <a:r>
              <a:rPr lang="tr-TR" sz="1600" dirty="0" smtClean="0"/>
              <a:t>Bir diğer temel yağ sosudur. </a:t>
            </a:r>
            <a:r>
              <a:rPr lang="tr-TR" sz="1600" dirty="0" err="1" smtClean="0"/>
              <a:t>Bernaz</a:t>
            </a:r>
            <a:r>
              <a:rPr lang="tr-TR" sz="1600" dirty="0" smtClean="0"/>
              <a:t> sostan farkı ¼ limon suyu ile hazırlanmasıdır. Farklı türleri vardır.</a:t>
            </a:r>
            <a:endParaRPr lang="tr-TR" sz="16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548680"/>
            <a:ext cx="8640960" cy="6120680"/>
          </a:xfrm>
        </p:spPr>
        <p:txBody>
          <a:bodyPr>
            <a:normAutofit/>
          </a:bodyPr>
          <a:lstStyle/>
          <a:p>
            <a:pPr algn="just">
              <a:buNone/>
            </a:pPr>
            <a:r>
              <a:rPr lang="tr-TR" sz="1600" b="1" dirty="0" smtClean="0"/>
              <a:t>	Malta Sos (</a:t>
            </a:r>
            <a:r>
              <a:rPr lang="tr-TR" sz="1600" b="1" dirty="0" err="1" smtClean="0"/>
              <a:t>Maltaise</a:t>
            </a:r>
            <a:r>
              <a:rPr lang="tr-TR" sz="1600" b="1" dirty="0" smtClean="0"/>
              <a:t> </a:t>
            </a:r>
            <a:r>
              <a:rPr lang="tr-TR" sz="1600" b="1" dirty="0" err="1" smtClean="0"/>
              <a:t>Sauce</a:t>
            </a:r>
            <a:r>
              <a:rPr lang="tr-TR" sz="1600" b="1" dirty="0" smtClean="0"/>
              <a:t>)</a:t>
            </a:r>
            <a:endParaRPr lang="tr-TR" sz="1600" b="1" dirty="0" smtClean="0"/>
          </a:p>
          <a:p>
            <a:pPr algn="just">
              <a:buNone/>
            </a:pPr>
            <a:r>
              <a:rPr lang="tr-TR" sz="1600" b="1" dirty="0" smtClean="0"/>
              <a:t>		</a:t>
            </a:r>
            <a:r>
              <a:rPr lang="tr-TR" sz="1600" dirty="0" smtClean="0"/>
              <a:t>Limon yerine portakal suyu ve </a:t>
            </a:r>
            <a:r>
              <a:rPr lang="tr-TR" sz="1600" dirty="0" err="1" smtClean="0"/>
              <a:t>blanch</a:t>
            </a:r>
            <a:r>
              <a:rPr lang="tr-TR" sz="1600" dirty="0" smtClean="0"/>
              <a:t> edilmiş portakal kabuğu kullanılarak hazırlanır.</a:t>
            </a:r>
            <a:endParaRPr lang="tr-TR" sz="1600" dirty="0" smtClean="0"/>
          </a:p>
          <a:p>
            <a:pPr algn="just">
              <a:buNone/>
            </a:pPr>
            <a:r>
              <a:rPr lang="tr-TR" sz="1600" b="1" dirty="0" smtClean="0"/>
              <a:t>	Muslin Sos (</a:t>
            </a:r>
            <a:r>
              <a:rPr lang="tr-TR" sz="1600" b="1" dirty="0" err="1" smtClean="0"/>
              <a:t>Mousseline</a:t>
            </a:r>
            <a:r>
              <a:rPr lang="tr-TR" sz="1600" b="1" dirty="0" smtClean="0"/>
              <a:t> </a:t>
            </a:r>
            <a:r>
              <a:rPr lang="tr-TR" sz="1600" b="1" dirty="0" err="1" smtClean="0"/>
              <a:t>Sauce</a:t>
            </a:r>
            <a:r>
              <a:rPr lang="tr-TR" sz="1600" b="1" dirty="0" smtClean="0"/>
              <a:t>)</a:t>
            </a:r>
            <a:endParaRPr lang="tr-TR" sz="1600" b="1" dirty="0" smtClean="0"/>
          </a:p>
          <a:p>
            <a:pPr algn="just">
              <a:buNone/>
            </a:pPr>
            <a:r>
              <a:rPr lang="tr-TR" sz="1600" b="1" dirty="0" smtClean="0"/>
              <a:t>		</a:t>
            </a:r>
            <a:r>
              <a:rPr lang="tr-TR" sz="1600" dirty="0" err="1" smtClean="0"/>
              <a:t>Hollandez</a:t>
            </a:r>
            <a:r>
              <a:rPr lang="tr-TR" sz="1600" dirty="0" smtClean="0"/>
              <a:t> sos’a, servis edilmeden önce krema eklenerek hazırlanan sostur.</a:t>
            </a:r>
            <a:endParaRPr lang="tr-TR" sz="1600" dirty="0" smtClean="0"/>
          </a:p>
          <a:p>
            <a:pPr algn="just">
              <a:buNone/>
            </a:pPr>
            <a:r>
              <a:rPr lang="tr-TR" sz="1600" b="1" dirty="0" smtClean="0"/>
              <a:t>	</a:t>
            </a:r>
            <a:r>
              <a:rPr lang="tr-TR" sz="1600" b="1" dirty="0" err="1" smtClean="0"/>
              <a:t>Metrodi</a:t>
            </a:r>
            <a:r>
              <a:rPr lang="tr-TR" sz="1600" b="1" dirty="0" smtClean="0"/>
              <a:t> Sos (</a:t>
            </a:r>
            <a:r>
              <a:rPr lang="tr-TR" sz="1600" b="1" dirty="0" err="1" smtClean="0"/>
              <a:t>Maitre</a:t>
            </a:r>
            <a:r>
              <a:rPr lang="tr-TR" sz="1600" b="1" dirty="0" smtClean="0"/>
              <a:t> </a:t>
            </a:r>
            <a:r>
              <a:rPr lang="tr-TR" sz="1600" b="1" dirty="0" err="1" smtClean="0"/>
              <a:t>d’Butter</a:t>
            </a:r>
            <a:r>
              <a:rPr lang="tr-TR" sz="1600" b="1" dirty="0" smtClean="0"/>
              <a:t>)</a:t>
            </a:r>
            <a:endParaRPr lang="tr-TR" sz="1600" b="1" dirty="0" smtClean="0"/>
          </a:p>
          <a:p>
            <a:pPr algn="just">
              <a:buNone/>
            </a:pPr>
            <a:r>
              <a:rPr lang="tr-TR" sz="1600" b="1" dirty="0" smtClean="0"/>
              <a:t>		</a:t>
            </a:r>
            <a:r>
              <a:rPr lang="tr-TR" sz="1600" dirty="0" smtClean="0"/>
              <a:t>Özellikle ızgara edilmiş etlerin lezzetini arttırmak amacıyla, 250 gram tereyağı, 40 gram </a:t>
            </a:r>
            <a:r>
              <a:rPr lang="tr-TR" sz="1600" dirty="0" err="1" smtClean="0"/>
              <a:t>chopped</a:t>
            </a:r>
            <a:r>
              <a:rPr lang="tr-TR" sz="1600" dirty="0" smtClean="0"/>
              <a:t> doğranmış maydanoz, 1 çay kaşığı limon suyu, tuz ve beyaz toz biberin karışımından hazırlanır.</a:t>
            </a:r>
            <a:endParaRPr lang="tr-TR" sz="1600" dirty="0" smtClean="0"/>
          </a:p>
          <a:p>
            <a:pPr algn="just">
              <a:buNone/>
            </a:pPr>
            <a:r>
              <a:rPr lang="tr-TR" sz="1600" b="1" dirty="0" smtClean="0"/>
              <a:t>	DİĞER SOSLAR</a:t>
            </a:r>
            <a:endParaRPr lang="tr-TR" sz="1600" b="1" dirty="0" smtClean="0"/>
          </a:p>
          <a:p>
            <a:pPr algn="just">
              <a:buNone/>
            </a:pPr>
            <a:r>
              <a:rPr lang="tr-TR" sz="1600" b="1" dirty="0" smtClean="0"/>
              <a:t>		</a:t>
            </a:r>
            <a:r>
              <a:rPr lang="tr-TR" sz="1600" dirty="0" smtClean="0"/>
              <a:t>Önceki açıklanan sosların sınıfına girmeyen ve daha çok salatalarda kullanılan soslardır. Salatalarda kullanılan sosların Türkçe karşılıkları kullanılmaktadır. Hazırlanan soslara, </a:t>
            </a:r>
            <a:r>
              <a:rPr lang="tr-TR" sz="1600" b="1" dirty="0" err="1" smtClean="0"/>
              <a:t>dressing</a:t>
            </a:r>
            <a:r>
              <a:rPr lang="tr-TR" sz="1600" dirty="0" smtClean="0"/>
              <a:t> denir.</a:t>
            </a:r>
            <a:endParaRPr lang="tr-TR" sz="1600" dirty="0" smtClean="0"/>
          </a:p>
          <a:p>
            <a:pPr algn="just">
              <a:buNone/>
            </a:pPr>
            <a:r>
              <a:rPr lang="tr-TR" sz="1600" b="1" dirty="0" smtClean="0"/>
              <a:t>	</a:t>
            </a:r>
            <a:r>
              <a:rPr lang="tr-TR" sz="1600" b="1" dirty="0" err="1" smtClean="0"/>
              <a:t>French</a:t>
            </a:r>
            <a:r>
              <a:rPr lang="tr-TR" sz="1600" b="1" dirty="0" smtClean="0"/>
              <a:t> </a:t>
            </a:r>
            <a:r>
              <a:rPr lang="tr-TR" sz="1600" b="1" dirty="0" err="1" smtClean="0"/>
              <a:t>Dressing</a:t>
            </a:r>
            <a:endParaRPr lang="tr-TR" sz="1600" b="1" dirty="0" smtClean="0"/>
          </a:p>
          <a:p>
            <a:pPr algn="just">
              <a:buNone/>
            </a:pPr>
            <a:r>
              <a:rPr lang="tr-TR" sz="1600" b="1" dirty="0" smtClean="0"/>
              <a:t>		</a:t>
            </a:r>
            <a:r>
              <a:rPr lang="tr-TR" sz="1600" dirty="0" smtClean="0"/>
              <a:t>Zeytinyağı, sirke, </a:t>
            </a:r>
            <a:r>
              <a:rPr lang="tr-TR" sz="1600" dirty="0" err="1" smtClean="0"/>
              <a:t>chopped</a:t>
            </a:r>
            <a:r>
              <a:rPr lang="tr-TR" sz="1600" dirty="0" smtClean="0"/>
              <a:t> doğranmış sarımsak, tuz ve karabiberin karışımı ile hazırlanır.</a:t>
            </a:r>
            <a:endParaRPr lang="tr-TR" sz="1600" dirty="0" smtClean="0"/>
          </a:p>
          <a:p>
            <a:pPr algn="just">
              <a:buNone/>
            </a:pPr>
            <a:r>
              <a:rPr lang="tr-TR" sz="1600" b="1" dirty="0" smtClean="0"/>
              <a:t>	</a:t>
            </a:r>
            <a:r>
              <a:rPr lang="tr-TR" sz="1600" b="1" dirty="0" err="1" smtClean="0"/>
              <a:t>Thousand</a:t>
            </a:r>
            <a:r>
              <a:rPr lang="tr-TR" sz="1600" b="1" dirty="0" smtClean="0"/>
              <a:t> Islan </a:t>
            </a:r>
            <a:r>
              <a:rPr lang="tr-TR" sz="1600" b="1" dirty="0" err="1" smtClean="0"/>
              <a:t>Dressing</a:t>
            </a:r>
            <a:endParaRPr lang="tr-TR" sz="1600" b="1" dirty="0" smtClean="0"/>
          </a:p>
          <a:p>
            <a:pPr algn="just">
              <a:buNone/>
            </a:pPr>
            <a:r>
              <a:rPr lang="tr-TR" sz="1600" b="1" dirty="0" smtClean="0"/>
              <a:t>		</a:t>
            </a:r>
            <a:r>
              <a:rPr lang="tr-TR" sz="1600" dirty="0" smtClean="0"/>
              <a:t>Mayonez, krema, Şili sos (</a:t>
            </a:r>
            <a:r>
              <a:rPr lang="tr-TR" sz="1600" dirty="0" err="1" smtClean="0"/>
              <a:t>chile</a:t>
            </a:r>
            <a:r>
              <a:rPr lang="tr-TR" sz="1600" dirty="0" smtClean="0"/>
              <a:t> </a:t>
            </a:r>
            <a:r>
              <a:rPr lang="tr-TR" sz="1600" dirty="0" err="1" smtClean="0"/>
              <a:t>sauce</a:t>
            </a:r>
            <a:r>
              <a:rPr lang="tr-TR" sz="1600" dirty="0" smtClean="0"/>
              <a:t>), </a:t>
            </a:r>
            <a:r>
              <a:rPr lang="tr-TR" sz="1600" dirty="0" err="1" smtClean="0"/>
              <a:t>chopped</a:t>
            </a:r>
            <a:r>
              <a:rPr lang="tr-TR" sz="1600" dirty="0" smtClean="0"/>
              <a:t> doğranmış kornişon turşu, sivri biber, kırmızı dolmalık biber, zeytin ve haşlanmış yumurtanın karışımı ile hazırlanır.</a:t>
            </a:r>
            <a:endParaRPr lang="tr-TR" sz="1600" dirty="0" smtClean="0"/>
          </a:p>
          <a:p>
            <a:pPr algn="just">
              <a:buNone/>
            </a:pPr>
            <a:r>
              <a:rPr lang="tr-TR" sz="1600" b="1" dirty="0" smtClean="0"/>
              <a:t>	</a:t>
            </a:r>
            <a:r>
              <a:rPr lang="tr-TR" sz="1600" b="1" dirty="0" err="1" smtClean="0"/>
              <a:t>Olive</a:t>
            </a:r>
            <a:r>
              <a:rPr lang="tr-TR" sz="1600" b="1" dirty="0" smtClean="0"/>
              <a:t> </a:t>
            </a:r>
            <a:r>
              <a:rPr lang="tr-TR" sz="1600" b="1" dirty="0" err="1" smtClean="0"/>
              <a:t>Oil</a:t>
            </a:r>
            <a:r>
              <a:rPr lang="tr-TR" sz="1600" b="1" dirty="0" smtClean="0"/>
              <a:t> </a:t>
            </a:r>
            <a:r>
              <a:rPr lang="tr-TR" sz="1600" b="1" dirty="0" err="1" smtClean="0"/>
              <a:t>Dressing</a:t>
            </a:r>
            <a:r>
              <a:rPr lang="tr-TR" sz="1600" b="1" dirty="0" smtClean="0"/>
              <a:t> </a:t>
            </a:r>
            <a:endParaRPr lang="tr-TR" sz="1600" b="1" dirty="0" smtClean="0"/>
          </a:p>
          <a:p>
            <a:pPr algn="just">
              <a:buNone/>
            </a:pPr>
            <a:r>
              <a:rPr lang="tr-TR" sz="1600" b="1" dirty="0" smtClean="0"/>
              <a:t>		</a:t>
            </a:r>
            <a:r>
              <a:rPr lang="tr-TR" sz="1600" dirty="0" smtClean="0"/>
              <a:t>Zeytin yağı, limon suyu, tuz, karabiber ve toz şekerin karışımı ile hazırlanır.</a:t>
            </a:r>
            <a:endParaRPr lang="tr-TR" sz="16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844824"/>
            <a:ext cx="8229600" cy="4281339"/>
          </a:xfrm>
        </p:spPr>
        <p:txBody>
          <a:bodyPr>
            <a:normAutofit/>
          </a:bodyPr>
          <a:lstStyle/>
          <a:p>
            <a:pPr algn="just">
              <a:buNone/>
            </a:pPr>
            <a:r>
              <a:rPr lang="tr-TR" sz="1600" b="1" dirty="0" smtClean="0"/>
              <a:t>	Mutfağın Tanımı</a:t>
            </a:r>
            <a:endParaRPr lang="tr-TR" sz="1600" b="1" dirty="0" smtClean="0"/>
          </a:p>
          <a:p>
            <a:pPr algn="just">
              <a:buNone/>
            </a:pPr>
            <a:r>
              <a:rPr lang="tr-TR" sz="1600" b="1" dirty="0" smtClean="0"/>
              <a:t>		</a:t>
            </a:r>
            <a:r>
              <a:rPr lang="tr-TR" sz="1600" dirty="0" smtClean="0"/>
              <a:t>Yemek, bireyin en temel gereksinimi olduğu kadar; toplumsal hatta ulusal kimliğini oluşturucu öğelerinden biri olarak rahatlıkla nitelendirilebilir. Bu nedenledir ki, yemeğin toplumsal süreçlerle değişim ve gelişimi bir gelenek oluştururken, onu aynı zamanda bir sanat katına da yükseltmiştir. Yemek sanatı, binlerce yıldır değişik amaçlarla ve farklı açılardan değerlendirilmiştir. Bu çabalar günümüzde de sürmektedir. Yemeğin, yeryüzü kültürünün vazgeçilmez bir halkası olduğundan şüphe duymamak gerekir.</a:t>
            </a:r>
            <a:endParaRPr lang="tr-TR" sz="1600" dirty="0" smtClean="0"/>
          </a:p>
          <a:p>
            <a:pPr algn="just">
              <a:buNone/>
            </a:pPr>
            <a:r>
              <a:rPr lang="tr-TR" sz="1600" b="1" dirty="0" smtClean="0"/>
              <a:t>		Mutfak, </a:t>
            </a:r>
            <a:r>
              <a:rPr lang="tr-TR" sz="1600" dirty="0" smtClean="0"/>
              <a:t>her türlü yiyeceğin hazırlandığı, pişirildiği ve bazen de işletmenin yapısı gereği tüketildiği yerdir. Mutfak, yiyecek ve içecek işletmesinin kalbidir. Bu nedenle, üretim merkezinin işletme içindeki fiziksel konumu ve bunun paralelinde de planlanması son derece önem taşımaktadır. Yiyecek-içecek yöneticileri ve yatırımcılar, konuklara daha iyi bir hizmet verebilmenin yanı sıra, üretim planlamasına da gerekli önemi göstermekte ve gelişen teknolojinin imkanlarından en yüksek ölçüde yararlanmaktadır. </a:t>
            </a:r>
            <a:endParaRPr lang="tr-TR" sz="1600" b="1" dirty="0"/>
          </a:p>
        </p:txBody>
      </p:sp>
      <p:sp>
        <p:nvSpPr>
          <p:cNvPr id="2" name="1 Başlık"/>
          <p:cNvSpPr>
            <a:spLocks noGrp="1"/>
          </p:cNvSpPr>
          <p:nvPr>
            <p:ph type="title"/>
          </p:nvPr>
        </p:nvSpPr>
        <p:spPr/>
        <p:txBody>
          <a:bodyPr>
            <a:noAutofit/>
          </a:bodyPr>
          <a:lstStyle/>
          <a:p>
            <a:r>
              <a:rPr lang="tr-TR" sz="4000" dirty="0" smtClean="0"/>
              <a:t>MUTFAĞIN TANIMI VE ÜRETİM PLANLAMASI</a:t>
            </a:r>
            <a:endParaRPr lang="tr-TR" sz="4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buNone/>
            </a:pPr>
            <a:r>
              <a:rPr lang="tr-TR" sz="1600" b="1" dirty="0" smtClean="0"/>
              <a:t>	Soslar İle İlgili İlkeler</a:t>
            </a:r>
            <a:endParaRPr lang="tr-TR" sz="1600" b="1" dirty="0" smtClean="0"/>
          </a:p>
          <a:p>
            <a:pPr lvl="1" algn="just">
              <a:buFont typeface="+mj-lt"/>
              <a:buAutoNum type="arabicPeriod"/>
            </a:pPr>
            <a:r>
              <a:rPr lang="tr-TR" sz="1600" dirty="0" smtClean="0"/>
              <a:t>Yiyecek ve içecek çalışanları sosları renk ve tatlarından tanıyabilmelidir.</a:t>
            </a:r>
            <a:endParaRPr lang="tr-TR" sz="1600" dirty="0" smtClean="0"/>
          </a:p>
          <a:p>
            <a:pPr lvl="1" algn="just">
              <a:buFont typeface="+mj-lt"/>
              <a:buAutoNum type="arabicPeriod"/>
            </a:pPr>
            <a:r>
              <a:rPr lang="tr-TR" sz="1600" dirty="0" smtClean="0"/>
              <a:t>Servis ve üretim başlamadan önce yapılan toplantılarda, o günkü yemeklerle verilen soslar açıklanmalı; yeni bir sos varsa, personelin daha yakından tanıması sağlanmalıdır.</a:t>
            </a:r>
            <a:endParaRPr lang="tr-TR" sz="1600" dirty="0" smtClean="0"/>
          </a:p>
          <a:p>
            <a:pPr lvl="1" algn="just">
              <a:buFont typeface="+mj-lt"/>
              <a:buAutoNum type="arabicPeriod"/>
            </a:pPr>
            <a:r>
              <a:rPr lang="tr-TR" sz="1600" dirty="0" smtClean="0"/>
              <a:t>Yiyecek ve içecek personeli, konuktan gelebilecek sos ile ilgili soruları cevaplandırabilmeli ve konuğa yemeğin yemeğin yanına verilebilecek sos çeşitleri ile ilgili tavsiyelerde bulunabilmelidir.</a:t>
            </a:r>
            <a:endParaRPr lang="tr-TR" sz="1600" dirty="0" smtClean="0"/>
          </a:p>
          <a:p>
            <a:pPr lvl="1" algn="just">
              <a:buFont typeface="+mj-lt"/>
              <a:buAutoNum type="arabicPeriod"/>
            </a:pPr>
            <a:r>
              <a:rPr lang="tr-TR" sz="1600" dirty="0" smtClean="0"/>
              <a:t>Soslar ayrıca servis ediliyorsa, yemeğin ve/veya sosun soğumasına meydan verilmeden en kısa sürede servis edilmelidir.</a:t>
            </a:r>
            <a:endParaRPr lang="tr-TR" sz="1600" dirty="0" smtClean="0"/>
          </a:p>
          <a:p>
            <a:pPr lvl="1" algn="just">
              <a:buFont typeface="+mj-lt"/>
              <a:buAutoNum type="arabicPeriod"/>
            </a:pPr>
            <a:r>
              <a:rPr lang="tr-TR" sz="1600" dirty="0" smtClean="0"/>
              <a:t>Sos, tabaktaki uygun yerine servis edilmelidir.</a:t>
            </a:r>
            <a:endParaRPr lang="tr-TR" sz="1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a:xfrm>
            <a:off x="457200" y="1524000"/>
            <a:ext cx="8592185" cy="4572000"/>
          </a:xfrm>
        </p:spPr>
        <p:txBody>
          <a:bodyPr/>
          <a:p>
            <a:r>
              <a:rPr lang="tr-TR" sz="1400" dirty="0" smtClean="0">
                <a:solidFill>
                  <a:sysClr val="windowText" lastClr="000000"/>
                </a:solidFill>
                <a:latin typeface="Arial" panose="020B0604020202020204" pitchFamily="34" charset="0"/>
                <a:ea typeface="+mn-ea"/>
                <a:cs typeface="Arial" panose="020B0604020202020204" pitchFamily="34" charset="0"/>
                <a:sym typeface="+mn-ea"/>
              </a:rPr>
              <a:t>Alptekin Sökmen, Yiyecek İçecek Hizmetleri Yönetimi ve İşletmeciliği, Detay Yayıncılık, 2005,s, 1-304</a:t>
            </a:r>
            <a:endParaRPr lang="tr-TR" sz="1400" dirty="0">
              <a:latin typeface="Arial" panose="020B0604020202020204" pitchFamily="34" charset="0"/>
              <a:cs typeface="Arial" panose="020B0604020202020204" pitchFamily="34" charset="0"/>
            </a:endParaRPr>
          </a:p>
          <a:p>
            <a:endParaRPr lang="en-US"/>
          </a:p>
        </p:txBody>
      </p:sp>
      <p:sp>
        <p:nvSpPr>
          <p:cNvPr id="3" name="Title 2"/>
          <p:cNvSpPr>
            <a:spLocks noGrp="1"/>
          </p:cNvSpPr>
          <p:nvPr>
            <p:ph type="title"/>
          </p:nvPr>
        </p:nvSpPr>
        <p:spPr/>
        <p:txBody>
          <a:bodyPr/>
          <a:p>
            <a:r>
              <a:rPr lang="tr-TR" altLang="en-US"/>
              <a:t>Kaynakça</a:t>
            </a:r>
            <a:endParaRPr lang="tr-TR"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fontScale="92500" lnSpcReduction="10000"/>
          </a:bodyPr>
          <a:lstStyle/>
          <a:p>
            <a:pPr algn="just">
              <a:buNone/>
            </a:pPr>
            <a:r>
              <a:rPr lang="tr-TR" sz="1600" dirty="0" smtClean="0"/>
              <a:t>	</a:t>
            </a:r>
            <a:r>
              <a:rPr lang="tr-TR" sz="1600" b="1" dirty="0" smtClean="0"/>
              <a:t>Üretim Planlaması</a:t>
            </a:r>
            <a:endParaRPr lang="tr-TR" sz="1600" b="1" dirty="0" smtClean="0"/>
          </a:p>
          <a:p>
            <a:pPr algn="just">
              <a:buNone/>
            </a:pPr>
            <a:r>
              <a:rPr lang="tr-TR" sz="1600" b="1" dirty="0" smtClean="0"/>
              <a:t>		</a:t>
            </a:r>
            <a:r>
              <a:rPr lang="tr-TR" sz="1600" dirty="0" smtClean="0"/>
              <a:t>Üretim planlaması, yemek deneyimi konusunda konuk beklentilerini karşılamak ve hatta aşmak için atılması gereken ilk adımdır. Üretim planlaması, ilgili yiyecek ve içecek işletmesinin farklı yapısına uygun olarak yapılmalıdır. Planlama çerçevesinde yapılacak ilk görev, mönü kalemlerinin üretim miktarlarının belirlenmesidir. Birçok işletme, geçmiş satış kayıtlarını inceleyerek, bir sonraki dönem için üretim miktarını tahmin etmeye çalışır. </a:t>
            </a:r>
            <a:endParaRPr lang="tr-TR" sz="1600" dirty="0" smtClean="0"/>
          </a:p>
          <a:p>
            <a:pPr algn="just">
              <a:buNone/>
            </a:pPr>
            <a:r>
              <a:rPr lang="tr-TR" sz="1600" dirty="0" smtClean="0"/>
              <a:t>		Birçok büyük ölçekli işletme, geçmiş satış kayıtlarından gerekli bilgileri alır ve bunu geliştirerek yiyecek üretimi planlama çizelgelerinin hazırlar. Kimi işletmelerde, bilgisayarlı tahmin sistemleri de kullanılmaktadır. Üretim planlama toplantıları da, bu konuda oldukça yararlıdır. Küçük işletmelerde, yönetici tek başına da üretim planlaması yapabilir.</a:t>
            </a:r>
            <a:endParaRPr lang="tr-TR" sz="1600" dirty="0" smtClean="0"/>
          </a:p>
          <a:p>
            <a:pPr algn="just">
              <a:buNone/>
            </a:pPr>
            <a:r>
              <a:rPr lang="tr-TR" sz="1600" dirty="0" smtClean="0"/>
              <a:t>		Etkin bir planlama sayesinde hem kaynakların gereksiz yere kullanımı önlenmiş olur (personel, malzeme vb.), hem de diğer departmanlarla olan iletişim ve koordinasyon sağlanır. Etkin planlama, potansiyel problemlerin oluşmasını da büyük oranda azaltılır.</a:t>
            </a:r>
            <a:endParaRPr lang="tr-TR" sz="1600" dirty="0" smtClean="0"/>
          </a:p>
          <a:p>
            <a:pPr algn="just">
              <a:buNone/>
            </a:pPr>
            <a:r>
              <a:rPr lang="tr-TR" sz="1600" dirty="0" smtClean="0"/>
              <a:t>	</a:t>
            </a:r>
            <a:r>
              <a:rPr lang="tr-TR" sz="1600" b="1" dirty="0" smtClean="0"/>
              <a:t>Yiyecek Üretimi</a:t>
            </a:r>
            <a:endParaRPr lang="tr-TR" sz="1600" b="1" dirty="0" smtClean="0"/>
          </a:p>
          <a:p>
            <a:pPr algn="just">
              <a:buNone/>
            </a:pPr>
            <a:r>
              <a:rPr lang="tr-TR" sz="1600" b="1" dirty="0" smtClean="0"/>
              <a:t>		Yiyecek üretimi, </a:t>
            </a:r>
            <a:r>
              <a:rPr lang="tr-TR" sz="1600" dirty="0" smtClean="0"/>
              <a:t>bir veya birden fazla mutfakta gerçekleştirilen çeşitli faaliyetleri kapsar. Yiyeceğin pişirilmesi veya hazırlanması birkaç nedenden dolayı gerçekleştirilir: (1) lezzeti arttırmak, geliştirmek veya değiştirmek için; (2) hazmı kolaylaştırmak için ve (3) zararlı organizmaları yok etmek için. Yiyecek üretimim, aşağıdaki temel temel prensiplere uygun olarak olarak yapılmalıdır:</a:t>
            </a:r>
            <a:endParaRPr lang="tr-TR" sz="1600" dirty="0" smtClean="0"/>
          </a:p>
          <a:p>
            <a:pPr lvl="2" algn="just"/>
            <a:r>
              <a:rPr lang="tr-TR" sz="1600" dirty="0" smtClean="0"/>
              <a:t>Her zaman, kaliteli yiyecek malzemesi kullanılmalıdır. Bu, en pahalı olanın kullanılması demek değildir.</a:t>
            </a:r>
            <a:endParaRPr lang="tr-TR" sz="1600" dirty="0" smtClean="0"/>
          </a:p>
          <a:p>
            <a:pPr lvl="2" algn="just"/>
            <a:r>
              <a:rPr lang="tr-TR" sz="1600" dirty="0" smtClean="0"/>
              <a:t>Yiyeceğin temiz olduğundan emin olunmalıdır.</a:t>
            </a:r>
            <a:endParaRPr lang="tr-TR" sz="1600" dirty="0" smtClean="0"/>
          </a:p>
          <a:p>
            <a:pPr lvl="2" algn="just"/>
            <a:r>
              <a:rPr lang="tr-TR" sz="1600" dirty="0" smtClean="0"/>
              <a:t>Yiyecek, prosedürlere uygun olarak ele alınmalıdır.</a:t>
            </a:r>
            <a:endParaRPr lang="tr-TR" sz="1600" dirty="0" smtClean="0"/>
          </a:p>
          <a:p>
            <a:pPr lvl="2" algn="just"/>
            <a:r>
              <a:rPr lang="tr-TR" sz="1600" dirty="0" smtClean="0"/>
              <a:t>Uygun ve doğru lezzetlendiriciler (baharat, vb.) kullanılmalıdır.</a:t>
            </a:r>
            <a:endParaRPr lang="tr-TR" sz="1600" dirty="0" smtClean="0"/>
          </a:p>
          <a:p>
            <a:pPr lvl="2" algn="just"/>
            <a:r>
              <a:rPr lang="tr-TR" sz="1600" dirty="0" smtClean="0"/>
              <a:t>İhtiyaçtan daha fazla ve/veya büyük miktarlar pişirilmelidir.</a:t>
            </a:r>
            <a:endParaRPr lang="tr-TR" sz="1600" dirty="0" smtClean="0"/>
          </a:p>
          <a:p>
            <a:pPr lvl="2" algn="just"/>
            <a:r>
              <a:rPr lang="tr-TR" sz="1600" dirty="0" smtClean="0"/>
              <a:t>Üretimden sonra yiyecek, bekletilmeden servis edilmeli.</a:t>
            </a:r>
            <a:endParaRPr lang="tr-TR" sz="1600" dirty="0" smtClean="0"/>
          </a:p>
          <a:p>
            <a:pPr lvl="2" algn="just"/>
            <a:r>
              <a:rPr lang="tr-TR" sz="1600" dirty="0" smtClean="0"/>
              <a:t>Her yemeğin sunumu, farklı özelliği yansıtmalıdır.</a:t>
            </a:r>
            <a:endParaRPr lang="tr-TR" sz="1600" dirty="0" smtClean="0"/>
          </a:p>
          <a:p>
            <a:pPr lvl="2" algn="just"/>
            <a:r>
              <a:rPr lang="tr-TR" sz="1600" dirty="0" smtClean="0"/>
              <a:t>Vasat/sıradan bir ürünle hiçbir zaman yetinilmemeli, hep daha iyisi üretilmeye çalışılmalıdır.</a:t>
            </a:r>
            <a:endParaRPr lang="tr-TR" sz="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640960" cy="6597352"/>
          </a:xfrm>
        </p:spPr>
        <p:txBody>
          <a:bodyPr>
            <a:normAutofit lnSpcReduction="10000"/>
          </a:bodyPr>
          <a:lstStyle/>
          <a:p>
            <a:pPr algn="just">
              <a:buNone/>
            </a:pPr>
            <a:r>
              <a:rPr lang="tr-TR" sz="1600" b="1" dirty="0" smtClean="0"/>
              <a:t>	Yiyecek Üretim Sisteminde Kontrol</a:t>
            </a:r>
            <a:endParaRPr lang="tr-TR" sz="1600" b="1" dirty="0" smtClean="0"/>
          </a:p>
          <a:p>
            <a:pPr algn="just">
              <a:buNone/>
            </a:pPr>
            <a:r>
              <a:rPr lang="tr-TR" sz="1600" b="1" dirty="0" smtClean="0"/>
              <a:t>		</a:t>
            </a:r>
            <a:r>
              <a:rPr lang="tr-TR" sz="1600" dirty="0" smtClean="0"/>
              <a:t>Yiyecek ve içecek yöneticileri, üretim sürecinde öncelikli olarak, istenilen standartlarda ve kalitede malzemenin kullanıldığından emin olmalıdır. Yapılması gereken diğer önemli bir görev ise, işletmenin kalite standartlarına uygun üretim çalışmalarının gözetimi ve denetimidir.</a:t>
            </a:r>
            <a:endParaRPr lang="tr-TR" sz="1600" dirty="0" smtClean="0"/>
          </a:p>
          <a:p>
            <a:pPr lvl="2" algn="just"/>
            <a:r>
              <a:rPr lang="tr-TR" sz="1600" dirty="0" smtClean="0"/>
              <a:t>Standart maliyet kontrol araçlarının kullanıldığından emin olunmalıdır.</a:t>
            </a:r>
            <a:endParaRPr lang="tr-TR" sz="1600" dirty="0" smtClean="0"/>
          </a:p>
          <a:p>
            <a:pPr lvl="2" algn="just"/>
            <a:r>
              <a:rPr lang="tr-TR" sz="1600" dirty="0" smtClean="0"/>
              <a:t>Ölçüm ve tartım araçları, her zaman hazır bulundurulmalı ve kullanılmalıdır. </a:t>
            </a:r>
            <a:endParaRPr lang="tr-TR" sz="1600" dirty="0" smtClean="0"/>
          </a:p>
          <a:p>
            <a:pPr lvl="2" algn="just"/>
            <a:r>
              <a:rPr lang="tr-TR" sz="1600" dirty="0" smtClean="0"/>
              <a:t>Sadece üretim miktarını karşılayacak kadar malzeme kullanılmalıdır.</a:t>
            </a:r>
            <a:endParaRPr lang="tr-TR" sz="1600" dirty="0" smtClean="0"/>
          </a:p>
          <a:p>
            <a:pPr lvl="2" algn="just"/>
            <a:r>
              <a:rPr lang="tr-TR" sz="1600" dirty="0" smtClean="0"/>
              <a:t>Yiyecek üretim prosedürlerinin doğru şekilde takibi için, personele sürekli eğitim verilmelidir.</a:t>
            </a:r>
            <a:endParaRPr lang="tr-TR" sz="1600" dirty="0" smtClean="0"/>
          </a:p>
          <a:p>
            <a:pPr lvl="2" algn="just"/>
            <a:r>
              <a:rPr lang="tr-TR" sz="1600" dirty="0" smtClean="0"/>
              <a:t>Yiyecek ziyanları ve kayıpları, mümkün olduğu kadar azaltılmalıdır.</a:t>
            </a:r>
            <a:endParaRPr lang="tr-TR" sz="1600" dirty="0" smtClean="0"/>
          </a:p>
          <a:p>
            <a:pPr lvl="2" algn="just"/>
            <a:r>
              <a:rPr lang="tr-TR" sz="1600" dirty="0" smtClean="0"/>
              <a:t>Personelin yeme-içme alışkanlıkları izlenmeli ve kontrol edilmelidir.</a:t>
            </a:r>
            <a:endParaRPr lang="tr-TR" sz="1600" dirty="0" smtClean="0"/>
          </a:p>
          <a:p>
            <a:pPr lvl="2" algn="just"/>
            <a:r>
              <a:rPr lang="tr-TR" sz="1600" dirty="0" smtClean="0"/>
              <a:t>Depodan alınan ama kullanılmayan malzemelerin, güvenli depo alanlarına geri götürülmesi sağlanmaktadır.</a:t>
            </a:r>
            <a:endParaRPr lang="tr-TR" sz="1600" dirty="0" smtClean="0"/>
          </a:p>
          <a:p>
            <a:pPr lvl="2" algn="just"/>
            <a:r>
              <a:rPr lang="tr-TR" sz="1600" dirty="0" smtClean="0"/>
              <a:t>Çeşitli nedenlerden dolayı kullanım dışı bırakılan malzemeler, denetlenmeli ve onaylanmalıdır.</a:t>
            </a:r>
            <a:endParaRPr lang="tr-TR" sz="1600" dirty="0" smtClean="0"/>
          </a:p>
          <a:p>
            <a:pPr lvl="2" algn="just"/>
            <a:r>
              <a:rPr lang="tr-TR" sz="1600" dirty="0" smtClean="0"/>
              <a:t>Üretim raporları hazırlanmalıdır. </a:t>
            </a:r>
            <a:endParaRPr lang="tr-TR" sz="1600" dirty="0" smtClean="0"/>
          </a:p>
          <a:p>
            <a:pPr lvl="2" algn="just"/>
            <a:r>
              <a:rPr lang="tr-TR" sz="1600" dirty="0" smtClean="0"/>
              <a:t>Satış ve üretim kayıtlarının analizleri yapılmalıdır.</a:t>
            </a:r>
            <a:endParaRPr lang="tr-TR" sz="1600" dirty="0" smtClean="0"/>
          </a:p>
          <a:p>
            <a:pPr lvl="2" algn="just"/>
            <a:r>
              <a:rPr lang="tr-TR" sz="1600" dirty="0" smtClean="0"/>
              <a:t>Üretimle ilgili problemler, analiz edilmeli ve çözümlenmelidir.</a:t>
            </a:r>
            <a:endParaRPr lang="tr-TR" sz="1600" dirty="0" smtClean="0"/>
          </a:p>
          <a:p>
            <a:pPr lvl="2" algn="just"/>
            <a:r>
              <a:rPr lang="tr-TR" sz="1600" dirty="0" smtClean="0"/>
              <a:t>Malzeme yönetimi, araç-gereç yönetimi ve enerji yönetimiyle ilgili farklı sistemler ile gelişmeler takip edilmelidir. </a:t>
            </a:r>
            <a:endParaRPr lang="tr-TR" sz="1600" dirty="0" smtClean="0"/>
          </a:p>
          <a:p>
            <a:pPr lvl="2" algn="just"/>
            <a:r>
              <a:rPr lang="tr-TR" sz="1600" dirty="0" smtClean="0"/>
              <a:t>Personel tasarrufu nedeniyle kullanılan hazır gıdaların, gerçekten de personel maliyetini azalttığından emin olunmalıdır.</a:t>
            </a:r>
            <a:endParaRPr lang="tr-TR" sz="1600" dirty="0" smtClean="0"/>
          </a:p>
          <a:p>
            <a:pPr lvl="2" algn="just"/>
            <a:r>
              <a:rPr lang="tr-TR" sz="1600" dirty="0" smtClean="0"/>
              <a:t>Yüksek kaliteli ürünler hazırlamaya ve sunmaya hevesli personel düşünülerek, buna uygun personel alımı, eğitimi ve vardiya </a:t>
            </a:r>
            <a:r>
              <a:rPr lang="tr-TR" sz="1600" smtClean="0"/>
              <a:t>sistemleri oluşturulmalıdır.</a:t>
            </a:r>
            <a:endParaRPr lang="tr-TR"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412776"/>
            <a:ext cx="8712968" cy="5040560"/>
          </a:xfrm>
        </p:spPr>
        <p:txBody>
          <a:bodyPr>
            <a:normAutofit/>
          </a:bodyPr>
          <a:lstStyle/>
          <a:p>
            <a:pPr algn="just">
              <a:buNone/>
            </a:pPr>
            <a:r>
              <a:rPr lang="tr-TR" sz="1600" dirty="0" smtClean="0"/>
              <a:t>		Yakın geçmişe kadar, üretim sistemi olarak sadece geleneksel üretim sistemi kullanılmaktaydı. Günümüzde ise, gerek ticari işletmeler, gerekse endüstriyel işletmeler, geleneksel üretim sistemlerini günün şartlarına uygun olarak geliştirmişlerdir. Yiyecek üretiminde kullanılan sistemler, üç ana başlık altında incelenebilir.</a:t>
            </a:r>
            <a:endParaRPr lang="tr-TR" sz="1600" dirty="0" smtClean="0"/>
          </a:p>
          <a:p>
            <a:pPr algn="just">
              <a:buNone/>
            </a:pPr>
            <a:r>
              <a:rPr lang="tr-TR" sz="1600" dirty="0" smtClean="0"/>
              <a:t>	</a:t>
            </a:r>
            <a:r>
              <a:rPr lang="tr-TR" sz="1600" b="1" dirty="0" smtClean="0"/>
              <a:t>Geleneksel (</a:t>
            </a:r>
            <a:r>
              <a:rPr lang="tr-TR" sz="1600" b="1" dirty="0" err="1" smtClean="0"/>
              <a:t>Traditional</a:t>
            </a:r>
            <a:r>
              <a:rPr lang="tr-TR" sz="1600" b="1" dirty="0" smtClean="0"/>
              <a:t>) Yiyecek Üretim Sistemi</a:t>
            </a:r>
            <a:endParaRPr lang="tr-TR" sz="1600" b="1" dirty="0" smtClean="0"/>
          </a:p>
          <a:p>
            <a:pPr algn="just">
              <a:buNone/>
            </a:pPr>
            <a:r>
              <a:rPr lang="tr-TR" sz="1600" b="1" dirty="0" smtClean="0"/>
              <a:t>		</a:t>
            </a:r>
            <a:r>
              <a:rPr lang="tr-TR" sz="1600" dirty="0" smtClean="0"/>
              <a:t>Bu sistemde yiyecekler büyük miktarlarda ve geleneksel sistemlere hazırlanmakta, pişirildikten sonra servise kadar sıcak tutulmalıdır. Yemeklerin </a:t>
            </a:r>
            <a:r>
              <a:rPr lang="tr-TR" sz="1600" dirty="0" err="1" smtClean="0"/>
              <a:t>porsiyonlaması</a:t>
            </a:r>
            <a:r>
              <a:rPr lang="tr-TR" sz="1600" dirty="0" smtClean="0"/>
              <a:t> genellikle mutfakta olmakla birlikte kimi zaman konuk masasında da (</a:t>
            </a:r>
            <a:r>
              <a:rPr lang="tr-TR" sz="1600" dirty="0" err="1" smtClean="0"/>
              <a:t>French</a:t>
            </a:r>
            <a:r>
              <a:rPr lang="tr-TR" sz="1600" dirty="0" smtClean="0"/>
              <a:t> veya </a:t>
            </a:r>
            <a:r>
              <a:rPr lang="tr-TR" sz="1600" dirty="0" err="1" smtClean="0"/>
              <a:t>Guerdion</a:t>
            </a:r>
            <a:r>
              <a:rPr lang="tr-TR" sz="1600" dirty="0" smtClean="0"/>
              <a:t> Servis) yapılmaktadır.</a:t>
            </a:r>
            <a:endParaRPr lang="tr-TR" sz="1600" dirty="0" smtClean="0"/>
          </a:p>
          <a:p>
            <a:pPr algn="just">
              <a:buNone/>
            </a:pPr>
            <a:r>
              <a:rPr lang="tr-TR" sz="1600" dirty="0" smtClean="0"/>
              <a:t>		Geleneksel yiyecek üretim sisteminin en önemli avantajları, uygulama kolaylığı ve kapsam olarak herkes tarafından bilinmesidir. Üretilen yiyeceklerin kısa süreler için saklanabilmesi ve daha fazla ekipmanla işgücüne ihtiyaç duyulması, önemli dezavantajdır.</a:t>
            </a:r>
            <a:endParaRPr lang="tr-TR" sz="1600" dirty="0" smtClean="0"/>
          </a:p>
          <a:p>
            <a:pPr algn="just">
              <a:buNone/>
            </a:pPr>
            <a:r>
              <a:rPr lang="tr-TR" sz="1600" dirty="0" smtClean="0"/>
              <a:t>	</a:t>
            </a:r>
            <a:r>
              <a:rPr lang="tr-TR" sz="1600" b="1" dirty="0" smtClean="0"/>
              <a:t>Pişir ve Soğut (</a:t>
            </a:r>
            <a:r>
              <a:rPr lang="tr-TR" sz="1600" b="1" dirty="0" err="1" smtClean="0"/>
              <a:t>Cook</a:t>
            </a:r>
            <a:r>
              <a:rPr lang="tr-TR" sz="1600" b="1" dirty="0" smtClean="0"/>
              <a:t> &amp; </a:t>
            </a:r>
            <a:r>
              <a:rPr lang="tr-TR" sz="1600" b="1" dirty="0" err="1" smtClean="0"/>
              <a:t>Chill</a:t>
            </a:r>
            <a:r>
              <a:rPr lang="tr-TR" sz="1600" b="1" dirty="0" smtClean="0"/>
              <a:t>) Sistemi </a:t>
            </a:r>
            <a:endParaRPr lang="tr-TR" sz="1600" b="1" dirty="0" smtClean="0"/>
          </a:p>
          <a:p>
            <a:pPr algn="just">
              <a:buNone/>
            </a:pPr>
            <a:r>
              <a:rPr lang="tr-TR" sz="1600" b="1" dirty="0" smtClean="0"/>
              <a:t>		</a:t>
            </a:r>
            <a:r>
              <a:rPr lang="tr-TR" sz="1600" dirty="0" smtClean="0"/>
              <a:t>Yemeğin hazırlanması, pişirilmesi ve pişirme sonrası hızla soğutulmasına dayalı bir yiyecek üretim sistemidir. Yemeğin depolanması, donma ısısının hemen üzerinde 0-3 derecede kontrol edilmeli ve tekrar ısıtma işleminin tüketimden hemen önce yapılması gerekmektedir. Soğutulmuş yemek, küçük yatırımla ve personel sayısı kısıtlı olan mutfaklarda, servisten önce ısıtılır.</a:t>
            </a:r>
            <a:endParaRPr lang="tr-TR" sz="1600" dirty="0"/>
          </a:p>
        </p:txBody>
      </p:sp>
      <p:sp>
        <p:nvSpPr>
          <p:cNvPr id="2" name="1 Başlık"/>
          <p:cNvSpPr>
            <a:spLocks noGrp="1"/>
          </p:cNvSpPr>
          <p:nvPr>
            <p:ph type="title"/>
          </p:nvPr>
        </p:nvSpPr>
        <p:spPr/>
        <p:txBody>
          <a:bodyPr/>
          <a:lstStyle/>
          <a:p>
            <a:r>
              <a:rPr lang="tr-TR" dirty="0" smtClean="0"/>
              <a:t>YİYECEK ÜRETİM SERVİSLERİ</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buNone/>
            </a:pPr>
            <a:r>
              <a:rPr lang="tr-TR" dirty="0" smtClean="0"/>
              <a:t>		</a:t>
            </a:r>
            <a:r>
              <a:rPr lang="tr-TR" sz="1600" b="1" dirty="0" smtClean="0"/>
              <a:t>Soğutma Aşaması. </a:t>
            </a:r>
            <a:r>
              <a:rPr lang="tr-TR" sz="1600" dirty="0" smtClean="0"/>
              <a:t>Bu aşamaya pişirme ve </a:t>
            </a:r>
            <a:r>
              <a:rPr lang="tr-TR" sz="1600" dirty="0" err="1" smtClean="0"/>
              <a:t>porsiyonlama</a:t>
            </a:r>
            <a:r>
              <a:rPr lang="tr-TR" sz="1600" dirty="0" smtClean="0"/>
              <a:t> işlemlerinin tamamlanmasından sonra hemen başlanmalı ve maksimum 1,5 saat içinde yemek sıcaklığı, şok soğutucularda 3 dereceye kadar düşürülmelidir. Bu sıcaklıkta mikroorganizmaların üreme hızları çok düşük olduğu için, yemek saklama süresi uzamaktadır. Ancak bu süre, 5 günü aşmamalıdır. </a:t>
            </a:r>
            <a:endParaRPr lang="tr-TR" sz="1600" dirty="0" smtClean="0"/>
          </a:p>
          <a:p>
            <a:pPr algn="just">
              <a:buNone/>
            </a:pPr>
            <a:r>
              <a:rPr lang="tr-TR" sz="1600" dirty="0" smtClean="0"/>
              <a:t>		</a:t>
            </a:r>
            <a:r>
              <a:rPr lang="tr-TR" sz="1600" b="1" dirty="0" smtClean="0"/>
              <a:t>Depolama Aşaması. </a:t>
            </a:r>
            <a:r>
              <a:rPr lang="tr-TR" sz="1600" dirty="0" smtClean="0"/>
              <a:t>Saklanmış ürünler, 0-3 derece arası ısılardaki soğuk depolarda 5 gün süreyle depolanabilir.</a:t>
            </a:r>
            <a:endParaRPr lang="tr-TR" sz="1600" dirty="0" smtClean="0"/>
          </a:p>
          <a:p>
            <a:pPr algn="just">
              <a:buNone/>
            </a:pPr>
            <a:r>
              <a:rPr lang="tr-TR" sz="1600" dirty="0" smtClean="0"/>
              <a:t>		</a:t>
            </a:r>
            <a:r>
              <a:rPr lang="tr-TR" sz="1600" b="1" dirty="0" smtClean="0"/>
              <a:t>Dağıtım Aşaması. </a:t>
            </a:r>
            <a:r>
              <a:rPr lang="tr-TR" sz="1600" dirty="0" smtClean="0"/>
              <a:t>Bu aşamada yemekler, herhangi bir ısı değişikliğine maruz bırakılmadan kullanım yerlerine iletilmelidir.</a:t>
            </a:r>
            <a:endParaRPr lang="tr-TR" sz="1600" dirty="0" smtClean="0"/>
          </a:p>
          <a:p>
            <a:pPr algn="just">
              <a:buNone/>
            </a:pPr>
            <a:r>
              <a:rPr lang="tr-TR" sz="1600" dirty="0" smtClean="0"/>
              <a:t>		</a:t>
            </a:r>
            <a:r>
              <a:rPr lang="tr-TR" sz="1600" b="1" dirty="0" smtClean="0"/>
              <a:t>Isıtma Aşaması.</a:t>
            </a:r>
            <a:r>
              <a:rPr lang="tr-TR" sz="1600" dirty="0" smtClean="0"/>
              <a:t> Dağıtım noktasına gelen yemek, minimum 70 dereceye kadar ısıtılarak servis edilmelidir. Isıtılan yemek, maksimum 2-3 saat içinde tüketilmelidir. Artan yemekler, mutlaka atılmalıdır.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289451"/>
          </a:xfrm>
        </p:spPr>
        <p:txBody>
          <a:bodyPr>
            <a:normAutofit/>
          </a:bodyPr>
          <a:lstStyle/>
          <a:p>
            <a:pPr algn="just">
              <a:buNone/>
            </a:pPr>
            <a:r>
              <a:rPr lang="tr-TR" sz="1600" b="1" dirty="0" smtClean="0"/>
              <a:t>	Pişir ve Dondur (</a:t>
            </a:r>
            <a:r>
              <a:rPr lang="tr-TR" sz="1600" b="1" dirty="0" err="1" smtClean="0"/>
              <a:t>Cook</a:t>
            </a:r>
            <a:r>
              <a:rPr lang="tr-TR" sz="1600" b="1" dirty="0" smtClean="0"/>
              <a:t> &amp; </a:t>
            </a:r>
            <a:r>
              <a:rPr lang="tr-TR" sz="1600" b="1" dirty="0" err="1" smtClean="0"/>
              <a:t>Freeze</a:t>
            </a:r>
            <a:r>
              <a:rPr lang="tr-TR" sz="1600" b="1" dirty="0" smtClean="0"/>
              <a:t>) Sistemi</a:t>
            </a:r>
            <a:endParaRPr lang="tr-TR" sz="1600" b="1" dirty="0" smtClean="0"/>
          </a:p>
          <a:p>
            <a:pPr algn="just">
              <a:buNone/>
            </a:pPr>
            <a:r>
              <a:rPr lang="tr-TR" sz="1600" b="1" dirty="0" smtClean="0"/>
              <a:t>		</a:t>
            </a:r>
            <a:r>
              <a:rPr lang="tr-TR" sz="1600" dirty="0" smtClean="0"/>
              <a:t>Pişir ve dondur sistemi, aslında gelişen teknolojinin yardımıyla günümüzde evlerde de uygulanmaktadır. Bu sistemde yiyecekler pişirildikten sonra 0 derecenin altında haftalarca veya aylarca saklamak amacıyla dondurulur ve depolanır. Bu sistemin aşamaları aşağıdadır.</a:t>
            </a:r>
            <a:endParaRPr lang="tr-TR" sz="1600" dirty="0" smtClean="0"/>
          </a:p>
          <a:p>
            <a:pPr algn="just">
              <a:buNone/>
            </a:pPr>
            <a:r>
              <a:rPr lang="tr-TR" sz="1600" b="1" dirty="0" smtClean="0"/>
              <a:t>		Reçete Geliştirme. </a:t>
            </a:r>
            <a:r>
              <a:rPr lang="tr-TR" sz="1600" dirty="0" smtClean="0"/>
              <a:t>Reçete geliştirmede çeşitli üretim testleri yapıldıktan sonra, en iyi sonucu veren reçeteler uygulanmaktadır. Reçete geliştirmede, yemek tariflerindeki miktarlar veya girdiler çeşitli kereler test edildikten sonra, en son karar alınmaktadır.</a:t>
            </a:r>
            <a:endParaRPr lang="tr-TR" sz="1600" dirty="0" smtClean="0"/>
          </a:p>
          <a:p>
            <a:pPr algn="just">
              <a:buNone/>
            </a:pPr>
            <a:r>
              <a:rPr lang="tr-TR" sz="1600" b="1" dirty="0" smtClean="0"/>
              <a:t>		Yiyeceklerin Dondurulması. </a:t>
            </a:r>
            <a:r>
              <a:rPr lang="tr-TR" sz="1600" dirty="0" smtClean="0"/>
              <a:t>Yiyeceklerin çabuk bir şekilde -18 dereceye kadar dondurulması ve istenilen zamana kadar bu ısıda tutulması gerekmektedir.</a:t>
            </a:r>
            <a:endParaRPr lang="tr-TR" sz="1600" dirty="0" smtClean="0"/>
          </a:p>
          <a:p>
            <a:pPr algn="just">
              <a:buNone/>
            </a:pPr>
            <a:r>
              <a:rPr lang="tr-TR" sz="1600" b="1" dirty="0" smtClean="0"/>
              <a:t>		Yiyeceklerin Paketlenmesi, Depolanması ve Taşınması. </a:t>
            </a:r>
            <a:r>
              <a:rPr lang="tr-TR" sz="1600" dirty="0" smtClean="0"/>
              <a:t>Yiyeceklerin paketlenmesi, depolanması ve taşınması hijyenik koşullara uygun olarak yapılmalıdır. Paketlemede kullanılacak malzeme, su ve hava geçirmemeli, aynı zamanda yemeği soğuktan dolayı oluşabilecek yanmadan koruyacak özellikte seçilmelidir. </a:t>
            </a:r>
            <a:endParaRPr lang="tr-TR" sz="1600" dirty="0" smtClean="0"/>
          </a:p>
          <a:p>
            <a:pPr algn="just">
              <a:buNone/>
            </a:pPr>
            <a:r>
              <a:rPr lang="tr-TR" sz="1600" b="1" dirty="0" smtClean="0"/>
              <a:t>		Yiyeceklerin Yeniden Isıtılması ve Servisi. </a:t>
            </a:r>
            <a:r>
              <a:rPr lang="tr-TR" sz="1600" dirty="0" smtClean="0"/>
              <a:t>Yiyeceklerin yeniden ısıtılması işlemi sırasında, sıcaklık derecesinin yiyeceğin merkezinde en az 2 dakika 70 derecede olması gerekmektedir. Bu nedenle ısıtma işleminin, yiyeceğin etrafındaki veya üzerindeki havayı süratle ısıtarak yüksek derecelere ulaştırabilen kaliteli konveksiyon fırınlarda veya mikrodalga fırınlarda yapılması gerekir.</a:t>
            </a:r>
            <a:endParaRPr lang="tr-TR" sz="16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buNone/>
            </a:pPr>
            <a:r>
              <a:rPr lang="tr-TR" sz="1600" dirty="0" smtClean="0"/>
              <a:t>		Pişirme yöntemleri, özellikle son zamanlarda konuklar tarafından sıkça sorulmaktadır. Özellikle diyet yapan konuklar, alerjisi olanlar, şeker hastaları ve yaşlılar farklı pişirme yöntemleriyle hazırlanan yiyeceklerden talep etmektedirler. Pişirme yöntemleri, ana hatlarıyla iki grupta incelenebilir: nemli ısı ve kuru ısı. Nemli ısı yöntemlerinde su veya başka bir sıvı, kuru ısı yöntemlerinde ise sıcak hava ve/veya sıcak yağ gerekir.</a:t>
            </a:r>
            <a:endParaRPr lang="tr-TR" sz="1600" dirty="0" smtClean="0"/>
          </a:p>
          <a:p>
            <a:pPr algn="just">
              <a:buNone/>
            </a:pPr>
            <a:r>
              <a:rPr lang="tr-TR" sz="1600" dirty="0" smtClean="0"/>
              <a:t>	</a:t>
            </a:r>
            <a:r>
              <a:rPr lang="tr-TR" sz="1600" b="1" dirty="0" smtClean="0"/>
              <a:t>1.  </a:t>
            </a:r>
            <a:r>
              <a:rPr lang="tr-TR" sz="1600" b="1" dirty="0" err="1" smtClean="0"/>
              <a:t>Blanching</a:t>
            </a:r>
            <a:r>
              <a:rPr lang="tr-TR" sz="1600" b="1" dirty="0" smtClean="0"/>
              <a:t> (Ağartma)</a:t>
            </a:r>
            <a:endParaRPr lang="tr-TR" sz="1600" b="1" dirty="0" smtClean="0"/>
          </a:p>
          <a:p>
            <a:pPr algn="just">
              <a:buNone/>
            </a:pPr>
            <a:r>
              <a:rPr lang="tr-TR" sz="1600" b="1" dirty="0" smtClean="0"/>
              <a:t>	</a:t>
            </a:r>
            <a:r>
              <a:rPr lang="tr-TR" sz="1600" dirty="0" smtClean="0"/>
              <a:t>Fransızca beyaz anlamı taşıyan ‘’</a:t>
            </a:r>
            <a:r>
              <a:rPr lang="tr-TR" sz="1600" dirty="0" err="1" smtClean="0"/>
              <a:t>blanc</a:t>
            </a:r>
            <a:r>
              <a:rPr lang="tr-TR" sz="1600" dirty="0" smtClean="0"/>
              <a:t>’’ kelimesinden türetilmiş olup, bir tür </a:t>
            </a:r>
            <a:r>
              <a:rPr lang="tr-TR" sz="1600" b="1" dirty="0" smtClean="0"/>
              <a:t>ağarma</a:t>
            </a:r>
            <a:r>
              <a:rPr lang="tr-TR" sz="1600" dirty="0" smtClean="0"/>
              <a:t> demektir. Temel bir pişirme yönteminden ziyade, bir ön pişirme yöntemi olarak algılanabilir. Değişik özellikler gösterir. </a:t>
            </a:r>
            <a:endParaRPr lang="tr-TR" sz="1600" dirty="0" smtClean="0"/>
          </a:p>
          <a:p>
            <a:pPr algn="just">
              <a:buNone/>
            </a:pPr>
            <a:r>
              <a:rPr lang="tr-TR" sz="1600" dirty="0" smtClean="0"/>
              <a:t>	</a:t>
            </a:r>
            <a:r>
              <a:rPr lang="tr-TR" sz="1600" b="1" dirty="0" smtClean="0"/>
              <a:t> Yağda </a:t>
            </a:r>
            <a:endParaRPr lang="tr-TR" sz="1600" b="1" dirty="0" smtClean="0"/>
          </a:p>
          <a:p>
            <a:pPr algn="just">
              <a:buNone/>
            </a:pPr>
            <a:r>
              <a:rPr lang="tr-TR" sz="1600" b="1" dirty="0" smtClean="0"/>
              <a:t>		</a:t>
            </a:r>
            <a:r>
              <a:rPr lang="tr-TR" sz="1600" dirty="0" smtClean="0"/>
              <a:t>Yaklaşık 130 derecelik  kızgın yağda sebzeler (örneğin; patates) yaklaşık 1 dakika civarında rengi hafif değişinceye kadar kızartılıp, soğumaya bırakılır. Derin dondurucuda uzun süre saklanabilen </a:t>
            </a:r>
            <a:r>
              <a:rPr lang="tr-TR" sz="1600" dirty="0" err="1" smtClean="0"/>
              <a:t>blanch</a:t>
            </a:r>
            <a:r>
              <a:rPr lang="tr-TR" sz="1600" dirty="0" smtClean="0"/>
              <a:t> edilmiş patatesi , istenildiğinde kızartmak (</a:t>
            </a:r>
            <a:r>
              <a:rPr lang="tr-TR" sz="1600" dirty="0" err="1" smtClean="0"/>
              <a:t>Deep</a:t>
            </a:r>
            <a:r>
              <a:rPr lang="tr-TR" sz="1600" dirty="0" smtClean="0"/>
              <a:t> </a:t>
            </a:r>
            <a:r>
              <a:rPr lang="tr-TR" sz="1600" dirty="0" err="1" smtClean="0"/>
              <a:t>Fat</a:t>
            </a:r>
            <a:r>
              <a:rPr lang="tr-TR" sz="1600" dirty="0" smtClean="0"/>
              <a:t> </a:t>
            </a:r>
            <a:r>
              <a:rPr lang="tr-TR" sz="1600" dirty="0" err="1" smtClean="0"/>
              <a:t>Frying</a:t>
            </a:r>
            <a:r>
              <a:rPr lang="tr-TR" sz="1600" dirty="0" smtClean="0"/>
              <a:t>) mümkündür. Kızgın yağda </a:t>
            </a:r>
            <a:r>
              <a:rPr lang="tr-TR" sz="1600" dirty="0" err="1" smtClean="0"/>
              <a:t>blanching</a:t>
            </a:r>
            <a:r>
              <a:rPr lang="tr-TR" sz="1600" dirty="0" smtClean="0"/>
              <a:t> yapmanın amacı, yiyeceklerin gözeneklerinin kapatılarak, </a:t>
            </a:r>
            <a:r>
              <a:rPr lang="tr-TR" sz="1600" b="1" dirty="0" smtClean="0"/>
              <a:t>besin</a:t>
            </a:r>
            <a:r>
              <a:rPr lang="tr-TR" sz="1600" dirty="0" smtClean="0"/>
              <a:t> değerlerini kaybetmelerinin önlenmesidir.</a:t>
            </a:r>
            <a:endParaRPr lang="tr-TR" sz="1600" dirty="0"/>
          </a:p>
        </p:txBody>
      </p:sp>
      <p:sp>
        <p:nvSpPr>
          <p:cNvPr id="2" name="1 Başlık"/>
          <p:cNvSpPr>
            <a:spLocks noGrp="1"/>
          </p:cNvSpPr>
          <p:nvPr>
            <p:ph type="title"/>
          </p:nvPr>
        </p:nvSpPr>
        <p:spPr/>
        <p:txBody>
          <a:bodyPr/>
          <a:lstStyle/>
          <a:p>
            <a:r>
              <a:rPr lang="tr-TR" dirty="0" smtClean="0"/>
              <a:t>PİŞİRME YÖNTEMLERİ</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692696"/>
            <a:ext cx="8784976" cy="6165304"/>
          </a:xfrm>
        </p:spPr>
        <p:txBody>
          <a:bodyPr>
            <a:normAutofit/>
          </a:bodyPr>
          <a:lstStyle/>
          <a:p>
            <a:pPr algn="just">
              <a:buNone/>
            </a:pPr>
            <a:r>
              <a:rPr lang="tr-TR" sz="1600" dirty="0" smtClean="0"/>
              <a:t>	</a:t>
            </a:r>
            <a:r>
              <a:rPr lang="tr-TR" sz="1600" b="1" dirty="0" smtClean="0"/>
              <a:t> Soğuk  Suda</a:t>
            </a:r>
            <a:endParaRPr lang="tr-TR" sz="1600" b="1" dirty="0" smtClean="0"/>
          </a:p>
          <a:p>
            <a:pPr algn="just">
              <a:buNone/>
            </a:pPr>
            <a:r>
              <a:rPr lang="tr-TR" sz="1600" b="1" dirty="0" smtClean="0"/>
              <a:t>		</a:t>
            </a:r>
            <a:r>
              <a:rPr lang="tr-TR" sz="1600" dirty="0" smtClean="0"/>
              <a:t>Kemikler ve konuklara sunulamayacak durumdaki yağlı ve sinirli et ve deri parçacıkları, soğuk suya konarak önce kaynama noktasına kadar ısıtılır. Ardından, rengi hafif ağarana kadar beklenir ve daha sonra süzülüp yıkanarak temizlenir. Burada amaç, gözeneklerin soğuk suda açılmaları suretiyle içlerinde biriken kan pıhtısı ile diğer zararlı maddelerin dışarıya çıkmalarını sağlamaktadır.</a:t>
            </a:r>
            <a:endParaRPr lang="tr-TR" sz="1600" dirty="0" smtClean="0"/>
          </a:p>
          <a:p>
            <a:pPr algn="just">
              <a:buNone/>
            </a:pPr>
            <a:r>
              <a:rPr lang="tr-TR" sz="1600" b="1" dirty="0" smtClean="0"/>
              <a:t>	 Sıcak Suda</a:t>
            </a:r>
            <a:endParaRPr lang="tr-TR" sz="1600" b="1" dirty="0" smtClean="0"/>
          </a:p>
          <a:p>
            <a:pPr algn="just">
              <a:buNone/>
            </a:pPr>
            <a:r>
              <a:rPr lang="tr-TR" sz="1600" b="1" dirty="0" smtClean="0"/>
              <a:t>		</a:t>
            </a:r>
            <a:r>
              <a:rPr lang="tr-TR" sz="1600" dirty="0" smtClean="0"/>
              <a:t>Sebzeler kaynar suda gözeneklerini kapatacağından, bu yöntemle besin değerlerini kaybetmeleri engellenecektir. Yaklaşık 1-2 dakika kaynar suda </a:t>
            </a:r>
            <a:r>
              <a:rPr lang="tr-TR" sz="1600" dirty="0" err="1" smtClean="0"/>
              <a:t>blanch</a:t>
            </a:r>
            <a:r>
              <a:rPr lang="tr-TR" sz="1600" dirty="0" smtClean="0"/>
              <a:t> edilen sebzeler, süzülüp soğuk suya konularak, daha sonraki kullanımlar için hazır hale getirilmiş olur.</a:t>
            </a:r>
            <a:endParaRPr lang="tr-TR" sz="1600" dirty="0" smtClean="0"/>
          </a:p>
          <a:p>
            <a:pPr algn="just">
              <a:buNone/>
            </a:pPr>
            <a:r>
              <a:rPr lang="tr-TR" sz="1600" b="1" dirty="0" smtClean="0"/>
              <a:t>	 </a:t>
            </a:r>
            <a:r>
              <a:rPr lang="tr-TR" sz="1600" b="1" dirty="0" err="1" smtClean="0"/>
              <a:t>Boiling</a:t>
            </a:r>
            <a:r>
              <a:rPr lang="tr-TR" sz="1600" b="1" dirty="0" smtClean="0"/>
              <a:t> ve </a:t>
            </a:r>
            <a:r>
              <a:rPr lang="tr-TR" sz="1600" b="1" dirty="0" err="1" smtClean="0"/>
              <a:t>Simmering</a:t>
            </a:r>
            <a:r>
              <a:rPr lang="tr-TR" sz="1600" b="1" dirty="0" smtClean="0"/>
              <a:t> (Haşlama)</a:t>
            </a:r>
            <a:endParaRPr lang="tr-TR" sz="1600" b="1" dirty="0" smtClean="0"/>
          </a:p>
          <a:p>
            <a:pPr algn="just">
              <a:buNone/>
            </a:pPr>
            <a:r>
              <a:rPr lang="tr-TR" sz="1600" b="1" dirty="0" smtClean="0"/>
              <a:t>		</a:t>
            </a:r>
            <a:r>
              <a:rPr lang="tr-TR" sz="1600" b="1" dirty="0" err="1" smtClean="0"/>
              <a:t>Boiling</a:t>
            </a:r>
            <a:r>
              <a:rPr lang="tr-TR" sz="1600" b="1" dirty="0" smtClean="0"/>
              <a:t>, </a:t>
            </a:r>
            <a:r>
              <a:rPr lang="tr-TR" sz="1600" dirty="0" smtClean="0"/>
              <a:t>haşlama metodudur. Patates ve kuru bakliyat önce soğuk suya konulur, 100 dereceye kadar ısıtılarak yiyeceğin pişme süresine göre haşlama devam eder. Kapağın kapalı olması, sürenin azaltılması açısından önemlidir. Diğer sebzeler ise, kaynar suya atılarak, ağzı kapalı olacak şekilde haşlanırlar. Burada dikkat edilmesi gereken 1 kg. makarna için 10 </a:t>
            </a:r>
            <a:r>
              <a:rPr lang="tr-TR" sz="1600" dirty="0" err="1" smtClean="0"/>
              <a:t>lt</a:t>
            </a:r>
            <a:r>
              <a:rPr lang="tr-TR" sz="1600" dirty="0" smtClean="0"/>
              <a:t>. su kullanılması gerektiğidir. Bu şekilde makarnaların yapışmasının önüne geçilebilir.</a:t>
            </a:r>
            <a:endParaRPr lang="tr-TR" sz="1600" dirty="0" smtClean="0"/>
          </a:p>
          <a:p>
            <a:pPr algn="just">
              <a:buNone/>
            </a:pPr>
            <a:r>
              <a:rPr lang="tr-TR" sz="1600" b="1" dirty="0" smtClean="0"/>
              <a:t>		</a:t>
            </a:r>
            <a:r>
              <a:rPr lang="tr-TR" sz="1600" dirty="0" smtClean="0"/>
              <a:t>Haşlama yönteminin benzeri olan </a:t>
            </a:r>
            <a:r>
              <a:rPr lang="tr-TR" sz="1600" b="1" dirty="0" err="1" smtClean="0"/>
              <a:t>simmering</a:t>
            </a:r>
            <a:r>
              <a:rPr lang="tr-TR" sz="1600" dirty="0" smtClean="0"/>
              <a:t>’ de suyun ısısı, 85 ile 96 derece arasındadır. Haşlama yönteminde suyun yüzeyinde oluşan hava kabarcıkları, bu yöntemde orta seviyelerde bulunacaktır. Et suları ile et sularından hazırlanan soslar ve çorbalar </a:t>
            </a:r>
            <a:r>
              <a:rPr lang="tr-TR" sz="1600" dirty="0" err="1" smtClean="0"/>
              <a:t>simmering</a:t>
            </a:r>
            <a:r>
              <a:rPr lang="tr-TR" sz="1600" dirty="0" smtClean="0"/>
              <a:t> yöntemiyle hazırlanırlar.</a:t>
            </a:r>
            <a:endParaRPr lang="tr-TR" sz="1600" b="1" dirty="0" smtClean="0"/>
          </a:p>
          <a:p>
            <a:pPr algn="just">
              <a:buNone/>
            </a:pPr>
            <a:r>
              <a:rPr lang="tr-TR" sz="1600" b="1" dirty="0" smtClean="0"/>
              <a:t>	</a:t>
            </a:r>
            <a:endParaRPr lang="tr-TR" sz="160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Paper</Template>
  <TotalTime>0</TotalTime>
  <Words>24497</Words>
  <Application>WPS Presentation</Application>
  <PresentationFormat>Ekran Gösterisi (4:3)</PresentationFormat>
  <Paragraphs>214</Paragraphs>
  <Slides>21</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21</vt:i4>
      </vt:variant>
    </vt:vector>
  </HeadingPairs>
  <TitlesOfParts>
    <vt:vector size="33" baseType="lpstr">
      <vt:lpstr>Arial</vt:lpstr>
      <vt:lpstr>SimSun</vt:lpstr>
      <vt:lpstr>Wingdings</vt:lpstr>
      <vt:lpstr>Wingdings 2</vt:lpstr>
      <vt:lpstr>Wingdings 2</vt:lpstr>
      <vt:lpstr>Constantia</vt:lpstr>
      <vt:lpstr>Microsoft YaHei</vt:lpstr>
      <vt:lpstr/>
      <vt:lpstr>Arial Unicode MS</vt:lpstr>
      <vt:lpstr>Calibri</vt:lpstr>
      <vt:lpstr>Lucida Sans Unicode</vt:lpstr>
      <vt:lpstr>Kağıt</vt:lpstr>
      <vt:lpstr>ÜRETİM (MUTFAK)</vt:lpstr>
      <vt:lpstr>MUTFAĞIN TANIMI VE ÜRETİM PLANLAMASI</vt:lpstr>
      <vt:lpstr>PowerPoint 演示文稿</vt:lpstr>
      <vt:lpstr>PowerPoint 演示文稿</vt:lpstr>
      <vt:lpstr>YİYECEK ÜRETİM SERVİSLERİ</vt:lpstr>
      <vt:lpstr>PowerPoint 演示文稿</vt:lpstr>
      <vt:lpstr>PowerPoint 演示文稿</vt:lpstr>
      <vt:lpstr>PİŞİRME YÖNTEMLERİ</vt:lpstr>
      <vt:lpstr>PowerPoint 演示文稿</vt:lpstr>
      <vt:lpstr>PowerPoint 演示文稿</vt:lpstr>
      <vt:lpstr>PowerPoint 演示文稿</vt:lpstr>
      <vt:lpstr>PowerPoint 演示文稿</vt:lpstr>
      <vt:lpstr>GARNİTÜRLER</vt:lpstr>
      <vt:lpstr>PowerPoint 演示文稿</vt:lpstr>
      <vt:lpstr>SOSLAR (SAUCES)</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ÜRETİM (MUTFAK)</dc:title>
  <dc:creator>ramazan</dc:creator>
  <cp:lastModifiedBy>ali</cp:lastModifiedBy>
  <cp:revision>50</cp:revision>
  <dcterms:created xsi:type="dcterms:W3CDTF">2018-01-19T14:58:00Z</dcterms:created>
  <dcterms:modified xsi:type="dcterms:W3CDTF">2018-02-16T13:09:50Z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