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7" r:id="rId5"/>
    <p:sldId id="268" r:id="rId6"/>
    <p:sldId id="269" r:id="rId7"/>
    <p:sldId id="270" r:id="rId8"/>
    <p:sldId id="265" r:id="rId9"/>
    <p:sldId id="271" r:id="rId10"/>
    <p:sldId id="272" r:id="rId11"/>
    <p:sldId id="266" r:id="rId12"/>
    <p:sldId id="264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984" y="-9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Arial Black" pitchFamily="34" charset="0"/>
              </a:rPr>
              <a:t>DRAMADA </a:t>
            </a:r>
            <a:r>
              <a:rPr lang="tr-TR" b="1" smtClean="0">
                <a:latin typeface="Arial Black" pitchFamily="34" charset="0"/>
              </a:rPr>
              <a:t>LİDER VE KATILIMCILAR</a:t>
            </a:r>
            <a:endParaRPr lang="tr-TR" dirty="0" smtClean="0">
              <a:latin typeface="Arial Black" pitchFamily="34" charset="0"/>
            </a:endParaRPr>
          </a:p>
        </p:txBody>
      </p:sp>
      <p:sp>
        <p:nvSpPr>
          <p:cNvPr id="7" name="1 Başlık"/>
          <p:cNvSpPr txBox="1">
            <a:spLocks/>
          </p:cNvSpPr>
          <p:nvPr/>
        </p:nvSpPr>
        <p:spPr>
          <a:xfrm>
            <a:off x="714348" y="164305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142852"/>
            <a:ext cx="8429684" cy="6715148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 dirty="0" smtClean="0">
                <a:latin typeface="Arial Black" pitchFamily="34" charset="0"/>
              </a:rPr>
              <a:t>Drama çalışmalarına katılmak için tiyatro yeteneğinin olması gerekmemekle birlikte, drama çalışmaları bu yeteneği geliştirir, katılımcıların drama ve tiyatro yeteneği drama çalışmaları </a:t>
            </a:r>
            <a:r>
              <a:rPr lang="tr-TR" sz="3200" dirty="0" err="1" smtClean="0">
                <a:latin typeface="Arial Black" pitchFamily="34" charset="0"/>
              </a:rPr>
              <a:t>süresünce</a:t>
            </a:r>
            <a:r>
              <a:rPr lang="tr-TR" sz="3200" dirty="0" smtClean="0">
                <a:latin typeface="Arial Black" pitchFamily="34" charset="0"/>
              </a:rPr>
              <a:t> artar.</a:t>
            </a:r>
            <a:endParaRPr lang="tr-TR" sz="32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err="1" smtClean="0">
                <a:latin typeface="Arial Black" pitchFamily="34" charset="0"/>
              </a:rPr>
              <a:t>Dramada</a:t>
            </a:r>
            <a:r>
              <a:rPr lang="tr-TR" sz="3600" dirty="0" smtClean="0">
                <a:latin typeface="Arial Black" pitchFamily="34" charset="0"/>
              </a:rPr>
              <a:t> hem liderin hem de katılımcıların önemli olduğu, hem liderin hem de katılımcıların süreci etkilediği söylenebilir.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357158" y="1000108"/>
            <a:ext cx="850109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latin typeface="Arial Black" pitchFamily="34" charset="0"/>
              </a:rPr>
              <a:t>YARARKANILAN KAYNAKLAR</a:t>
            </a:r>
          </a:p>
          <a:p>
            <a:endParaRPr lang="tr-TR" sz="2000" dirty="0" smtClean="0">
              <a:latin typeface="Arial Black" pitchFamily="34" charset="0"/>
            </a:endParaRPr>
          </a:p>
          <a:p>
            <a:r>
              <a:rPr lang="tr-TR" sz="2000" dirty="0" err="1" smtClean="0">
                <a:latin typeface="Arial Black" pitchFamily="34" charset="0"/>
              </a:rPr>
              <a:t>Fazlıoğlu</a:t>
            </a:r>
            <a:r>
              <a:rPr lang="tr-TR" sz="2000" dirty="0" smtClean="0">
                <a:latin typeface="Arial Black" pitchFamily="34" charset="0"/>
              </a:rPr>
              <a:t>, Y. (2011). Drama Çalışmalarında Lider ve Katılımcılar. İlköğretimde Drama. </a:t>
            </a:r>
            <a:r>
              <a:rPr lang="tr-TR" sz="2000" dirty="0" err="1" smtClean="0">
                <a:latin typeface="Arial Black" pitchFamily="34" charset="0"/>
              </a:rPr>
              <a:t>Edt</a:t>
            </a:r>
            <a:r>
              <a:rPr lang="tr-TR" sz="2000" dirty="0" smtClean="0">
                <a:latin typeface="Arial Black" pitchFamily="34" charset="0"/>
              </a:rPr>
              <a:t>.:Aysel KÖKSAL AKYOL.S: 65-59. İstanbul: Kriter Yayınları</a:t>
            </a:r>
            <a:endParaRPr lang="tr-TR" sz="20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Aşağı Şerit"/>
          <p:cNvSpPr/>
          <p:nvPr/>
        </p:nvSpPr>
        <p:spPr>
          <a:xfrm>
            <a:off x="214282" y="1142984"/>
            <a:ext cx="8715436" cy="4214842"/>
          </a:xfrm>
          <a:prstGeom prst="ribb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b="1" dirty="0" smtClean="0">
                <a:latin typeface="Arial Black" pitchFamily="34" charset="0"/>
              </a:rPr>
              <a:t>DRAMADA LİDER VE KATILIMCILAR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DRAMA ÇALIŞMALARINDA LİDER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714348" y="500018"/>
            <a:ext cx="7929618" cy="6357982"/>
          </a:xfrm>
          <a:prstGeom prst="horizontalScroll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sz="3600" dirty="0" smtClean="0">
                <a:latin typeface="Arial Black" pitchFamily="34" charset="0"/>
              </a:rPr>
              <a:t>Drama sürecinde anahtar role sahip liderin, özellikle çocuklarla </a:t>
            </a:r>
            <a:r>
              <a:rPr lang="tr-TR" sz="3600" dirty="0" smtClean="0">
                <a:latin typeface="Arial Black" pitchFamily="34" charset="0"/>
              </a:rPr>
              <a:t>önemli </a:t>
            </a:r>
            <a:r>
              <a:rPr lang="tr-TR" sz="3600" dirty="0" smtClean="0">
                <a:latin typeface="Arial Black" pitchFamily="34" charset="0"/>
              </a:rPr>
              <a:t>etkilerinin olduğu bilinmektedir.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571472" y="214290"/>
            <a:ext cx="8215370" cy="6357982"/>
          </a:xfrm>
          <a:prstGeom prst="horizontalScroll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tr-TR" sz="3600" dirty="0" smtClean="0">
              <a:latin typeface="Arial Black" pitchFamily="34" charset="0"/>
            </a:endParaRPr>
          </a:p>
          <a:p>
            <a:pPr algn="just"/>
            <a:r>
              <a:rPr lang="tr-TR" sz="3600" dirty="0" smtClean="0">
                <a:latin typeface="Arial Black" pitchFamily="34" charset="0"/>
              </a:rPr>
              <a:t>Drama liderinde olması gereken bazı özellikler vardır:</a:t>
            </a:r>
          </a:p>
          <a:p>
            <a:pPr algn="just"/>
            <a:endParaRPr lang="tr-TR" sz="3600" dirty="0" smtClean="0">
              <a:latin typeface="Arial Black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tr-TR" sz="3600" dirty="0" smtClean="0">
                <a:latin typeface="Arial Black" pitchFamily="34" charset="0"/>
              </a:rPr>
              <a:t>Lider her bir katılımcıyı kendi bütünlüğü içinde ele alıp değerlendirmelidir.</a:t>
            </a:r>
          </a:p>
          <a:p>
            <a:pPr algn="ctr"/>
            <a:endParaRPr lang="tr-TR" sz="3600" dirty="0" smtClean="0">
              <a:latin typeface="Arial Black" pitchFamily="34" charset="0"/>
            </a:endParaRPr>
          </a:p>
          <a:p>
            <a:pPr algn="ctr"/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785786" y="214290"/>
            <a:ext cx="7786742" cy="6357982"/>
          </a:xfrm>
          <a:prstGeom prst="horizontalScroll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Arial" pitchFamily="34" charset="0"/>
              <a:buChar char="•"/>
            </a:pPr>
            <a:r>
              <a:rPr lang="tr-TR" sz="3600" dirty="0" smtClean="0">
                <a:latin typeface="Arial Black" pitchFamily="34" charset="0"/>
              </a:rPr>
              <a:t>Katılımcıların bireysel ilgileri, ihtiyaçlarını ve farklılıklarını kabullenmelidir.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785786" y="285728"/>
            <a:ext cx="7572428" cy="6357982"/>
          </a:xfrm>
          <a:prstGeom prst="horizontalScroll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tr-TR" sz="3600" dirty="0" smtClean="0">
                <a:latin typeface="Arial Black" pitchFamily="34" charset="0"/>
              </a:rPr>
              <a:t>Drama çalışmalarını planlarken katılımcıların yaşlarını, gelişim özelliklerini, ilgilerini </a:t>
            </a:r>
            <a:r>
              <a:rPr lang="tr-TR" sz="3600" dirty="0" smtClean="0">
                <a:latin typeface="Arial Black" pitchFamily="34" charset="0"/>
              </a:rPr>
              <a:t>ve </a:t>
            </a:r>
            <a:r>
              <a:rPr lang="tr-TR" sz="3600" dirty="0" smtClean="0">
                <a:latin typeface="Arial Black" pitchFamily="34" charset="0"/>
              </a:rPr>
              <a:t>gereksinimlerini dikkate almalıdır. 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DRAMA ÇALIŞMALARINDA KATILIMCILAR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Drama etkinliklerine katılan bireylerin bir grup içinde çalışmaya hazır olmaları, kendilerini rahat ve güvende hissetmeleri, yeni ve değişik şeyler keşfetmeye istekli olmaları gerekir. 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171</Words>
  <Application>Microsoft Office PowerPoint</Application>
  <PresentationFormat>Ekran Gösterisi (4:3)</PresentationFormat>
  <Paragraphs>17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Toshiba</dc:creator>
  <cp:lastModifiedBy>acer</cp:lastModifiedBy>
  <cp:revision>18</cp:revision>
  <dcterms:created xsi:type="dcterms:W3CDTF">2017-01-03T18:35:00Z</dcterms:created>
  <dcterms:modified xsi:type="dcterms:W3CDTF">2017-01-27T10:18:54Z</dcterms:modified>
</cp:coreProperties>
</file>