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303" r:id="rId4"/>
    <p:sldId id="257" r:id="rId5"/>
    <p:sldId id="285" r:id="rId6"/>
    <p:sldId id="287" r:id="rId7"/>
    <p:sldId id="304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309" r:id="rId26"/>
    <p:sldId id="275" r:id="rId27"/>
    <p:sldId id="276" r:id="rId28"/>
    <p:sldId id="277" r:id="rId29"/>
    <p:sldId id="288" r:id="rId30"/>
    <p:sldId id="282" r:id="rId31"/>
    <p:sldId id="278" r:id="rId32"/>
    <p:sldId id="279" r:id="rId33"/>
    <p:sldId id="280" r:id="rId34"/>
    <p:sldId id="281" r:id="rId35"/>
    <p:sldId id="290" r:id="rId36"/>
    <p:sldId id="308" r:id="rId37"/>
    <p:sldId id="310" r:id="rId38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31" autoAdjust="0"/>
    <p:restoredTop sz="94660"/>
  </p:normalViewPr>
  <p:slideViewPr>
    <p:cSldViewPr>
      <p:cViewPr>
        <p:scale>
          <a:sx n="64" d="100"/>
          <a:sy n="64" d="100"/>
        </p:scale>
        <p:origin x="-24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6BDF0-BE25-4517-83F7-4A551EC244EE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6A6C5-FFC8-448E-98B0-5F08269DF7E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53462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B3EE2-5D94-4342-B54A-FA3A67F2BAEA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70ACE-4851-46EC-B5EF-8BA7E8EC1AE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68174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93EC1-670F-47F3-AB88-3BCC3EA244A1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3BFD4-3DCE-4C08-AE32-59AF6F03742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2651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8884E-3DCA-4B31-8462-969A8A53D224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94450-22C4-44D7-A1D7-ABC594C6A7E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5736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AC014-75F7-4B28-862A-22AB0F4B8987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662AF-A073-43FB-B262-94A754A9E34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4263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50F90-9D06-4612-87F9-9A9449C9053B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5475DB-99B3-4A7A-8A28-A7F0FBE4AA8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5126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F68F5-C4C2-4F32-9A13-66E3AAF15A60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735FC-7291-48E5-8CAF-09B9286A8EB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0224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232B6-6186-467E-81C2-3A78A38D3B3D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776B5-9253-4888-AA00-8480363E78D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9859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A2179-6088-489E-ADA9-0347E94B59ED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2781F-4263-41FD-95BE-AF6DC047C5B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5470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51850-9998-4894-949F-3441E66A44F4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AA512-D0B4-4218-9FF9-74867CF9AF26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474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03C69-18A1-481A-95C0-138C007AA4BD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8A8A3-5C34-4871-B3DB-8F828583FFA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71253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4099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B0939A-DC11-48FD-83BC-47A527D0D15B}" type="datetimeFigureOut">
              <a:rPr lang="tr-TR"/>
              <a:pPr>
                <a:defRPr/>
              </a:pPr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CEA065F-730F-457D-921E-B8CD50E6CC5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sz="4800" dirty="0" smtClean="0">
                <a:solidFill>
                  <a:srgbClr val="FF0000"/>
                </a:solidFill>
              </a:rPr>
              <a:t/>
            </a:r>
            <a:br>
              <a:rPr lang="tr-TR" altLang="tr-TR" sz="4800" dirty="0" smtClean="0">
                <a:solidFill>
                  <a:srgbClr val="FF0000"/>
                </a:solidFill>
              </a:rPr>
            </a:br>
            <a:r>
              <a:rPr lang="tr-TR" altLang="tr-TR" dirty="0" smtClean="0">
                <a:solidFill>
                  <a:srgbClr val="FF0000"/>
                </a:solidFill>
              </a:rPr>
              <a:t/>
            </a:r>
            <a:br>
              <a:rPr lang="tr-TR" altLang="tr-TR" dirty="0" smtClean="0">
                <a:solidFill>
                  <a:srgbClr val="FF0000"/>
                </a:solidFill>
              </a:rPr>
            </a:br>
            <a:r>
              <a:rPr lang="tr-TR" altLang="tr-TR" sz="4000" dirty="0" err="1" smtClean="0">
                <a:solidFill>
                  <a:srgbClr val="FF0000"/>
                </a:solidFill>
              </a:rPr>
              <a:t>Coxackievirus-Echovirus-Parechovirus</a:t>
            </a:r>
            <a:r>
              <a:rPr lang="tr-TR" altLang="tr-TR" dirty="0" smtClean="0"/>
              <a:t/>
            </a:r>
            <a:br>
              <a:rPr lang="tr-TR" altLang="tr-TR" dirty="0" smtClean="0"/>
            </a:br>
            <a:endParaRPr lang="tr-TR" altLang="tr-TR" dirty="0" smtClean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tr-TR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Prof. Dr. Ebru 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Klinik bulgular </a:t>
            </a:r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Kuluçka süresi 2-9 gün</a:t>
            </a:r>
          </a:p>
          <a:p>
            <a:pPr eaLnBrk="1" hangingPunct="1"/>
            <a:r>
              <a:rPr lang="tr-TR" altLang="tr-TR" smtClean="0"/>
              <a:t>Farklı coxsackievirus’lar ile gelişen enf. ların klinik bulguları çeşitlilik gösterir ve farklı hastalıkların etkeni olabilmektedir</a:t>
            </a:r>
          </a:p>
          <a:p>
            <a:pPr eaLnBrk="1" hangingPunct="1"/>
            <a:r>
              <a:rPr lang="tr-TR" altLang="tr-TR" smtClean="0"/>
              <a:t>Hafif ateşli bir hastalıktan, MSS, kardiyak ve solunum yolu hastalıklarına kadar değişebilir</a:t>
            </a:r>
          </a:p>
          <a:p>
            <a:pPr eaLnBrk="1" hangingPunct="1"/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Aseptik menenjit 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B</a:t>
            </a:r>
            <a:r>
              <a:rPr lang="tr-TR" altLang="tr-TR" smtClean="0"/>
              <a:t> grubunun tümü, </a:t>
            </a:r>
          </a:p>
          <a:p>
            <a:pPr eaLnBrk="1" hangingPunct="1"/>
            <a:r>
              <a:rPr lang="tr-TR" altLang="tr-TR" b="1" smtClean="0"/>
              <a:t>A</a:t>
            </a:r>
            <a:r>
              <a:rPr lang="tr-TR" altLang="tr-TR" smtClean="0"/>
              <a:t> grubunun çoğu (en sık </a:t>
            </a:r>
            <a:r>
              <a:rPr lang="tr-TR" altLang="tr-TR" b="1" smtClean="0"/>
              <a:t>A7</a:t>
            </a:r>
            <a:r>
              <a:rPr lang="tr-TR" altLang="tr-TR" smtClean="0"/>
              <a:t> ve </a:t>
            </a:r>
            <a:r>
              <a:rPr lang="tr-TR" altLang="tr-TR" b="1" smtClean="0"/>
              <a:t>A9</a:t>
            </a:r>
            <a:r>
              <a:rPr lang="tr-TR" altLang="tr-TR" smtClean="0"/>
              <a:t>)</a:t>
            </a:r>
          </a:p>
          <a:p>
            <a:pPr eaLnBrk="1" hangingPunct="1"/>
            <a:r>
              <a:rPr lang="tr-TR" altLang="tr-TR" smtClean="0"/>
              <a:t>Erken evrede: ateş, halsizlik, başağrısı, mide bulantısı,karın ağrısı</a:t>
            </a:r>
          </a:p>
          <a:p>
            <a:pPr eaLnBrk="1" hangingPunct="1"/>
            <a:r>
              <a:rPr lang="tr-TR" altLang="tr-TR" smtClean="0"/>
              <a:t>Hafif kas zayıflığı</a:t>
            </a:r>
          </a:p>
          <a:p>
            <a:pPr eaLnBrk="1" hangingPunct="1"/>
            <a:r>
              <a:rPr lang="tr-TR" altLang="tr-TR" smtClean="0"/>
              <a:t>Hastalar hemen her zaman tamamen iyileşir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rgbClr val="FF0000"/>
                </a:solidFill>
              </a:rPr>
              <a:t>Coxackievirus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err="1" smtClean="0">
                <a:solidFill>
                  <a:srgbClr val="FF0000"/>
                </a:solidFill>
              </a:rPr>
              <a:t>Herpangina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Ağır ateşli farenjit</a:t>
            </a:r>
          </a:p>
          <a:p>
            <a:pPr eaLnBrk="1" hangingPunct="1"/>
            <a:r>
              <a:rPr lang="tr-TR" altLang="tr-TR" smtClean="0"/>
              <a:t>En sık küçük çocuklarda görülür</a:t>
            </a:r>
          </a:p>
          <a:p>
            <a:pPr eaLnBrk="1" hangingPunct="1"/>
            <a:r>
              <a:rPr lang="tr-TR" altLang="tr-TR" smtClean="0"/>
              <a:t>Bazı grup </a:t>
            </a:r>
            <a:r>
              <a:rPr lang="tr-TR" altLang="tr-TR" b="1" smtClean="0"/>
              <a:t>A</a:t>
            </a:r>
          </a:p>
          <a:p>
            <a:pPr eaLnBrk="1" hangingPunct="1"/>
            <a:r>
              <a:rPr lang="tr-TR" altLang="tr-TR" smtClean="0"/>
              <a:t>Ani başlayan ateş</a:t>
            </a:r>
          </a:p>
          <a:p>
            <a:pPr eaLnBrk="1" hangingPunct="1"/>
            <a:r>
              <a:rPr lang="tr-TR" altLang="tr-TR" smtClean="0"/>
              <a:t>Damağın arka kısmı, farinks, tonsil veya dilde belirgin veziküller</a:t>
            </a:r>
          </a:p>
          <a:p>
            <a:pPr eaLnBrk="1" hangingPunct="1"/>
            <a:r>
              <a:rPr lang="tr-TR" altLang="tr-TR" smtClean="0"/>
              <a:t>Boğaz ağrısı</a:t>
            </a:r>
          </a:p>
          <a:p>
            <a:pPr eaLnBrk="1" hangingPunct="1"/>
            <a:r>
              <a:rPr lang="tr-TR" altLang="tr-TR" smtClean="0"/>
              <a:t>Kendiliğinden iyileşir</a:t>
            </a:r>
          </a:p>
          <a:p>
            <a:pPr eaLnBrk="1" hangingPunct="1"/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El-ayak ve ağız hastalığı</a:t>
            </a:r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>
          <a:xfrm>
            <a:off x="395288" y="1773238"/>
            <a:ext cx="8424862" cy="4525962"/>
          </a:xfrm>
        </p:spPr>
        <p:txBody>
          <a:bodyPr/>
          <a:lstStyle/>
          <a:p>
            <a:pPr eaLnBrk="1" hangingPunct="1"/>
            <a:r>
              <a:rPr lang="tr-TR" altLang="tr-TR" sz="2400" smtClean="0"/>
              <a:t>Tip </a:t>
            </a:r>
            <a:r>
              <a:rPr lang="tr-TR" altLang="tr-TR" sz="2400" b="1" smtClean="0"/>
              <a:t>A</a:t>
            </a:r>
            <a:r>
              <a:rPr lang="tr-TR" altLang="tr-TR" sz="2400" smtClean="0"/>
              <a:t>16 ile ilişkili</a:t>
            </a:r>
          </a:p>
          <a:p>
            <a:pPr eaLnBrk="1" hangingPunct="1"/>
            <a:r>
              <a:rPr lang="tr-TR" altLang="tr-TR" sz="2400" smtClean="0"/>
              <a:t>Oral ve faringeal ülserler</a:t>
            </a:r>
          </a:p>
          <a:p>
            <a:pPr eaLnBrk="1" hangingPunct="1"/>
            <a:r>
              <a:rPr lang="tr-TR" altLang="tr-TR" sz="2400" smtClean="0"/>
              <a:t>Veziküler döküntüler (el ayası, ayak tabanı, kol ve bacaklarda)</a:t>
            </a:r>
          </a:p>
          <a:p>
            <a:pPr eaLnBrk="1" hangingPunct="1"/>
            <a:endParaRPr lang="tr-TR" altLang="tr-TR" sz="2400" smtClean="0"/>
          </a:p>
          <a:p>
            <a:pPr eaLnBrk="1" hangingPunct="1"/>
            <a:r>
              <a:rPr lang="tr-TR" altLang="tr-TR" sz="2400" smtClean="0"/>
              <a:t>Veziküller kabuk bağlamadan iyileşir (herpes ve poxvirus döküntüsünden farkı)</a:t>
            </a:r>
          </a:p>
          <a:p>
            <a:pPr eaLnBrk="1" hangingPunct="1"/>
            <a:r>
              <a:rPr lang="tr-TR" altLang="tr-TR" sz="2400" smtClean="0"/>
              <a:t>Virus izolasyonu: </a:t>
            </a:r>
            <a:r>
              <a:rPr lang="tr-TR" altLang="tr-TR" sz="2400" b="1" smtClean="0"/>
              <a:t>dışkı</a:t>
            </a:r>
            <a:r>
              <a:rPr lang="tr-TR" altLang="tr-TR" sz="2400" smtClean="0"/>
              <a:t>, </a:t>
            </a:r>
            <a:r>
              <a:rPr lang="tr-TR" altLang="tr-TR" sz="2400" b="1" smtClean="0"/>
              <a:t>faringeal salgılar</a:t>
            </a:r>
            <a:r>
              <a:rPr lang="tr-TR" altLang="tr-TR" sz="2400" smtClean="0"/>
              <a:t>, </a:t>
            </a:r>
            <a:r>
              <a:rPr lang="tr-TR" altLang="tr-TR" sz="2400" b="1" smtClean="0"/>
              <a:t>vezikül sıvısı</a:t>
            </a:r>
          </a:p>
          <a:p>
            <a:pPr eaLnBrk="1" hangingPunct="1"/>
            <a:r>
              <a:rPr lang="tr-TR" altLang="tr-TR" sz="2400" smtClean="0"/>
              <a:t>Sığırlarda görülen ayak ve ağız hastalığı (şap) ile karıştırılmamalı 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endParaRPr lang="tr-TR" altLang="tr-TR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tr-TR" alt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1908175" y="2924175"/>
            <a:ext cx="3024188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0" lvl="2" indent="-22860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ile karakterize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err="1" smtClean="0">
                <a:solidFill>
                  <a:srgbClr val="FF0000"/>
                </a:solidFill>
              </a:rPr>
              <a:t>Coxackievirus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err="1" smtClean="0">
                <a:solidFill>
                  <a:srgbClr val="FF0000"/>
                </a:solidFill>
              </a:rPr>
              <a:t>Plörodini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sz="2800" dirty="0" smtClean="0">
                <a:solidFill>
                  <a:srgbClr val="FF0000"/>
                </a:solidFill>
                <a:latin typeface="+mn-lt"/>
              </a:rPr>
              <a:t>(</a:t>
            </a:r>
            <a:r>
              <a:rPr lang="tr-TR" sz="2800" dirty="0" err="1" smtClean="0">
                <a:solidFill>
                  <a:srgbClr val="FF0000"/>
                </a:solidFill>
                <a:latin typeface="+mn-lt"/>
              </a:rPr>
              <a:t>Epidemik</a:t>
            </a:r>
            <a:r>
              <a:rPr lang="tr-TR" sz="2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2800" dirty="0" err="1" smtClean="0">
                <a:solidFill>
                  <a:srgbClr val="FF0000"/>
                </a:solidFill>
                <a:latin typeface="+mn-lt"/>
              </a:rPr>
              <a:t>miyalji</a:t>
            </a:r>
            <a:r>
              <a:rPr lang="tr-TR" sz="2800" dirty="0" smtClean="0">
                <a:solidFill>
                  <a:srgbClr val="FF0000"/>
                </a:solidFill>
                <a:latin typeface="+mn-lt"/>
              </a:rPr>
              <a:t>, </a:t>
            </a:r>
            <a:r>
              <a:rPr lang="en-US" altLang="zh-TW" sz="2800" dirty="0" smtClean="0">
                <a:solidFill>
                  <a:srgbClr val="FF0000"/>
                </a:solidFill>
                <a:latin typeface="+mn-lt"/>
              </a:rPr>
              <a:t>Bornholm </a:t>
            </a:r>
            <a:r>
              <a:rPr lang="tr-TR" altLang="zh-TW" sz="2800" dirty="0" smtClean="0">
                <a:solidFill>
                  <a:srgbClr val="FF0000"/>
                </a:solidFill>
                <a:latin typeface="+mn-lt"/>
              </a:rPr>
              <a:t>hastalığı, Şeytan gribi)</a:t>
            </a:r>
            <a:r>
              <a:rPr lang="en-US" altLang="zh-TW" sz="2800" dirty="0" smtClean="0">
                <a:solidFill>
                  <a:srgbClr val="FF0000"/>
                </a:solidFill>
                <a:latin typeface="+mn-lt"/>
              </a:rPr>
              <a:t> </a:t>
            </a:r>
            <a:endParaRPr lang="tr-TR" sz="2800" dirty="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pPr eaLnBrk="1" hangingPunct="1"/>
            <a:r>
              <a:rPr lang="tr-TR" altLang="tr-TR" smtClean="0"/>
              <a:t>Grup </a:t>
            </a:r>
            <a:r>
              <a:rPr lang="tr-TR" altLang="tr-TR" b="1" smtClean="0"/>
              <a:t>B</a:t>
            </a:r>
          </a:p>
          <a:p>
            <a:pPr eaLnBrk="1" hangingPunct="1"/>
            <a:r>
              <a:rPr lang="tr-TR" altLang="tr-TR" smtClean="0"/>
              <a:t>Ani başlangıçlı ateş ve göğüste batma şeklinde ağrı (2 gün -2 hf sürer)</a:t>
            </a:r>
          </a:p>
          <a:p>
            <a:pPr eaLnBrk="1" hangingPunct="1"/>
            <a:r>
              <a:rPr lang="tr-TR" altLang="tr-TR" smtClean="0"/>
              <a:t>Hastaların yarısında karın ağrısı (çocuklarda ana yakınma)</a:t>
            </a:r>
          </a:p>
          <a:p>
            <a:pPr eaLnBrk="1" hangingPunct="1"/>
            <a:r>
              <a:rPr lang="tr-TR" altLang="tr-TR" smtClean="0"/>
              <a:t>Kendiliğinden tamamen iyileşir</a:t>
            </a:r>
          </a:p>
          <a:p>
            <a:pPr eaLnBrk="1" hangingPunct="1"/>
            <a:r>
              <a:rPr lang="tr-TR" altLang="tr-TR" smtClean="0"/>
              <a:t>Fakat nüks sık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Miyokardit (-perikardit)</a:t>
            </a: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800" smtClean="0"/>
              <a:t>Kalbin veya çevreleyen zarların akut inflamasyonu</a:t>
            </a:r>
          </a:p>
          <a:p>
            <a:pPr eaLnBrk="1" hangingPunct="1"/>
            <a:r>
              <a:rPr lang="tr-TR" altLang="tr-TR" sz="2800" smtClean="0"/>
              <a:t>Ciddi bir tablo</a:t>
            </a:r>
          </a:p>
          <a:p>
            <a:pPr eaLnBrk="1" hangingPunct="1"/>
            <a:r>
              <a:rPr lang="tr-TR" altLang="tr-TR" sz="2800" smtClean="0"/>
              <a:t>Grup </a:t>
            </a:r>
            <a:r>
              <a:rPr lang="tr-TR" altLang="tr-TR" sz="2800" b="1" smtClean="0"/>
              <a:t>B</a:t>
            </a:r>
            <a:r>
              <a:rPr lang="tr-TR" altLang="tr-TR" sz="2800" smtClean="0">
                <a:sym typeface="Symbol" panose="05050102010706020507" pitchFamily="18" charset="2"/>
              </a:rPr>
              <a:t></a:t>
            </a:r>
            <a:r>
              <a:rPr lang="tr-TR" altLang="tr-TR" sz="2800" smtClean="0"/>
              <a:t>yetişkin ve çocuklardaki miyokardiyal hastalıkların primer etkeni</a:t>
            </a:r>
          </a:p>
          <a:p>
            <a:pPr eaLnBrk="1" hangingPunct="1"/>
            <a:r>
              <a:rPr lang="tr-TR" altLang="tr-TR" sz="2800" smtClean="0"/>
              <a:t>Semptomatik coxsackievirus enf. larının %5’i kalp hastalıklarına sebep olur</a:t>
            </a:r>
          </a:p>
          <a:p>
            <a:pPr eaLnBrk="1" hangingPunct="1"/>
            <a:r>
              <a:rPr lang="tr-TR" altLang="tr-TR" sz="2800" smtClean="0"/>
              <a:t>YD da ölümcül olabilir</a:t>
            </a:r>
          </a:p>
          <a:p>
            <a:pPr eaLnBrk="1" hangingPunct="1"/>
            <a:r>
              <a:rPr lang="tr-TR" altLang="tr-TR" sz="2800" smtClean="0"/>
              <a:t>Herhangi bir yaşta geçirildiğinde kalbe kalıcı hasar verebilir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z="3200" smtClean="0">
                <a:solidFill>
                  <a:srgbClr val="FF0000"/>
                </a:solidFill>
              </a:rPr>
              <a:t>Soğuk algınlığı ve Nedeni bilinmeyen ateş</a:t>
            </a:r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Enterovirus’lar yaz ve sonbahar aylarındaki solunum yolu enf.larının %15-20’sinden sorumlu</a:t>
            </a:r>
          </a:p>
          <a:p>
            <a:r>
              <a:rPr lang="tr-TR" altLang="tr-TR" smtClean="0"/>
              <a:t>Birçok coxsackievirus soğuk algınlığı ve nedeni bilinmeyen ateş ile ilişkili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İnfantların sistemik hastalığı</a:t>
            </a:r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Grup </a:t>
            </a:r>
            <a:r>
              <a:rPr lang="tr-TR" altLang="tr-TR" b="1" smtClean="0"/>
              <a:t>B</a:t>
            </a:r>
          </a:p>
          <a:p>
            <a:r>
              <a:rPr lang="tr-TR" altLang="tr-TR" smtClean="0"/>
              <a:t>İnfantın birçok organında (kalp, KC, beyin) eş zamanlı viral enf. ların ortaya çıktığı çok ciddi bir hastalık</a:t>
            </a:r>
          </a:p>
          <a:p>
            <a:r>
              <a:rPr lang="tr-TR" altLang="tr-TR" smtClean="0"/>
              <a:t>Ağır olgularda yaşamın ilk 8 gününde miyokardit veya perikardit gelişebilir</a:t>
            </a:r>
          </a:p>
          <a:p>
            <a:r>
              <a:rPr lang="tr-TR" altLang="tr-TR" smtClean="0"/>
              <a:t>Bazen transplasental bulaşabilir</a:t>
            </a:r>
          </a:p>
          <a:p>
            <a:r>
              <a:rPr lang="tr-TR" altLang="tr-TR" smtClean="0"/>
              <a:t>Çok kısa sürede ölüm/veya tamamen iyileşme</a:t>
            </a:r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/>
              <a:t> </a:t>
            </a:r>
            <a:r>
              <a:rPr lang="tr-TR" altLang="tr-TR" smtClean="0">
                <a:solidFill>
                  <a:srgbClr val="FF0000"/>
                </a:solidFill>
              </a:rPr>
              <a:t>GİS ?</a:t>
            </a:r>
          </a:p>
        </p:txBody>
      </p:sp>
      <p:sp>
        <p:nvSpPr>
          <p:cNvPr id="307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Enteroviruslar için primer replikasyon bölgesi GİS olsa da orada belirgin bir hastalığa yol açmazlar</a:t>
            </a:r>
          </a:p>
          <a:p>
            <a:r>
              <a:rPr lang="tr-TR" altLang="tr-TR" smtClean="0"/>
              <a:t>Bazı A grubu coxsackievirus’lar çocuklarda </a:t>
            </a:r>
            <a:r>
              <a:rPr lang="tr-TR" altLang="tr-TR" b="1" smtClean="0"/>
              <a:t>ishal</a:t>
            </a:r>
            <a:r>
              <a:rPr lang="tr-TR" altLang="tr-TR" smtClean="0"/>
              <a:t>le ilişkilendirilmiş, ama etken olduğu kanıtlanamamıştır</a:t>
            </a:r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29600" cy="1143000"/>
          </a:xfrm>
        </p:spPr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Laboratuvar tanı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z="3200" smtClean="0">
                <a:solidFill>
                  <a:srgbClr val="FF0000"/>
                </a:solidFill>
              </a:rPr>
              <a:t>Virus izolasyonu</a:t>
            </a: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31747" name="2 İçerik Yer Tutucusu"/>
          <p:cNvSpPr>
            <a:spLocks noGrp="1"/>
          </p:cNvSpPr>
          <p:nvPr>
            <p:ph idx="1"/>
          </p:nvPr>
        </p:nvSpPr>
        <p:spPr>
          <a:xfrm>
            <a:off x="468313" y="1916113"/>
            <a:ext cx="8229600" cy="4525962"/>
          </a:xfrm>
        </p:spPr>
        <p:txBody>
          <a:bodyPr/>
          <a:lstStyle/>
          <a:p>
            <a:r>
              <a:rPr lang="tr-TR" altLang="tr-TR" sz="2800" smtClean="0"/>
              <a:t>Hastalığın ilk birkaç günü </a:t>
            </a:r>
            <a:r>
              <a:rPr lang="tr-TR" altLang="tr-TR" sz="2800" b="1" smtClean="0"/>
              <a:t>boğaz yıkantı suyu</a:t>
            </a:r>
            <a:r>
              <a:rPr lang="tr-TR" altLang="tr-TR" sz="2800" smtClean="0"/>
              <a:t>ndan</a:t>
            </a:r>
            <a:r>
              <a:rPr lang="tr-TR" altLang="tr-TR" sz="2800" b="1" smtClean="0"/>
              <a:t> </a:t>
            </a:r>
          </a:p>
          <a:p>
            <a:r>
              <a:rPr lang="tr-TR" altLang="tr-TR" sz="2800" smtClean="0"/>
              <a:t>İlk birkaç hafta süresince </a:t>
            </a:r>
            <a:r>
              <a:rPr lang="tr-TR" altLang="tr-TR" sz="2800" b="1" smtClean="0"/>
              <a:t>dışkı</a:t>
            </a:r>
            <a:r>
              <a:rPr lang="tr-TR" altLang="tr-TR" sz="2800" smtClean="0"/>
              <a:t>dan izole edilebilir</a:t>
            </a:r>
          </a:p>
          <a:p>
            <a:r>
              <a:rPr lang="tr-TR" altLang="tr-TR" sz="2800" smtClean="0"/>
              <a:t>Tip </a:t>
            </a:r>
            <a:r>
              <a:rPr lang="tr-TR" altLang="tr-TR" sz="2800" b="1" smtClean="0"/>
              <a:t>A</a:t>
            </a:r>
            <a:r>
              <a:rPr lang="tr-TR" altLang="tr-TR" sz="2800" smtClean="0"/>
              <a:t>21</a:t>
            </a:r>
            <a:r>
              <a:rPr lang="tr-TR" altLang="tr-TR" sz="2800" smtClean="0">
                <a:sym typeface="Symbol" panose="05050102010706020507" pitchFamily="18" charset="2"/>
              </a:rPr>
              <a:t>en bol miktarda </a:t>
            </a:r>
            <a:r>
              <a:rPr lang="tr-TR" altLang="tr-TR" sz="2800" b="1" smtClean="0">
                <a:sym typeface="Symbol" panose="05050102010706020507" pitchFamily="18" charset="2"/>
              </a:rPr>
              <a:t>nazal</a:t>
            </a:r>
            <a:r>
              <a:rPr lang="tr-TR" altLang="tr-TR" sz="2800" smtClean="0">
                <a:sym typeface="Symbol" panose="05050102010706020507" pitchFamily="18" charset="2"/>
              </a:rPr>
              <a:t> </a:t>
            </a:r>
            <a:r>
              <a:rPr lang="tr-TR" altLang="tr-TR" sz="2800" b="1" smtClean="0">
                <a:sym typeface="Symbol" panose="05050102010706020507" pitchFamily="18" charset="2"/>
              </a:rPr>
              <a:t>salgı</a:t>
            </a:r>
            <a:r>
              <a:rPr lang="tr-TR" altLang="tr-TR" sz="2800" smtClean="0">
                <a:sym typeface="Symbol" panose="05050102010706020507" pitchFamily="18" charset="2"/>
              </a:rPr>
              <a:t>larda bulunur</a:t>
            </a:r>
          </a:p>
          <a:p>
            <a:r>
              <a:rPr lang="tr-TR" altLang="tr-TR" sz="2800" smtClean="0">
                <a:sym typeface="Symbol" panose="05050102010706020507" pitchFamily="18" charset="2"/>
              </a:rPr>
              <a:t>Aseptik menenjit olgularında virus hem </a:t>
            </a:r>
            <a:r>
              <a:rPr lang="tr-TR" altLang="tr-TR" sz="2800" b="1" smtClean="0">
                <a:sym typeface="Symbol" panose="05050102010706020507" pitchFamily="18" charset="2"/>
              </a:rPr>
              <a:t>BOS</a:t>
            </a:r>
            <a:r>
              <a:rPr lang="tr-TR" altLang="tr-TR" sz="2800" smtClean="0">
                <a:sym typeface="Symbol" panose="05050102010706020507" pitchFamily="18" charset="2"/>
              </a:rPr>
              <a:t> hem de </a:t>
            </a:r>
            <a:r>
              <a:rPr lang="tr-TR" altLang="tr-TR" sz="2800" b="1" smtClean="0">
                <a:sym typeface="Symbol" panose="05050102010706020507" pitchFamily="18" charset="2"/>
              </a:rPr>
              <a:t>sindirim kanalı</a:t>
            </a:r>
            <a:r>
              <a:rPr lang="tr-TR" altLang="tr-TR" sz="2800" smtClean="0">
                <a:sym typeface="Symbol" panose="05050102010706020507" pitchFamily="18" charset="2"/>
              </a:rPr>
              <a:t>ndan</a:t>
            </a:r>
            <a:r>
              <a:rPr lang="tr-TR" altLang="tr-TR" sz="2800" b="1" smtClean="0">
                <a:sym typeface="Symbol" panose="05050102010706020507" pitchFamily="18" charset="2"/>
              </a:rPr>
              <a:t> </a:t>
            </a:r>
            <a:r>
              <a:rPr lang="tr-TR" altLang="tr-TR" sz="2800" smtClean="0">
                <a:sym typeface="Symbol" panose="05050102010706020507" pitchFamily="18" charset="2"/>
              </a:rPr>
              <a:t>izole edilebilir</a:t>
            </a:r>
          </a:p>
          <a:p>
            <a:r>
              <a:rPr lang="tr-TR" altLang="tr-TR" sz="2800" smtClean="0">
                <a:sym typeface="Symbol" panose="05050102010706020507" pitchFamily="18" charset="2"/>
              </a:rPr>
              <a:t>Kanamalı konjunktivit olgularında </a:t>
            </a:r>
            <a:r>
              <a:rPr lang="tr-TR" altLang="tr-TR" sz="2800" b="1" smtClean="0">
                <a:sym typeface="Symbol" panose="05050102010706020507" pitchFamily="18" charset="2"/>
              </a:rPr>
              <a:t>A</a:t>
            </a:r>
            <a:r>
              <a:rPr lang="tr-TR" altLang="tr-TR" sz="2800" smtClean="0">
                <a:sym typeface="Symbol" panose="05050102010706020507" pitchFamily="18" charset="2"/>
              </a:rPr>
              <a:t>24 virusu </a:t>
            </a:r>
            <a:r>
              <a:rPr lang="tr-TR" altLang="tr-TR" sz="2800" b="1" smtClean="0">
                <a:sym typeface="Symbol" panose="05050102010706020507" pitchFamily="18" charset="2"/>
              </a:rPr>
              <a:t>konjunktival</a:t>
            </a:r>
            <a:r>
              <a:rPr lang="tr-TR" altLang="tr-TR" sz="2800" smtClean="0">
                <a:sym typeface="Symbol" panose="05050102010706020507" pitchFamily="18" charset="2"/>
              </a:rPr>
              <a:t> </a:t>
            </a:r>
            <a:r>
              <a:rPr lang="tr-TR" altLang="tr-TR" sz="2800" b="1" smtClean="0">
                <a:sym typeface="Symbol" panose="05050102010706020507" pitchFamily="18" charset="2"/>
              </a:rPr>
              <a:t>sürüntü</a:t>
            </a:r>
            <a:r>
              <a:rPr lang="tr-TR" altLang="tr-TR" sz="2800" smtClean="0">
                <a:sym typeface="Symbol" panose="05050102010706020507" pitchFamily="18" charset="2"/>
              </a:rPr>
              <a:t>lerden, </a:t>
            </a:r>
            <a:r>
              <a:rPr lang="tr-TR" altLang="tr-TR" sz="2800" b="1" smtClean="0">
                <a:sym typeface="Symbol" panose="05050102010706020507" pitchFamily="18" charset="2"/>
              </a:rPr>
              <a:t>boğaz sürüntüsü</a:t>
            </a:r>
            <a:r>
              <a:rPr lang="tr-TR" altLang="tr-TR" sz="2800" smtClean="0">
                <a:sym typeface="Symbol" panose="05050102010706020507" pitchFamily="18" charset="2"/>
              </a:rPr>
              <a:t>nden ve </a:t>
            </a:r>
            <a:r>
              <a:rPr lang="tr-TR" altLang="tr-TR" sz="2800" b="1" smtClean="0">
                <a:sym typeface="Symbol" panose="05050102010706020507" pitchFamily="18" charset="2"/>
              </a:rPr>
              <a:t>dışkı</a:t>
            </a:r>
            <a:r>
              <a:rPr lang="tr-TR" altLang="tr-TR" sz="2800" smtClean="0">
                <a:sym typeface="Symbol" panose="05050102010706020507" pitchFamily="18" charset="2"/>
              </a:rPr>
              <a:t>dan izole edilir</a:t>
            </a:r>
            <a:endParaRPr lang="tr-TR" alt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Enterovirus</a:t>
            </a:r>
            <a:r>
              <a:rPr lang="tr-TR" altLang="zh-TW" smtClean="0">
                <a:solidFill>
                  <a:srgbClr val="FF0000"/>
                </a:solidFill>
              </a:rPr>
              <a:t>’lar</a:t>
            </a:r>
            <a:endParaRPr lang="en-US" altLang="zh-TW" smtClean="0">
              <a:solidFill>
                <a:srgbClr val="FF0000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81200"/>
            <a:ext cx="76200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 smtClean="0"/>
              <a:t>Enterovirus</a:t>
            </a:r>
            <a:r>
              <a:rPr lang="tr-TR" altLang="zh-TW" sz="2400" dirty="0" smtClean="0"/>
              <a:t>’</a:t>
            </a:r>
            <a:r>
              <a:rPr lang="tr-TR" altLang="zh-TW" sz="2400" dirty="0" err="1" smtClean="0"/>
              <a:t>lar</a:t>
            </a:r>
            <a:r>
              <a:rPr lang="en-US" altLang="zh-TW" sz="2400" dirty="0" smtClean="0"/>
              <a:t> </a:t>
            </a:r>
            <a:r>
              <a:rPr lang="tr-TR" altLang="zh-TW" sz="2400" dirty="0" err="1" smtClean="0"/>
              <a:t>replikasyonları</a:t>
            </a:r>
            <a:r>
              <a:rPr lang="tr-TR" altLang="zh-TW" sz="2400" dirty="0" smtClean="0"/>
              <a:t> esas olarak bağırsaklarda gerçekleşen </a:t>
            </a:r>
            <a:r>
              <a:rPr lang="en-US" altLang="zh-TW" sz="2400" dirty="0" smtClean="0"/>
              <a:t>picornavirus</a:t>
            </a:r>
            <a:r>
              <a:rPr lang="tr-TR" altLang="zh-TW" sz="2400" dirty="0" smtClean="0"/>
              <a:t> ailesine ait bir cins</a:t>
            </a:r>
          </a:p>
          <a:p>
            <a:pPr algn="just">
              <a:lnSpc>
                <a:spcPct val="90000"/>
              </a:lnSpc>
            </a:pPr>
            <a:endParaRPr lang="tr-TR" altLang="zh-TW" sz="2400" dirty="0" smtClean="0"/>
          </a:p>
          <a:p>
            <a:pPr algn="just">
              <a:lnSpc>
                <a:spcPct val="90000"/>
              </a:lnSpc>
            </a:pPr>
            <a:endParaRPr lang="tr-TR" altLang="zh-TW" sz="2400" dirty="0" smtClean="0"/>
          </a:p>
          <a:p>
            <a:pPr algn="just">
              <a:lnSpc>
                <a:spcPct val="90000"/>
              </a:lnSpc>
            </a:pPr>
            <a:endParaRPr lang="tr-TR" altLang="zh-TW" sz="2400" dirty="0" smtClean="0"/>
          </a:p>
          <a:p>
            <a:pPr algn="just">
              <a:lnSpc>
                <a:spcPct val="90000"/>
              </a:lnSpc>
            </a:pPr>
            <a:endParaRPr lang="tr-TR" altLang="zh-TW" sz="2400" dirty="0" smtClean="0"/>
          </a:p>
          <a:p>
            <a:pPr algn="just">
              <a:lnSpc>
                <a:spcPct val="90000"/>
              </a:lnSpc>
            </a:pPr>
            <a:endParaRPr lang="tr-TR" altLang="zh-TW" sz="2400" dirty="0" smtClean="0"/>
          </a:p>
          <a:p>
            <a:pPr algn="just">
              <a:lnSpc>
                <a:spcPct val="90000"/>
              </a:lnSpc>
            </a:pPr>
            <a:r>
              <a:rPr lang="tr-TR" altLang="zh-TW" sz="2400" dirty="0" smtClean="0"/>
              <a:t>Tek </a:t>
            </a:r>
            <a:r>
              <a:rPr lang="tr-TR" altLang="zh-TW" sz="2400" dirty="0" err="1" smtClean="0"/>
              <a:t>iplikçikli</a:t>
            </a:r>
            <a:r>
              <a:rPr lang="tr-TR" altLang="zh-TW" sz="2400" dirty="0" smtClean="0"/>
              <a:t> </a:t>
            </a:r>
            <a:r>
              <a:rPr lang="tr-TR" altLang="zh-TW" sz="2400" dirty="0" err="1" smtClean="0"/>
              <a:t>ikozahedral</a:t>
            </a:r>
            <a:r>
              <a:rPr lang="tr-TR" altLang="zh-TW" sz="2400" dirty="0" smtClean="0"/>
              <a:t> simetrili çıplak RNA </a:t>
            </a:r>
            <a:r>
              <a:rPr lang="tr-TR" altLang="zh-TW" sz="2400" dirty="0" err="1" smtClean="0"/>
              <a:t>virusu</a:t>
            </a:r>
            <a:endParaRPr lang="tr-TR" altLang="zh-TW" sz="2400" dirty="0" smtClean="0"/>
          </a:p>
          <a:p>
            <a:pPr algn="just">
              <a:lnSpc>
                <a:spcPct val="90000"/>
              </a:lnSpc>
            </a:pPr>
            <a:r>
              <a:rPr lang="tr-TR" altLang="zh-TW" sz="2400" dirty="0" smtClean="0"/>
              <a:t>Asit </a:t>
            </a:r>
            <a:r>
              <a:rPr lang="tr-TR" altLang="zh-TW" sz="2400" dirty="0" err="1"/>
              <a:t>p</a:t>
            </a:r>
            <a:r>
              <a:rPr lang="tr-TR" altLang="zh-TW" sz="2400" dirty="0" err="1" smtClean="0"/>
              <a:t>H’lara</a:t>
            </a:r>
            <a:r>
              <a:rPr lang="tr-TR" altLang="zh-TW" sz="2400" dirty="0" smtClean="0"/>
              <a:t> dayanıklı </a:t>
            </a:r>
            <a:endParaRPr lang="en-US" altLang="zh-TW" sz="2400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4067175" y="2708275"/>
            <a:ext cx="2286000" cy="2051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altLang="zh-TW" sz="2400" dirty="0" err="1">
                <a:solidFill>
                  <a:srgbClr val="4F81BD">
                    <a:lumMod val="75000"/>
                  </a:srgbClr>
                </a:solidFill>
                <a:latin typeface="Calibri"/>
                <a:cs typeface="+mn-cs"/>
              </a:rPr>
              <a:t>Enterovirus</a:t>
            </a:r>
            <a:endParaRPr lang="tr-TR" altLang="zh-TW" sz="2400" dirty="0">
              <a:solidFill>
                <a:srgbClr val="4F81BD">
                  <a:lumMod val="75000"/>
                </a:srgbClr>
              </a:solidFill>
              <a:latin typeface="Calibri"/>
              <a:cs typeface="+mn-cs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altLang="zh-TW" sz="2400" dirty="0" err="1">
                <a:solidFill>
                  <a:srgbClr val="4F81BD">
                    <a:lumMod val="75000"/>
                  </a:srgbClr>
                </a:solidFill>
                <a:latin typeface="Calibri"/>
                <a:cs typeface="+mn-cs"/>
              </a:rPr>
              <a:t>Rhinovirus</a:t>
            </a:r>
            <a:endParaRPr lang="tr-TR" altLang="zh-TW" sz="2400" dirty="0">
              <a:solidFill>
                <a:srgbClr val="4F81BD">
                  <a:lumMod val="75000"/>
                </a:srgbClr>
              </a:solidFill>
              <a:latin typeface="Calibri"/>
              <a:cs typeface="+mn-cs"/>
            </a:endParaRP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altLang="zh-TW" sz="2400" dirty="0" err="1">
                <a:solidFill>
                  <a:srgbClr val="4F81BD">
                    <a:lumMod val="75000"/>
                  </a:srgbClr>
                </a:solidFill>
                <a:latin typeface="Calibri"/>
                <a:cs typeface="+mn-cs"/>
              </a:rPr>
              <a:t>Hepatovirus</a:t>
            </a:r>
            <a:r>
              <a:rPr lang="tr-TR" altLang="zh-TW" sz="2400" dirty="0">
                <a:solidFill>
                  <a:srgbClr val="4F81BD">
                    <a:lumMod val="75000"/>
                  </a:srgbClr>
                </a:solidFill>
                <a:latin typeface="Calibri"/>
                <a:cs typeface="+mn-cs"/>
              </a:rPr>
              <a:t> 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altLang="zh-TW" sz="2400" dirty="0" err="1">
                <a:solidFill>
                  <a:srgbClr val="4F81BD">
                    <a:lumMod val="75000"/>
                  </a:srgbClr>
                </a:solidFill>
                <a:latin typeface="Calibri"/>
                <a:cs typeface="+mn-cs"/>
              </a:rPr>
              <a:t>Cardiovirus</a:t>
            </a:r>
            <a:r>
              <a:rPr lang="tr-TR" altLang="zh-TW" sz="2400" dirty="0">
                <a:solidFill>
                  <a:srgbClr val="4F81BD">
                    <a:lumMod val="75000"/>
                  </a:srgbClr>
                </a:solidFill>
                <a:latin typeface="Calibri"/>
                <a:cs typeface="+mn-cs"/>
              </a:rPr>
              <a:t> </a:t>
            </a:r>
          </a:p>
          <a:p>
            <a:pPr marL="742950" lvl="1" indent="-285750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tr-TR" altLang="zh-TW" sz="2400" dirty="0" err="1">
                <a:solidFill>
                  <a:srgbClr val="4F81BD">
                    <a:lumMod val="75000"/>
                  </a:srgbClr>
                </a:solidFill>
                <a:latin typeface="Calibri"/>
                <a:cs typeface="+mn-cs"/>
              </a:rPr>
              <a:t>Aphtovirus</a:t>
            </a:r>
            <a:endParaRPr lang="tr-TR" altLang="zh-TW" sz="2400" dirty="0">
              <a:solidFill>
                <a:srgbClr val="4F81BD">
                  <a:lumMod val="75000"/>
                </a:srgbClr>
              </a:solidFill>
              <a:latin typeface="Calibri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Virus izolasyonu</a:t>
            </a:r>
            <a:endParaRPr lang="tr-TR" altLang="tr-TR" smtClean="0"/>
          </a:p>
        </p:txBody>
      </p:sp>
      <p:sp>
        <p:nvSpPr>
          <p:cNvPr id="337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 smtClean="0"/>
              <a:t>Örnekler hem doku kültürlerine hem de yeni doğan fareye </a:t>
            </a:r>
            <a:r>
              <a:rPr lang="tr-TR" altLang="tr-TR" sz="2800" dirty="0" err="1" smtClean="0"/>
              <a:t>inokule</a:t>
            </a:r>
            <a:r>
              <a:rPr lang="tr-TR" altLang="tr-TR" sz="2800" dirty="0" smtClean="0"/>
              <a:t> edilir</a:t>
            </a:r>
          </a:p>
          <a:p>
            <a:r>
              <a:rPr lang="tr-TR" altLang="tr-TR" sz="2800" dirty="0" smtClean="0"/>
              <a:t>Doku kültüründe </a:t>
            </a:r>
            <a:r>
              <a:rPr lang="tr-TR" altLang="tr-TR" sz="2800" dirty="0" err="1" smtClean="0"/>
              <a:t>sitopatik</a:t>
            </a:r>
            <a:r>
              <a:rPr lang="tr-TR" altLang="tr-TR" sz="2800" dirty="0" smtClean="0"/>
              <a:t> etki (CPE) 5-14 gün içerisinde görülür</a:t>
            </a:r>
          </a:p>
          <a:p>
            <a:r>
              <a:rPr lang="tr-TR" altLang="tr-TR" sz="2800" dirty="0" smtClean="0"/>
              <a:t>Yeni doğan farede hastalık belirtileri </a:t>
            </a:r>
          </a:p>
          <a:p>
            <a:pPr>
              <a:buFont typeface="Arial" panose="020B0604020202020204" pitchFamily="34" charset="0"/>
              <a:buNone/>
            </a:pPr>
            <a:endParaRPr lang="tr-TR" altLang="tr-TR" sz="2400" dirty="0" smtClean="0"/>
          </a:p>
          <a:p>
            <a:pPr algn="ctr">
              <a:buFont typeface="Arial" panose="020B0604020202020204" pitchFamily="34" charset="0"/>
              <a:buNone/>
            </a:pPr>
            <a:endParaRPr lang="tr-TR" altLang="tr-TR" sz="2400" dirty="0" smtClean="0"/>
          </a:p>
          <a:p>
            <a:pPr algn="ctr">
              <a:buFont typeface="Arial" panose="020B0604020202020204" pitchFamily="34" charset="0"/>
              <a:buNone/>
            </a:pPr>
            <a:endParaRPr lang="tr-TR" altLang="tr-TR" sz="2400" dirty="0" smtClean="0"/>
          </a:p>
          <a:p>
            <a:pPr algn="ctr">
              <a:buFont typeface="Arial" panose="020B0604020202020204" pitchFamily="34" charset="0"/>
              <a:buNone/>
            </a:pPr>
            <a:r>
              <a:rPr lang="tr-TR" altLang="tr-TR" sz="2400" dirty="0" smtClean="0"/>
              <a:t>(yöntem zor olduğundan nadiren uygulanır)</a:t>
            </a:r>
          </a:p>
          <a:p>
            <a:r>
              <a:rPr lang="tr-TR" altLang="tr-TR" sz="2800" dirty="0" err="1" smtClean="0"/>
              <a:t>Virus</a:t>
            </a:r>
            <a:r>
              <a:rPr lang="tr-TR" altLang="tr-TR" sz="2800" dirty="0" smtClean="0"/>
              <a:t> oluşturduğu patolojik lezyonlar ve </a:t>
            </a:r>
            <a:r>
              <a:rPr lang="tr-TR" altLang="tr-TR" sz="2800" dirty="0" err="1" smtClean="0"/>
              <a:t>immunolojik</a:t>
            </a:r>
            <a:r>
              <a:rPr lang="tr-TR" altLang="tr-TR" sz="2800" dirty="0" smtClean="0"/>
              <a:t> yöntemlerle tanımlanır</a:t>
            </a:r>
          </a:p>
          <a:p>
            <a:endParaRPr lang="tr-TR" altLang="tr-TR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5292725" y="4149725"/>
            <a:ext cx="22860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400" b="1" dirty="0">
                <a:solidFill>
                  <a:prstClr val="black"/>
                </a:solidFill>
                <a:latin typeface="Calibri"/>
                <a:cs typeface="+mn-cs"/>
              </a:rPr>
              <a:t>B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grubu </a:t>
            </a: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suşlarda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5-14 gün içinde görülür </a:t>
            </a:r>
            <a:endParaRPr lang="tr-TR" sz="2400" dirty="0">
              <a:latin typeface="Arial" charset="0"/>
              <a:cs typeface="Arial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1187450" y="4292600"/>
            <a:ext cx="2286000" cy="904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tr-TR" sz="2400" b="1" dirty="0">
                <a:solidFill>
                  <a:prstClr val="black"/>
                </a:solidFill>
                <a:latin typeface="Calibri"/>
                <a:cs typeface="+mn-cs"/>
              </a:rPr>
              <a:t>A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grubu </a:t>
            </a:r>
            <a:r>
              <a:rPr lang="tr-TR" sz="2400" dirty="0" err="1">
                <a:solidFill>
                  <a:prstClr val="black"/>
                </a:solidFill>
                <a:latin typeface="Calibri"/>
                <a:cs typeface="+mn-cs"/>
              </a:rPr>
              <a:t>suşlarda</a:t>
            </a: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tr-TR" sz="2400" dirty="0">
                <a:solidFill>
                  <a:prstClr val="black"/>
                </a:solidFill>
                <a:latin typeface="Calibri"/>
                <a:cs typeface="+mn-cs"/>
              </a:rPr>
              <a:t>3-8 gün içinde </a:t>
            </a:r>
          </a:p>
        </p:txBody>
      </p:sp>
      <p:sp>
        <p:nvSpPr>
          <p:cNvPr id="6" name="5 Aşağı Ok"/>
          <p:cNvSpPr/>
          <p:nvPr/>
        </p:nvSpPr>
        <p:spPr>
          <a:xfrm rot="19963598">
            <a:off x="4529138" y="3956050"/>
            <a:ext cx="220662" cy="49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7" name="6 Aşağı Ok"/>
          <p:cNvSpPr/>
          <p:nvPr/>
        </p:nvSpPr>
        <p:spPr>
          <a:xfrm rot="1785488">
            <a:off x="3600450" y="3951288"/>
            <a:ext cx="201613" cy="4905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 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Nükleik asit saptanması</a:t>
            </a:r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r>
              <a:rPr lang="tr-TR" altLang="tr-TR" dirty="0" smtClean="0"/>
              <a:t>Hızlı ve duyarlı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tr-TR" altLang="tr-TR" dirty="0" err="1" smtClean="0"/>
              <a:t>Revers</a:t>
            </a:r>
            <a:r>
              <a:rPr lang="tr-TR" altLang="tr-TR" dirty="0" smtClean="0"/>
              <a:t> transkripsiyon PCR bir çok </a:t>
            </a:r>
            <a:r>
              <a:rPr lang="tr-TR" altLang="tr-TR" dirty="0" err="1" smtClean="0"/>
              <a:t>serotipi</a:t>
            </a:r>
            <a:r>
              <a:rPr lang="tr-TR" altLang="tr-TR" dirty="0" smtClean="0"/>
              <a:t> saptayabilir ve özgül</a:t>
            </a:r>
          </a:p>
          <a:p>
            <a:pPr lvl="1"/>
            <a:endParaRPr lang="tr-TR" altLang="tr-TR" dirty="0" smtClean="0"/>
          </a:p>
          <a:p>
            <a:pPr lvl="1" algn="ctr">
              <a:buFont typeface="Arial" panose="020B0604020202020204" pitchFamily="34" charset="0"/>
              <a:buNone/>
            </a:pPr>
            <a:r>
              <a:rPr lang="tr-TR" altLang="tr-TR" dirty="0" smtClean="0"/>
              <a:t>Hücre kültüründen daha avantajlı 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tr-TR" altLang="tr-TR" dirty="0" smtClean="0"/>
              <a:t>(özellikle grup A </a:t>
            </a:r>
            <a:r>
              <a:rPr lang="tr-TR" altLang="tr-TR" dirty="0" err="1" smtClean="0"/>
              <a:t>hc</a:t>
            </a:r>
            <a:r>
              <a:rPr lang="tr-TR" altLang="tr-TR" dirty="0" smtClean="0"/>
              <a:t> kültüründe zayıf ürediği için)</a:t>
            </a:r>
          </a:p>
          <a:p>
            <a:r>
              <a:rPr lang="tr-TR" altLang="tr-TR" dirty="0" smtClean="0"/>
              <a:t>Gerçek zamanlı PCR </a:t>
            </a:r>
            <a:r>
              <a:rPr lang="tr-TR" altLang="tr-TR" dirty="0" err="1" smtClean="0"/>
              <a:t>ın</a:t>
            </a:r>
            <a:r>
              <a:rPr lang="tr-TR" altLang="tr-TR" dirty="0" smtClean="0"/>
              <a:t> duyarlılığı konvansiyonel PCR ile benzer</a:t>
            </a:r>
          </a:p>
          <a:p>
            <a:pPr>
              <a:buFont typeface="Arial" panose="020B0604020202020204" pitchFamily="34" charset="0"/>
              <a:buNone/>
            </a:pPr>
            <a:endParaRPr lang="tr-TR" altLang="tr-TR" dirty="0" smtClean="0"/>
          </a:p>
        </p:txBody>
      </p:sp>
      <p:sp>
        <p:nvSpPr>
          <p:cNvPr id="4" name="3 Aşağı Ok"/>
          <p:cNvSpPr/>
          <p:nvPr/>
        </p:nvSpPr>
        <p:spPr>
          <a:xfrm>
            <a:off x="4500563" y="3213100"/>
            <a:ext cx="215900" cy="617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/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Coxackievirus 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Seroloji</a:t>
            </a: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>
          <a:xfrm>
            <a:off x="539750" y="1268413"/>
            <a:ext cx="8604250" cy="4525962"/>
          </a:xfrm>
        </p:spPr>
        <p:txBody>
          <a:bodyPr/>
          <a:lstStyle/>
          <a:p>
            <a:r>
              <a:rPr lang="tr-TR" altLang="tr-TR" smtClean="0"/>
              <a:t>Nötralizan ab lar enf nun erken evrelerinde ortaya çıkar</a:t>
            </a:r>
          </a:p>
          <a:p>
            <a:r>
              <a:rPr lang="tr-TR" altLang="tr-TR" smtClean="0"/>
              <a:t>Virusa özgül</a:t>
            </a:r>
          </a:p>
          <a:p>
            <a:r>
              <a:rPr lang="tr-TR" altLang="tr-TR" smtClean="0"/>
              <a:t>Yıllarca kalır</a:t>
            </a:r>
          </a:p>
          <a:p>
            <a:r>
              <a:rPr lang="tr-TR" altLang="tr-TR" smtClean="0"/>
              <a:t>İmmunofloresans yöntemi ile serum ab ları saptanabilir ve düzeyleri ölçülebilir</a:t>
            </a:r>
          </a:p>
          <a:p>
            <a:r>
              <a:rPr lang="tr-TR" altLang="tr-TR" smtClean="0"/>
              <a:t>dzv; serolojik testlerin değerlendirilmesi güçtür 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400" smtClean="0"/>
              <a:t>	(çok sayıda tipin varlığı yüzünden) </a:t>
            </a:r>
          </a:p>
          <a:p>
            <a:pPr>
              <a:buFont typeface="Arial" panose="020B0604020202020204" pitchFamily="34" charset="0"/>
              <a:buNone/>
            </a:pPr>
            <a:r>
              <a:rPr lang="tr-TR" altLang="tr-TR" sz="2800" smtClean="0"/>
              <a:t>	</a:t>
            </a:r>
            <a:r>
              <a:rPr lang="tr-TR" altLang="tr-TR" sz="2400" smtClean="0"/>
              <a:t>(testte kullanılan ag lerin özgül bir hastadan veya bir epidemi sırasında izole edilmesi gerekir)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/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Coxackievirus 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Bağışıklık</a:t>
            </a: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İnsanlarda nötralizan ab lar anneden fetusa pasif olarak geçer</a:t>
            </a:r>
          </a:p>
          <a:p>
            <a:r>
              <a:rPr lang="tr-TR" altLang="tr-TR" smtClean="0"/>
              <a:t>Erişkinler çocuklardan daha fazla coxsackivirus tipine karşı ab lara sahip</a:t>
            </a:r>
          </a:p>
          <a:p>
            <a:endParaRPr lang="tr-TR" altLang="tr-TR" smtClean="0"/>
          </a:p>
          <a:p>
            <a:pPr lvl="1"/>
            <a:r>
              <a:rPr lang="tr-TR" altLang="tr-TR" smtClean="0"/>
              <a:t>Viruslarla birden fazla kez karşılaşmanın yaygın 	olduğunu ve </a:t>
            </a:r>
          </a:p>
          <a:p>
            <a:pPr lvl="1"/>
            <a:r>
              <a:rPr lang="tr-TR" altLang="tr-TR" smtClean="0"/>
              <a:t>Yaş ile beraber arttığını gösterir</a:t>
            </a:r>
          </a:p>
        </p:txBody>
      </p:sp>
      <p:sp>
        <p:nvSpPr>
          <p:cNvPr id="4" name="3 Aşağı Ok"/>
          <p:cNvSpPr/>
          <p:nvPr/>
        </p:nvSpPr>
        <p:spPr>
          <a:xfrm>
            <a:off x="3995738" y="3716338"/>
            <a:ext cx="215900" cy="6191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 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Epidemiyoloji</a:t>
            </a: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378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Tüm dünyada yaygın</a:t>
            </a:r>
          </a:p>
          <a:p>
            <a:pPr lvl="1"/>
            <a:r>
              <a:rPr lang="tr-TR" altLang="tr-TR" smtClean="0"/>
              <a:t>En çok insan </a:t>
            </a:r>
            <a:r>
              <a:rPr lang="tr-TR" altLang="tr-TR" b="1" smtClean="0"/>
              <a:t>dışkı</a:t>
            </a:r>
            <a:r>
              <a:rPr lang="tr-TR" altLang="tr-TR" smtClean="0"/>
              <a:t>sından </a:t>
            </a:r>
          </a:p>
          <a:p>
            <a:pPr lvl="1"/>
            <a:r>
              <a:rPr lang="tr-TR" altLang="tr-TR" b="1" smtClean="0"/>
              <a:t>Boğaz</a:t>
            </a:r>
            <a:r>
              <a:rPr lang="tr-TR" altLang="tr-TR" smtClean="0"/>
              <a:t> </a:t>
            </a:r>
            <a:r>
              <a:rPr lang="tr-TR" altLang="tr-TR" b="1" smtClean="0"/>
              <a:t>sürüntü</a:t>
            </a:r>
            <a:r>
              <a:rPr lang="tr-TR" altLang="tr-TR" smtClean="0"/>
              <a:t>lerinden</a:t>
            </a:r>
          </a:p>
          <a:p>
            <a:pPr lvl="1"/>
            <a:r>
              <a:rPr lang="tr-TR" altLang="tr-TR" b="1" smtClean="0"/>
              <a:t>Kanalizasyon</a:t>
            </a:r>
            <a:r>
              <a:rPr lang="tr-TR" altLang="tr-TR" smtClean="0"/>
              <a:t>dan</a:t>
            </a:r>
          </a:p>
          <a:p>
            <a:pPr lvl="1"/>
            <a:r>
              <a:rPr lang="tr-TR" altLang="tr-TR" b="1" smtClean="0"/>
              <a:t>Sinek</a:t>
            </a:r>
            <a:r>
              <a:rPr lang="tr-TR" altLang="tr-TR" smtClean="0"/>
              <a:t>lerden izole edilmişlerdir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 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Epidemiyoloji</a:t>
            </a:r>
            <a:endParaRPr lang="tr-TR" altLang="tr-TR" smtClean="0"/>
          </a:p>
        </p:txBody>
      </p:sp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Değişik  coxsackievirus’lara karşı gelişmiş ab lar </a:t>
            </a:r>
          </a:p>
          <a:p>
            <a:pPr lvl="1"/>
            <a:r>
              <a:rPr lang="tr-TR" altLang="tr-TR" smtClean="0"/>
              <a:t>dünyanın her tarafındaki insanlardan toplanan serumlarda</a:t>
            </a:r>
          </a:p>
          <a:p>
            <a:pPr lvl="1"/>
            <a:r>
              <a:rPr lang="tr-TR" altLang="tr-TR" smtClean="0"/>
              <a:t>havuzlanmış immun globulinde bulunmaktadır</a:t>
            </a:r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 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Epidemiyoloji</a:t>
            </a:r>
            <a:endParaRPr lang="tr-TR" altLang="tr-TR" smtClean="0"/>
          </a:p>
        </p:txBody>
      </p:sp>
      <p:sp>
        <p:nvSpPr>
          <p:cNvPr id="399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smtClean="0"/>
              <a:t>Yazın ve baharın ilk aylarında çok daha sık  izole edilmektedir</a:t>
            </a:r>
          </a:p>
          <a:p>
            <a:r>
              <a:rPr lang="tr-TR" altLang="tr-TR" sz="2800" smtClean="0"/>
              <a:t>Çocuklar daha çok yaz aylarında enfekte olurlar</a:t>
            </a:r>
          </a:p>
          <a:p>
            <a:r>
              <a:rPr lang="tr-TR" altLang="tr-TR" sz="2800" smtClean="0"/>
              <a:t>Bulaşta aile bireylerinin virusa maruz kalmaları önemli</a:t>
            </a:r>
          </a:p>
          <a:p>
            <a:r>
              <a:rPr lang="tr-TR" altLang="tr-TR" sz="2800" smtClean="0"/>
              <a:t>Virus ev halkından birine bulaştığı zaman hepsi semptomatik hastalık geçirmese de genellikle evdeki tüm duyarlı kişiler enfekte olur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 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Epidemiyoloji</a:t>
            </a:r>
            <a:endParaRPr lang="tr-TR" altLang="tr-TR" smtClean="0"/>
          </a:p>
        </p:txBody>
      </p:sp>
      <p:sp>
        <p:nvSpPr>
          <p:cNvPr id="409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Coxsackieviruslar diğer enteroviruslarla (echoviruslar ve polioviruslar da dahil) ortak bir çok özelliğe sahiptir</a:t>
            </a:r>
          </a:p>
          <a:p>
            <a:r>
              <a:rPr lang="tr-TR" altLang="tr-TR" smtClean="0"/>
              <a:t>Epidemiyolojik benzerlikleri yüzünden birçok enterovirus doğada ve hatta aynı insanda veya aynı kanalizasyon örneklerinde birlikte bulunabilirler</a:t>
            </a:r>
          </a:p>
          <a:p>
            <a:r>
              <a:rPr lang="tr-TR" altLang="tr-TR" smtClean="0"/>
              <a:t>Önlenmede ve tedavide herhangi bir aşı veya antiviral ilaç bulunmamaktadır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Echovirus </a:t>
            </a:r>
          </a:p>
        </p:txBody>
      </p:sp>
      <p:sp>
        <p:nvSpPr>
          <p:cNvPr id="419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smtClean="0"/>
              <a:t>Enterovirus’lar için yapılan hc kültürü çalışmaları sırasında, sağlıklı çocukların dışkılarından tanımlanamayan viruslar </a:t>
            </a:r>
            <a:r>
              <a:rPr lang="tr-TR" altLang="zh-TW" sz="2800" smtClean="0"/>
              <a:t>tesadüfen</a:t>
            </a:r>
            <a:r>
              <a:rPr lang="tr-TR" altLang="zh-TW" sz="2800" smtClean="0">
                <a:latin typeface="Times New Roman" panose="02020603050405020304" pitchFamily="18" charset="0"/>
              </a:rPr>
              <a:t> </a:t>
            </a:r>
            <a:r>
              <a:rPr lang="tr-TR" altLang="tr-TR" sz="2800" smtClean="0"/>
              <a:t>izole edilmiştir</a:t>
            </a:r>
          </a:p>
          <a:p>
            <a:r>
              <a:rPr lang="tr-TR" altLang="tr-TR" sz="2800" smtClean="0"/>
              <a:t>Herhangi bir hastalıkla ilişkili bulunamadıkları için yetim kabul edildiklerinden Echovirus (</a:t>
            </a:r>
            <a:r>
              <a:rPr lang="tr-TR" altLang="tr-TR" sz="2800" smtClean="0">
                <a:solidFill>
                  <a:srgbClr val="FF0000"/>
                </a:solidFill>
              </a:rPr>
              <a:t>e</a:t>
            </a:r>
            <a:r>
              <a:rPr lang="tr-TR" altLang="tr-TR" sz="2800" smtClean="0"/>
              <a:t>nterik </a:t>
            </a:r>
            <a:r>
              <a:rPr lang="tr-TR" altLang="tr-TR" sz="2800" smtClean="0">
                <a:solidFill>
                  <a:srgbClr val="FF0000"/>
                </a:solidFill>
              </a:rPr>
              <a:t>c</a:t>
            </a:r>
            <a:r>
              <a:rPr lang="tr-TR" altLang="tr-TR" sz="2800" smtClean="0"/>
              <a:t>ytopathogenic </a:t>
            </a:r>
            <a:r>
              <a:rPr lang="tr-TR" altLang="tr-TR" sz="2800" smtClean="0">
                <a:solidFill>
                  <a:srgbClr val="FF0000"/>
                </a:solidFill>
              </a:rPr>
              <a:t>h</a:t>
            </a:r>
            <a:r>
              <a:rPr lang="tr-TR" altLang="tr-TR" sz="2800" smtClean="0"/>
              <a:t>uman </a:t>
            </a:r>
            <a:r>
              <a:rPr lang="tr-TR" altLang="tr-TR" sz="2800" smtClean="0">
                <a:solidFill>
                  <a:srgbClr val="FF0000"/>
                </a:solidFill>
              </a:rPr>
              <a:t>o</a:t>
            </a:r>
            <a:r>
              <a:rPr lang="tr-TR" altLang="tr-TR" sz="2800" smtClean="0"/>
              <a:t>rphan viruses) ismi verilmiştir</a:t>
            </a:r>
          </a:p>
          <a:p>
            <a:r>
              <a:rPr lang="tr-TR" altLang="tr-TR" sz="2800" smtClean="0"/>
              <a:t>Echovirus’lar  insanlarda barsakları enfekte ettikleri ve insanlardan sadece belirli doku kültürlerine inokülasyonla izole edilebildikleri için aynı grup altında toplanmışlardır</a:t>
            </a:r>
          </a:p>
          <a:p>
            <a:endParaRPr lang="tr-TR" altLang="tr-T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Echovirus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7772400" cy="4114800"/>
          </a:xfrm>
        </p:spPr>
        <p:txBody>
          <a:bodyPr/>
          <a:lstStyle/>
          <a:p>
            <a:pPr algn="just">
              <a:spcBef>
                <a:spcPts val="500"/>
              </a:spcBef>
              <a:spcAft>
                <a:spcPts val="500"/>
              </a:spcAft>
            </a:pPr>
            <a:r>
              <a:rPr lang="tr-TR" altLang="zh-TW" sz="2800" smtClean="0"/>
              <a:t>Bu viruslar hc kültüründe </a:t>
            </a:r>
            <a:r>
              <a:rPr lang="en-US" altLang="zh-TW" sz="2800" smtClean="0"/>
              <a:t>CPE </a:t>
            </a:r>
            <a:r>
              <a:rPr lang="tr-TR" altLang="zh-TW" sz="2800" smtClean="0"/>
              <a:t>oluşturur, fakat meme emen farelerde patolojik lezyon oluşturmaz</a:t>
            </a:r>
          </a:p>
          <a:p>
            <a:pPr algn="just">
              <a:spcBef>
                <a:spcPts val="500"/>
              </a:spcBef>
              <a:spcAft>
                <a:spcPts val="500"/>
              </a:spcAft>
            </a:pPr>
            <a:r>
              <a:rPr lang="tr-TR" altLang="zh-TW" sz="2800" smtClean="0"/>
              <a:t>32 serotip vardır (tip 1-34; tip 10 ve 28’in başka virus oldukları bulunduğundan bu numaralar kullanılmaz)</a:t>
            </a:r>
          </a:p>
          <a:p>
            <a:pPr algn="just">
              <a:spcBef>
                <a:spcPts val="500"/>
              </a:spcBef>
              <a:spcAft>
                <a:spcPts val="500"/>
              </a:spcAft>
            </a:pPr>
            <a:r>
              <a:rPr lang="tr-TR" altLang="zh-TW" sz="2800" smtClean="0"/>
              <a:t>Grup antijeni yoktur, fakat bazı çiftler arasında heterotipik çapraz reaksiyonlar gelişir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Enterovirus</a:t>
            </a:r>
            <a:r>
              <a:rPr lang="tr-TR" altLang="zh-TW" smtClean="0">
                <a:solidFill>
                  <a:srgbClr val="FF0000"/>
                </a:solidFill>
              </a:rPr>
              <a:t>’lar</a:t>
            </a:r>
            <a:endParaRPr lang="tr-TR" altLang="tr-TR" smtClean="0"/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tr-TR" altLang="zh-TW" sz="2400" smtClean="0"/>
              <a:t>Bilinen en az 71 serotipi var: 5 grup altında incelenir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zh-TW" sz="2400" smtClean="0">
                <a:solidFill>
                  <a:schemeClr val="tx2"/>
                </a:solidFill>
              </a:rPr>
              <a:t>Poliovirus</a:t>
            </a:r>
            <a:endParaRPr lang="en-US" altLang="zh-TW" sz="2400" smtClean="0"/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zh-TW" sz="2400" smtClean="0">
                <a:solidFill>
                  <a:schemeClr val="tx2"/>
                </a:solidFill>
              </a:rPr>
              <a:t>Coxsackie A virus</a:t>
            </a:r>
            <a:endParaRPr lang="en-US" altLang="zh-TW" sz="2400" smtClean="0"/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zh-TW" sz="2400" smtClean="0">
                <a:solidFill>
                  <a:schemeClr val="tx2"/>
                </a:solidFill>
              </a:rPr>
              <a:t>Coxsackie B virus</a:t>
            </a:r>
            <a:endParaRPr lang="en-US" altLang="zh-TW" sz="2400" smtClean="0"/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zh-TW" sz="2400" smtClean="0">
                <a:solidFill>
                  <a:schemeClr val="tx2"/>
                </a:solidFill>
              </a:rPr>
              <a:t>Echovirus</a:t>
            </a:r>
            <a:endParaRPr lang="en-US" altLang="zh-TW" sz="2400" smtClean="0"/>
          </a:p>
          <a:p>
            <a:pPr lvl="1" algn="just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zh-TW" sz="2400" smtClean="0">
                <a:solidFill>
                  <a:schemeClr val="tx2"/>
                </a:solidFill>
              </a:rPr>
              <a:t>Enterovirus</a:t>
            </a:r>
            <a:r>
              <a:rPr lang="en-US" altLang="zh-TW" sz="2400" smtClean="0"/>
              <a:t> </a:t>
            </a:r>
            <a:r>
              <a:rPr lang="tr-TR" altLang="zh-TW" sz="2400" smtClean="0"/>
              <a:t> tip </a:t>
            </a:r>
            <a:r>
              <a:rPr lang="en-US" altLang="zh-TW" sz="2400" smtClean="0"/>
              <a:t>68-7</a:t>
            </a:r>
            <a:r>
              <a:rPr lang="tr-TR" altLang="zh-TW" sz="2400" smtClean="0"/>
              <a:t>1</a:t>
            </a:r>
            <a:r>
              <a:rPr lang="en-US" altLang="zh-TW" sz="2400" smtClean="0"/>
              <a:t> (</a:t>
            </a:r>
            <a:r>
              <a:rPr lang="tr-TR" altLang="zh-TW" sz="2400" smtClean="0"/>
              <a:t>4 tip,en son</a:t>
            </a:r>
            <a:r>
              <a:rPr lang="en-US" altLang="zh-TW" sz="2400" smtClean="0"/>
              <a:t>, </a:t>
            </a:r>
            <a:r>
              <a:rPr lang="tr-TR" altLang="zh-TW" sz="2400" smtClean="0"/>
              <a:t>yeni </a:t>
            </a:r>
            <a:r>
              <a:rPr lang="en-US" altLang="zh-TW" sz="2400" smtClean="0"/>
              <a:t>enterovirus</a:t>
            </a:r>
            <a:r>
              <a:rPr lang="tr-TR" altLang="zh-TW" sz="2400" smtClean="0"/>
              <a:t>’lar)</a:t>
            </a:r>
            <a:endParaRPr lang="en-US" altLang="zh-TW" sz="2400" smtClean="0"/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Echovirus</a:t>
            </a:r>
            <a:endParaRPr lang="tr-TR" altLang="tr-TR" smtClean="0"/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tr-TR" altLang="tr-TR" smtClean="0">
                <a:sym typeface="Symbol" panose="05050102010706020507" pitchFamily="18" charset="2"/>
              </a:rPr>
              <a:t>Bilinen serotiplerin hepsi insanlarda hastalık oluşturmamakta</a:t>
            </a:r>
          </a:p>
          <a:p>
            <a:pPr lvl="1"/>
            <a:r>
              <a:rPr lang="tr-TR" altLang="tr-TR" smtClean="0">
                <a:sym typeface="Symbol" panose="05050102010706020507" pitchFamily="18" charset="2"/>
              </a:rPr>
              <a:t>Soğuk algınlığı</a:t>
            </a:r>
          </a:p>
          <a:p>
            <a:pPr lvl="1"/>
            <a:r>
              <a:rPr lang="tr-TR" altLang="tr-TR" smtClean="0">
                <a:sym typeface="Symbol" panose="05050102010706020507" pitchFamily="18" charset="2"/>
              </a:rPr>
              <a:t>Aseptik menenjit</a:t>
            </a:r>
          </a:p>
          <a:p>
            <a:pPr lvl="1"/>
            <a:r>
              <a:rPr lang="tr-TR" altLang="tr-TR" smtClean="0">
                <a:sym typeface="Symbol" panose="05050102010706020507" pitchFamily="18" charset="2"/>
              </a:rPr>
              <a:t>Ensefalit </a:t>
            </a:r>
          </a:p>
          <a:p>
            <a:pPr lvl="1"/>
            <a:r>
              <a:rPr lang="tr-TR" altLang="tr-TR" smtClean="0">
                <a:sym typeface="Symbol" panose="05050102010706020507" pitchFamily="18" charset="2"/>
              </a:rPr>
              <a:t>Döküntülü veya döküntüsüz ateşli hastalık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tr-TR" altLang="tr-TR" smtClean="0">
                <a:sym typeface="Symbol" panose="05050102010706020507" pitchFamily="18" charset="2"/>
              </a:rPr>
              <a:t>				neden olduğu hastalıklar arasındadır</a:t>
            </a:r>
            <a:r>
              <a:rPr lang="tr-TR" altLang="tr-TR" smtClean="0"/>
              <a:t> </a:t>
            </a:r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Echovirus</a:t>
            </a:r>
            <a:endParaRPr lang="tr-TR" altLang="tr-TR" smtClean="0"/>
          </a:p>
        </p:txBody>
      </p:sp>
      <p:sp>
        <p:nvSpPr>
          <p:cNvPr id="450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Birçok echovirus </a:t>
            </a:r>
            <a:r>
              <a:rPr lang="tr-TR" altLang="tr-TR" b="1" smtClean="0"/>
              <a:t>aseptik menenjit</a:t>
            </a:r>
            <a:r>
              <a:rPr lang="tr-TR" altLang="tr-TR" smtClean="0"/>
              <a:t>le ilişkilendirilmiştir</a:t>
            </a:r>
          </a:p>
          <a:p>
            <a:r>
              <a:rPr lang="tr-TR" altLang="tr-TR" b="1" smtClean="0"/>
              <a:t>Döküntü</a:t>
            </a:r>
            <a:r>
              <a:rPr lang="tr-TR" altLang="tr-TR" smtClean="0"/>
              <a:t>ler en çok küçük çocuklar arasında yaygındır</a:t>
            </a:r>
          </a:p>
          <a:p>
            <a:r>
              <a:rPr lang="tr-TR" altLang="tr-TR" smtClean="0"/>
              <a:t>Bazı tipler bebeklik </a:t>
            </a:r>
            <a:r>
              <a:rPr lang="tr-TR" altLang="tr-TR" b="1" smtClean="0"/>
              <a:t>ishali</a:t>
            </a:r>
            <a:r>
              <a:rPr lang="tr-TR" altLang="tr-TR" smtClean="0"/>
              <a:t> ile ilişkili olabilir ama bağlantısı henüz kurulmamıştır</a:t>
            </a:r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Echovirus </a:t>
            </a:r>
            <a:r>
              <a:rPr lang="tr-TR" altLang="zh-TW" smtClean="0">
                <a:solidFill>
                  <a:srgbClr val="FF0000"/>
                </a:solidFill>
              </a:rPr>
              <a:t/>
            </a:r>
            <a:br>
              <a:rPr lang="tr-TR" altLang="zh-TW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Laboratuvar tanı</a:t>
            </a:r>
          </a:p>
        </p:txBody>
      </p:sp>
      <p:sp>
        <p:nvSpPr>
          <p:cNvPr id="46083" name="2 İçerik Yer Tutucusu"/>
          <p:cNvSpPr>
            <a:spLocks noGrp="1"/>
          </p:cNvSpPr>
          <p:nvPr>
            <p:ph idx="1"/>
          </p:nvPr>
        </p:nvSpPr>
        <p:spPr>
          <a:xfrm>
            <a:off x="468313" y="1628775"/>
            <a:ext cx="8505825" cy="4525963"/>
          </a:xfrm>
        </p:spPr>
        <p:txBody>
          <a:bodyPr/>
          <a:lstStyle/>
          <a:p>
            <a:r>
              <a:rPr lang="tr-TR" altLang="tr-TR" smtClean="0"/>
              <a:t>Tek bir olguda klinik belirtilere dayanarak tanı koymak mümkün değil</a:t>
            </a:r>
          </a:p>
          <a:p>
            <a:pPr lvl="1"/>
            <a:r>
              <a:rPr lang="tr-TR" altLang="tr-TR" smtClean="0"/>
              <a:t>Yazın görülen aseptik menenjit salgınları</a:t>
            </a:r>
          </a:p>
          <a:p>
            <a:pPr lvl="1"/>
            <a:r>
              <a:rPr lang="tr-TR" altLang="tr-TR" smtClean="0"/>
              <a:t>Özellikle küçük çocuklarda yazın görülen döküntülü ateşli hastalık salgınları gibi 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tr-TR" altLang="tr-TR" b="1" smtClean="0"/>
              <a:t>epidemik</a:t>
            </a:r>
            <a:r>
              <a:rPr lang="tr-TR" altLang="tr-TR" smtClean="0"/>
              <a:t> durumlarda dikkate alınmalıdır</a:t>
            </a:r>
          </a:p>
          <a:p>
            <a:r>
              <a:rPr lang="tr-TR" altLang="tr-TR" smtClean="0"/>
              <a:t>Tanı lab testlerine dayanır</a:t>
            </a:r>
          </a:p>
          <a:p>
            <a:r>
              <a:rPr lang="tr-TR" altLang="tr-TR" smtClean="0"/>
              <a:t>PCR, virus izolasyonundan (hc kültürü) daha hızlı</a:t>
            </a:r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Echovirus </a:t>
            </a:r>
            <a:r>
              <a:rPr lang="tr-TR" altLang="zh-TW" smtClean="0">
                <a:solidFill>
                  <a:srgbClr val="FF0000"/>
                </a:solidFill>
              </a:rPr>
              <a:t/>
            </a:r>
            <a:br>
              <a:rPr lang="tr-TR" altLang="zh-TW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Laboratuvar tanı</a:t>
            </a:r>
            <a:endParaRPr lang="tr-TR" altLang="tr-TR" smtClean="0"/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Virus </a:t>
            </a:r>
            <a:r>
              <a:rPr lang="tr-TR" altLang="tr-TR" b="1" smtClean="0"/>
              <a:t>boğaz sürüntüsü</a:t>
            </a:r>
            <a:r>
              <a:rPr lang="tr-TR" altLang="tr-TR" smtClean="0"/>
              <a:t>, </a:t>
            </a:r>
            <a:r>
              <a:rPr lang="tr-TR" altLang="tr-TR" b="1" smtClean="0"/>
              <a:t>dışkı</a:t>
            </a:r>
            <a:r>
              <a:rPr lang="tr-TR" altLang="tr-TR" smtClean="0"/>
              <a:t>, </a:t>
            </a:r>
            <a:r>
              <a:rPr lang="tr-TR" altLang="tr-TR" b="1" smtClean="0"/>
              <a:t>rektal sürüntü</a:t>
            </a:r>
            <a:r>
              <a:rPr lang="tr-TR" altLang="tr-TR" smtClean="0"/>
              <a:t>, </a:t>
            </a:r>
            <a:r>
              <a:rPr lang="tr-TR" altLang="tr-TR" b="1" smtClean="0"/>
              <a:t>BOS</a:t>
            </a:r>
            <a:r>
              <a:rPr lang="tr-TR" altLang="tr-TR" smtClean="0"/>
              <a:t> dan izole edilebilir, fakat pratik değildir (çok farklı virus tipi olduğundan)</a:t>
            </a:r>
          </a:p>
          <a:p>
            <a:r>
              <a:rPr lang="tr-TR" altLang="tr-TR" smtClean="0"/>
              <a:t>Nötralizan ve hemaglütinasyonu inhibe eden ab lar tipe özgüdür ve yıllar boyu kalabilir.</a:t>
            </a:r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Echovirus </a:t>
            </a:r>
            <a:r>
              <a:rPr lang="tr-TR" altLang="zh-TW" smtClean="0">
                <a:solidFill>
                  <a:srgbClr val="FF0000"/>
                </a:solidFill>
              </a:rPr>
              <a:t/>
            </a:r>
            <a:br>
              <a:rPr lang="tr-TR" altLang="zh-TW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Epidemiyoloji</a:t>
            </a: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4813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mtClean="0"/>
              <a:t>Tüm dünyada görülür</a:t>
            </a:r>
          </a:p>
          <a:p>
            <a:r>
              <a:rPr lang="tr-TR" altLang="tr-TR" smtClean="0"/>
              <a:t>Gençlerde yaşlılara göre daha fazla bulunur</a:t>
            </a:r>
          </a:p>
          <a:p>
            <a:r>
              <a:rPr lang="tr-TR" altLang="tr-TR" smtClean="0"/>
              <a:t>Enfeksiyonlar yaz ve sonbahar aylarında daha fazla görülür (ılıman bölgelerde)</a:t>
            </a:r>
          </a:p>
          <a:p>
            <a:r>
              <a:rPr lang="tr-TR" altLang="tr-TR" smtClean="0"/>
              <a:t>Düşük gelirli ailelerin çocuklarında 5 kat daha yaygın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</a:rPr>
              <a:t>Laborat</a:t>
            </a:r>
            <a:r>
              <a:rPr lang="tr-TR" altLang="zh-TW" dirty="0" err="1" smtClean="0">
                <a:solidFill>
                  <a:srgbClr val="FF0000"/>
                </a:solidFill>
              </a:rPr>
              <a:t>uvar</a:t>
            </a:r>
            <a:r>
              <a:rPr lang="tr-TR" altLang="zh-TW" dirty="0" smtClean="0">
                <a:solidFill>
                  <a:srgbClr val="FF0000"/>
                </a:solidFill>
              </a:rPr>
              <a:t> tanı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algn="just"/>
            <a:r>
              <a:rPr lang="en-US" altLang="zh-TW" sz="2400" dirty="0" smtClean="0"/>
              <a:t>Virus </a:t>
            </a:r>
            <a:r>
              <a:rPr lang="tr-TR" altLang="zh-TW" sz="2400" dirty="0" smtClean="0"/>
              <a:t>İzolasyonu</a:t>
            </a:r>
            <a:endParaRPr lang="en-US" altLang="zh-TW" sz="2400" dirty="0" smtClean="0"/>
          </a:p>
          <a:p>
            <a:pPr lvl="1" algn="just"/>
            <a:r>
              <a:rPr lang="tr-TR" altLang="zh-TW" sz="2400" dirty="0" smtClean="0"/>
              <a:t>E</a:t>
            </a:r>
            <a:r>
              <a:rPr lang="en-US" altLang="zh-TW" sz="2400" dirty="0" err="1" smtClean="0"/>
              <a:t>nterovirus</a:t>
            </a:r>
            <a:r>
              <a:rPr lang="en-US" altLang="zh-TW" sz="2400" dirty="0" smtClean="0"/>
              <a:t> </a:t>
            </a:r>
            <a:r>
              <a:rPr lang="tr-TR" altLang="zh-TW" sz="2400" dirty="0" smtClean="0"/>
              <a:t>e</a:t>
            </a:r>
            <a:r>
              <a:rPr lang="en-US" altLang="zh-TW" sz="2400" dirty="0" err="1" smtClean="0"/>
              <a:t>nfe</a:t>
            </a:r>
            <a:r>
              <a:rPr lang="tr-TR" altLang="zh-TW" sz="2400" dirty="0" err="1" smtClean="0"/>
              <a:t>ksiyonlarının</a:t>
            </a:r>
            <a:r>
              <a:rPr lang="tr-TR" altLang="zh-TW" sz="2400" dirty="0" smtClean="0"/>
              <a:t> başlıca tanı yöntemidir</a:t>
            </a:r>
          </a:p>
          <a:p>
            <a:pPr lvl="1" algn="just"/>
            <a:r>
              <a:rPr lang="en-US" altLang="zh-TW" sz="2400" dirty="0" smtClean="0"/>
              <a:t>Coxsackie B </a:t>
            </a:r>
            <a:r>
              <a:rPr lang="tr-TR" altLang="zh-TW" sz="2400" dirty="0" smtClean="0"/>
              <a:t>ve </a:t>
            </a:r>
            <a:r>
              <a:rPr lang="en-US" altLang="zh-TW" sz="2400" dirty="0" smtClean="0"/>
              <a:t>Echovirus</a:t>
            </a:r>
            <a:r>
              <a:rPr lang="tr-TR" altLang="zh-TW" sz="2400" dirty="0" smtClean="0"/>
              <a:t>’</a:t>
            </a:r>
            <a:r>
              <a:rPr lang="tr-TR" altLang="zh-TW" sz="2400" dirty="0" err="1" smtClean="0"/>
              <a:t>lar</a:t>
            </a:r>
            <a:r>
              <a:rPr lang="en-US" altLang="zh-TW" sz="2400" dirty="0" smtClean="0"/>
              <a:t> </a:t>
            </a:r>
            <a:r>
              <a:rPr lang="tr-TR" altLang="zh-TW" sz="2400" b="1" dirty="0" smtClean="0"/>
              <a:t>boğaz </a:t>
            </a:r>
            <a:r>
              <a:rPr lang="tr-TR" altLang="zh-TW" sz="2400" b="1" dirty="0" err="1" smtClean="0"/>
              <a:t>sürüntüsü</a:t>
            </a:r>
            <a:r>
              <a:rPr lang="tr-TR" altLang="zh-TW" sz="2400" dirty="0" smtClean="0"/>
              <a:t>, </a:t>
            </a:r>
            <a:r>
              <a:rPr lang="tr-TR" altLang="zh-TW" sz="2400" b="1" dirty="0" smtClean="0"/>
              <a:t>dışkı</a:t>
            </a:r>
            <a:r>
              <a:rPr lang="tr-TR" altLang="zh-TW" sz="2400" dirty="0" smtClean="0"/>
              <a:t> ve </a:t>
            </a:r>
            <a:r>
              <a:rPr lang="tr-TR" altLang="zh-TW" sz="2400" b="1" dirty="0" err="1" smtClean="0"/>
              <a:t>rektal</a:t>
            </a:r>
            <a:r>
              <a:rPr lang="tr-TR" altLang="zh-TW" sz="2400" b="1" dirty="0" smtClean="0"/>
              <a:t> </a:t>
            </a:r>
            <a:r>
              <a:rPr lang="tr-TR" altLang="zh-TW" sz="2400" b="1" dirty="0" err="1" smtClean="0"/>
              <a:t>sürüntüden</a:t>
            </a:r>
            <a:r>
              <a:rPr lang="tr-TR" altLang="zh-TW" sz="2400" b="1" dirty="0" smtClean="0"/>
              <a:t> </a:t>
            </a:r>
            <a:r>
              <a:rPr lang="tr-TR" altLang="zh-TW" sz="2400" dirty="0" smtClean="0"/>
              <a:t>kolayca üretilebilir</a:t>
            </a:r>
          </a:p>
          <a:p>
            <a:pPr lvl="1" algn="just"/>
            <a:r>
              <a:rPr lang="tr-TR" altLang="zh-TW" sz="2400" b="1" dirty="0" err="1" smtClean="0"/>
              <a:t>BOS</a:t>
            </a:r>
            <a:r>
              <a:rPr lang="tr-TR" altLang="zh-TW" sz="2400" dirty="0" err="1" smtClean="0"/>
              <a:t>’dan</a:t>
            </a:r>
            <a:r>
              <a:rPr lang="tr-TR" altLang="zh-TW" sz="2400" dirty="0" smtClean="0"/>
              <a:t> da izole edilebilir</a:t>
            </a:r>
          </a:p>
          <a:p>
            <a:pPr lvl="1" algn="just"/>
            <a:r>
              <a:rPr lang="en-US" altLang="zh-TW" sz="2400" dirty="0" smtClean="0"/>
              <a:t>Coxsackie A virus</a:t>
            </a:r>
            <a:r>
              <a:rPr lang="tr-TR" altLang="zh-TW" sz="2400" dirty="0" smtClean="0"/>
              <a:t>’</a:t>
            </a:r>
            <a:r>
              <a:rPr lang="tr-TR" altLang="zh-TW" sz="2400" dirty="0" err="1" smtClean="0"/>
              <a:t>ları</a:t>
            </a:r>
            <a:r>
              <a:rPr lang="tr-TR" altLang="zh-TW" sz="2400" dirty="0" smtClean="0"/>
              <a:t> </a:t>
            </a:r>
            <a:r>
              <a:rPr lang="tr-TR" altLang="zh-TW" sz="2400" dirty="0" err="1" smtClean="0"/>
              <a:t>hc</a:t>
            </a:r>
            <a:r>
              <a:rPr lang="tr-TR" altLang="zh-TW" sz="2400" dirty="0" smtClean="0"/>
              <a:t> kültüründe kolay üremez. Meme emen farelerden kolayca üretilebilir, fakat pratik olmadığı için çoğu tanı laboratuvarında kullanılmaz. Bunun yerine moleküler yöntemler daha iyi bir alternatiftir.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>
                <a:solidFill>
                  <a:srgbClr val="FF0000"/>
                </a:solidFill>
              </a:rPr>
              <a:t>Laborat</a:t>
            </a:r>
            <a:r>
              <a:rPr lang="tr-TR" altLang="zh-TW" dirty="0" err="1" smtClean="0">
                <a:solidFill>
                  <a:srgbClr val="FF0000"/>
                </a:solidFill>
              </a:rPr>
              <a:t>uvar</a:t>
            </a:r>
            <a:r>
              <a:rPr lang="tr-TR" altLang="zh-TW" dirty="0" smtClean="0">
                <a:solidFill>
                  <a:srgbClr val="FF0000"/>
                </a:solidFill>
              </a:rPr>
              <a:t> tanı </a:t>
            </a:r>
            <a:endParaRPr lang="tr-TR" altLang="tr-TR" dirty="0" smtClean="0"/>
          </a:p>
        </p:txBody>
      </p:sp>
      <p:sp>
        <p:nvSpPr>
          <p:cNvPr id="552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400" smtClean="0"/>
              <a:t>Serolo</a:t>
            </a:r>
            <a:r>
              <a:rPr lang="tr-TR" altLang="zh-TW" sz="2400" smtClean="0"/>
              <a:t>ji</a:t>
            </a:r>
          </a:p>
          <a:p>
            <a:pPr lvl="1" algn="just"/>
            <a:r>
              <a:rPr lang="tr-TR" altLang="zh-TW" sz="2400" smtClean="0"/>
              <a:t>Hc kültürü etkili olduğu için seroloji tanıda çok nadiren kullanılır</a:t>
            </a:r>
            <a:endParaRPr lang="en-US" altLang="zh-TW" sz="2400" smtClean="0"/>
          </a:p>
          <a:p>
            <a:pPr lvl="1" algn="just"/>
            <a:r>
              <a:rPr lang="tr-TR" altLang="zh-TW" sz="2400" smtClean="0"/>
              <a:t>Nötralizasyon testi veya EIA kullanılabilir, fakat çok zahmetli (çok fazla serotip olduğundan çapraz reaksiyonlar sonucu yorum güç) çoğu tanı labortuvarında kullanılmaz</a:t>
            </a:r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/>
              <a:t>Parechovirus’lar</a:t>
            </a:r>
            <a:endParaRPr lang="tr-TR" altLang="tr-TR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charset="0"/>
              <a:buChar char="•"/>
              <a:defRPr/>
            </a:pPr>
            <a:r>
              <a:rPr lang="tr-TR" sz="2600" dirty="0" smtClean="0"/>
              <a:t>Bu cinste </a:t>
            </a:r>
            <a:r>
              <a:rPr lang="tr-TR" sz="2600" dirty="0" smtClean="0">
                <a:sym typeface="Symbol"/>
              </a:rPr>
              <a:t> 3 tür var </a:t>
            </a:r>
            <a:endParaRPr lang="tr-TR" sz="2600" dirty="0" smtClean="0"/>
          </a:p>
          <a:p>
            <a:pPr>
              <a:buFont typeface="Arial" charset="0"/>
              <a:buNone/>
              <a:defRPr/>
            </a:pPr>
            <a:r>
              <a:rPr lang="tr-TR" dirty="0" smtClean="0"/>
              <a:t>	</a:t>
            </a:r>
            <a:r>
              <a:rPr lang="tr-TR" sz="2200" dirty="0" smtClean="0"/>
              <a:t>(önceden </a:t>
            </a:r>
            <a:r>
              <a:rPr lang="tr-TR" sz="2200" dirty="0" err="1" smtClean="0"/>
              <a:t>echovirus</a:t>
            </a:r>
            <a:r>
              <a:rPr lang="tr-TR" sz="2200" dirty="0" smtClean="0"/>
              <a:t> 22 ve 23 olarak sınıflandırılmış olan tip 1 ve 2 dahil) </a:t>
            </a:r>
          </a:p>
          <a:p>
            <a:pPr>
              <a:buFont typeface="Arial" charset="0"/>
              <a:buChar char="•"/>
              <a:defRPr/>
            </a:pPr>
            <a:r>
              <a:rPr lang="tr-TR" sz="2600" dirty="0" err="1" smtClean="0"/>
              <a:t>Parechoviruslar</a:t>
            </a:r>
            <a:r>
              <a:rPr lang="tr-TR" sz="2600" dirty="0" smtClean="0"/>
              <a:t> </a:t>
            </a:r>
            <a:r>
              <a:rPr lang="tr-TR" sz="2600" dirty="0" err="1" smtClean="0"/>
              <a:t>enteroviruslardan</a:t>
            </a:r>
            <a:r>
              <a:rPr lang="tr-TR" sz="2600" dirty="0" smtClean="0"/>
              <a:t>  çok farklı</a:t>
            </a:r>
          </a:p>
          <a:p>
            <a:pPr lvl="1">
              <a:buFont typeface="Arial" charset="0"/>
              <a:buChar char="–"/>
              <a:defRPr/>
            </a:pPr>
            <a:r>
              <a:rPr lang="tr-TR" sz="2200" dirty="0" smtClean="0"/>
              <a:t>Protein dizileri diğer </a:t>
            </a:r>
            <a:r>
              <a:rPr lang="tr-TR" sz="2200" dirty="0" err="1" smtClean="0"/>
              <a:t>picornavirusların</a:t>
            </a:r>
            <a:r>
              <a:rPr lang="tr-TR" sz="2200" dirty="0" smtClean="0"/>
              <a:t> ilgili proteinleri ile en fazla %30 oranında benzer</a:t>
            </a:r>
          </a:p>
          <a:p>
            <a:pPr lvl="1">
              <a:buFont typeface="Arial" charset="0"/>
              <a:buChar char="–"/>
              <a:defRPr/>
            </a:pPr>
            <a:r>
              <a:rPr lang="tr-TR" sz="2200" dirty="0" smtClean="0"/>
              <a:t>VP0 öncül proteini parçalanamadığı için</a:t>
            </a:r>
            <a:r>
              <a:rPr lang="tr-TR" sz="2200" dirty="0" smtClean="0">
                <a:sym typeface="Symbol"/>
              </a:rPr>
              <a:t></a:t>
            </a:r>
            <a:r>
              <a:rPr lang="tr-TR" sz="2200" dirty="0" smtClean="0"/>
              <a:t> </a:t>
            </a:r>
            <a:r>
              <a:rPr lang="tr-TR" sz="2200" dirty="0" err="1" smtClean="0"/>
              <a:t>kapsid</a:t>
            </a:r>
            <a:r>
              <a:rPr lang="tr-TR" sz="2200" dirty="0" smtClean="0"/>
              <a:t> 3 proteinden oluşur</a:t>
            </a:r>
          </a:p>
          <a:p>
            <a:pPr>
              <a:buFont typeface="Arial" charset="0"/>
              <a:buChar char="•"/>
              <a:defRPr/>
            </a:pPr>
            <a:r>
              <a:rPr lang="tr-TR" sz="2600" dirty="0" smtClean="0"/>
              <a:t>Solunum yolu ve sindirim kanalında çoğalırlar </a:t>
            </a:r>
          </a:p>
          <a:p>
            <a:pPr>
              <a:buFont typeface="Arial" charset="0"/>
              <a:buChar char="•"/>
              <a:defRPr/>
            </a:pPr>
            <a:r>
              <a:rPr lang="tr-TR" sz="2600" dirty="0" smtClean="0"/>
              <a:t>Diğer </a:t>
            </a:r>
            <a:r>
              <a:rPr lang="tr-TR" sz="2600" dirty="0" err="1" smtClean="0"/>
              <a:t>enterovirusların</a:t>
            </a:r>
            <a:r>
              <a:rPr lang="tr-TR" sz="2600" dirty="0" smtClean="0"/>
              <a:t> neden olduğu benzer hastalıklara sebep olurlar (aseptik menenjit, </a:t>
            </a:r>
            <a:r>
              <a:rPr lang="tr-TR" sz="2600" dirty="0" err="1" smtClean="0"/>
              <a:t>ensefalit</a:t>
            </a:r>
            <a:r>
              <a:rPr lang="tr-TR" sz="2600" dirty="0" smtClean="0"/>
              <a:t>, solunum yolu hastalıkları, </a:t>
            </a:r>
            <a:r>
              <a:rPr lang="tr-TR" sz="2600" dirty="0" err="1" smtClean="0"/>
              <a:t>yenidoğan</a:t>
            </a:r>
            <a:r>
              <a:rPr lang="tr-TR" sz="2600" dirty="0" smtClean="0"/>
              <a:t> hastalıkları)</a:t>
            </a:r>
            <a:endParaRPr lang="tr-T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>
          <a:xfrm>
            <a:off x="539750" y="333375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 eaLnBrk="1" hangingPunct="1"/>
            <a:r>
              <a:rPr lang="tr-TR" altLang="tr-TR" sz="2800" smtClean="0"/>
              <a:t>Coxackievirus’lar enterovirus’ların büyük bir alt grubudur</a:t>
            </a:r>
          </a:p>
          <a:p>
            <a:pPr eaLnBrk="1" hangingPunct="1"/>
            <a:r>
              <a:rPr lang="tr-TR" altLang="tr-TR" sz="2800" smtClean="0"/>
              <a:t>Laboratuvar hayvanlarında </a:t>
            </a:r>
            <a:r>
              <a:rPr lang="tr-TR" altLang="zh-TW" sz="2800" smtClean="0"/>
              <a:t>oluşturdukları histopatolojik değişikliklere ve hc kültüründe üreme kapasitelerine </a:t>
            </a:r>
            <a:r>
              <a:rPr lang="tr-TR" altLang="tr-TR" sz="2800" smtClean="0"/>
              <a:t>göre başlıca iki Coxackievirus tipi belirlenmiştir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tr-TR" altLang="tr-TR" sz="2800" smtClean="0"/>
          </a:p>
          <a:p>
            <a:pPr eaLnBrk="1" hangingPunct="1"/>
            <a:endParaRPr lang="tr-TR" altLang="tr-TR" sz="2800" smtClean="0"/>
          </a:p>
          <a:p>
            <a:pPr eaLnBrk="1" hangingPunct="1"/>
            <a:endParaRPr lang="tr-TR" altLang="tr-TR" sz="2800" smtClean="0"/>
          </a:p>
          <a:p>
            <a:pPr eaLnBrk="1" hangingPunct="1"/>
            <a:endParaRPr lang="tr-TR" altLang="tr-TR" sz="2800" smtClean="0"/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4859338" y="5084763"/>
            <a:ext cx="3095625" cy="10414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B (tip 1-6)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6 tip</a:t>
            </a:r>
          </a:p>
        </p:txBody>
      </p:sp>
      <p:sp>
        <p:nvSpPr>
          <p:cNvPr id="5" name="4 Dikdörtgen"/>
          <p:cNvSpPr/>
          <p:nvPr/>
        </p:nvSpPr>
        <p:spPr>
          <a:xfrm>
            <a:off x="1692275" y="5084763"/>
            <a:ext cx="2735263" cy="10414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A (tip 1-24)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tr-TR" sz="2800" dirty="0">
                <a:solidFill>
                  <a:prstClr val="black"/>
                </a:solidFill>
                <a:latin typeface="Calibri"/>
                <a:cs typeface="+mn-cs"/>
              </a:rPr>
              <a:t>23 tip</a:t>
            </a:r>
          </a:p>
        </p:txBody>
      </p:sp>
      <p:sp>
        <p:nvSpPr>
          <p:cNvPr id="8" name="7 Aşağı Ok"/>
          <p:cNvSpPr/>
          <p:nvPr/>
        </p:nvSpPr>
        <p:spPr>
          <a:xfrm rot="2165762">
            <a:off x="3863975" y="4408488"/>
            <a:ext cx="360363" cy="6492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9" name="8 Aşağı Ok"/>
          <p:cNvSpPr/>
          <p:nvPr/>
        </p:nvSpPr>
        <p:spPr>
          <a:xfrm rot="19693240">
            <a:off x="5148263" y="4483100"/>
            <a:ext cx="360362" cy="647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zh-TW" smtClean="0">
                <a:solidFill>
                  <a:srgbClr val="FF0000"/>
                </a:solidFill>
              </a:rPr>
              <a:t>Tarihçe</a:t>
            </a:r>
            <a:r>
              <a:rPr lang="tr-TR" altLang="zh-TW" smtClean="0"/>
              <a:t/>
            </a:r>
            <a:br>
              <a:rPr lang="tr-TR" altLang="zh-TW" smtClean="0"/>
            </a:br>
            <a:endParaRPr lang="en-US" altLang="zh-TW" smtClean="0"/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7924800" cy="4495800"/>
          </a:xfrm>
        </p:spPr>
        <p:txBody>
          <a:bodyPr/>
          <a:lstStyle/>
          <a:p>
            <a:pPr algn="just">
              <a:spcBef>
                <a:spcPct val="35000"/>
              </a:spcBef>
            </a:pPr>
            <a:r>
              <a:rPr lang="en-US" altLang="zh-TW" sz="2400" smtClean="0">
                <a:solidFill>
                  <a:schemeClr val="tx2"/>
                </a:solidFill>
              </a:rPr>
              <a:t>Coxsackievirus</a:t>
            </a:r>
            <a:r>
              <a:rPr lang="en-US" altLang="zh-TW" sz="2400" smtClean="0"/>
              <a:t> – </a:t>
            </a:r>
            <a:r>
              <a:rPr lang="tr-TR" altLang="zh-TW" sz="2400" smtClean="0"/>
              <a:t>1948 yılında paralitik hastalığı olan 2 çocuğa ait örneklerin yenidoğan farelere inokulasyonu ile yeni bir grup ajan olarak identifiye edildi</a:t>
            </a:r>
          </a:p>
          <a:p>
            <a:pPr algn="just">
              <a:spcBef>
                <a:spcPct val="35000"/>
              </a:spcBef>
            </a:pPr>
            <a:r>
              <a:rPr lang="tr-TR" altLang="zh-TW" sz="2400" smtClean="0"/>
              <a:t>New York eyaletindeki C</a:t>
            </a:r>
            <a:r>
              <a:rPr lang="en-US" altLang="zh-TW" sz="2400" smtClean="0"/>
              <a:t>oxsackie</a:t>
            </a:r>
            <a:r>
              <a:rPr lang="tr-TR" altLang="zh-TW" sz="2400" smtClean="0"/>
              <a:t> kasabasının adı verildi</a:t>
            </a:r>
          </a:p>
          <a:p>
            <a:pPr algn="just">
              <a:spcBef>
                <a:spcPct val="35000"/>
              </a:spcBef>
            </a:pPr>
            <a:r>
              <a:rPr lang="en-US" altLang="zh-TW" sz="2400" smtClean="0">
                <a:solidFill>
                  <a:schemeClr val="tx2"/>
                </a:solidFill>
              </a:rPr>
              <a:t>Echovirus</a:t>
            </a:r>
            <a:r>
              <a:rPr lang="en-US" altLang="zh-TW" sz="2400" smtClean="0"/>
              <a:t> – </a:t>
            </a:r>
            <a:r>
              <a:rPr lang="tr-TR" altLang="zh-TW" sz="2400" smtClean="0"/>
              <a:t>hc kültüründe sitopatik değişiklikler oluşturan 	           </a:t>
            </a:r>
            <a:r>
              <a:rPr lang="en-US" altLang="zh-TW" sz="2400" smtClean="0"/>
              <a:t>– </a:t>
            </a:r>
            <a:r>
              <a:rPr lang="tr-TR" altLang="zh-TW" sz="2400" smtClean="0"/>
              <a:t>fakat  yenidoğan farede ve primatlarda patojen 		olmayan </a:t>
            </a:r>
            <a:r>
              <a:rPr lang="en-US" altLang="zh-TW" sz="2400" smtClean="0"/>
              <a:t>Echovirus</a:t>
            </a:r>
            <a:r>
              <a:rPr lang="tr-TR" altLang="zh-TW" sz="2400" smtClean="0"/>
              <a:t>’lar daha sonra tanımlandı</a:t>
            </a:r>
          </a:p>
          <a:p>
            <a:pPr algn="just">
              <a:spcBef>
                <a:spcPct val="35000"/>
              </a:spcBef>
            </a:pPr>
            <a:r>
              <a:rPr lang="tr-TR" altLang="tr-TR" sz="2400" smtClean="0"/>
              <a:t>Coxackievirus’lar echovirus’lardan daha patojendir</a:t>
            </a:r>
          </a:p>
          <a:p>
            <a:pPr algn="just">
              <a:spcBef>
                <a:spcPct val="35000"/>
              </a:spcBef>
            </a:pPr>
            <a:endParaRPr lang="tr-TR" altLang="zh-TW" sz="1900" smtClean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35000"/>
              </a:spcBef>
            </a:pPr>
            <a:endParaRPr lang="tr-TR" altLang="zh-TW" sz="19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Coxsackievirus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7772400" cy="4114800"/>
          </a:xfrm>
        </p:spPr>
        <p:txBody>
          <a:bodyPr/>
          <a:lstStyle/>
          <a:p>
            <a:pPr algn="just">
              <a:spcBef>
                <a:spcPts val="500"/>
              </a:spcBef>
              <a:spcAft>
                <a:spcPts val="500"/>
              </a:spcAft>
            </a:pPr>
            <a:r>
              <a:rPr lang="en-US" altLang="zh-TW" sz="2400" smtClean="0"/>
              <a:t>Coxsackievirus</a:t>
            </a:r>
            <a:r>
              <a:rPr lang="tr-TR" altLang="zh-TW" sz="2400" smtClean="0"/>
              <a:t>’lar diğer enterovirus’lardan yenidoğan fareye olan patojenlikleri ile ayrılır</a:t>
            </a:r>
          </a:p>
          <a:p>
            <a:pPr algn="just">
              <a:spcBef>
                <a:spcPts val="500"/>
              </a:spcBef>
              <a:spcAft>
                <a:spcPts val="500"/>
              </a:spcAft>
            </a:pPr>
            <a:r>
              <a:rPr lang="tr-TR" altLang="zh-TW" sz="2400" smtClean="0"/>
              <a:t>Yenidoğan farede oluşturdukları lezyonlara göre 2 gruba ayrılırlar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679950" y="3644900"/>
            <a:ext cx="4464050" cy="23241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spcBef>
                <a:spcPts val="500"/>
              </a:spcBef>
              <a:spcAft>
                <a:spcPts val="500"/>
              </a:spcAft>
              <a:buFont typeface="Arial" charset="0"/>
              <a:buChar char="•"/>
              <a:defRPr/>
            </a:pPr>
            <a:r>
              <a:rPr lang="tr-TR" altLang="zh-TW" sz="2000" dirty="0">
                <a:solidFill>
                  <a:srgbClr val="FF0000"/>
                </a:solidFill>
                <a:latin typeface="Calibri"/>
                <a:cs typeface="+mn-cs"/>
              </a:rPr>
              <a:t>Grup B </a:t>
            </a:r>
            <a:r>
              <a:rPr lang="tr-TR" altLang="zh-TW" sz="2000" dirty="0" err="1">
                <a:solidFill>
                  <a:srgbClr val="FF0000"/>
                </a:solidFill>
                <a:latin typeface="Calibri"/>
                <a:cs typeface="+mn-cs"/>
              </a:rPr>
              <a:t>viruslar</a:t>
            </a:r>
            <a:r>
              <a:rPr lang="tr-TR" altLang="zh-TW" sz="2000" dirty="0">
                <a:solidFill>
                  <a:srgbClr val="FF0000"/>
                </a:solidFill>
                <a:latin typeface="Calibri"/>
                <a:cs typeface="+mn-cs"/>
              </a:rPr>
              <a:t> </a:t>
            </a:r>
          </a:p>
          <a:p>
            <a:pPr marL="342900" indent="-342900" eaLnBrk="0" hangingPunct="0">
              <a:spcBef>
                <a:spcPts val="500"/>
              </a:spcBef>
              <a:spcAft>
                <a:spcPts val="500"/>
              </a:spcAft>
              <a:buFont typeface="Arial" charset="0"/>
              <a:buChar char="•"/>
              <a:defRPr/>
            </a:pPr>
            <a:r>
              <a:rPr lang="tr-TR" altLang="zh-TW" sz="2000" dirty="0">
                <a:solidFill>
                  <a:prstClr val="black"/>
                </a:solidFill>
                <a:latin typeface="Calibri"/>
                <a:cs typeface="+mn-cs"/>
              </a:rPr>
              <a:t>beyinde </a:t>
            </a:r>
            <a:r>
              <a:rPr lang="tr-TR" altLang="zh-TW" sz="2000" dirty="0" err="1">
                <a:solidFill>
                  <a:prstClr val="black"/>
                </a:solidFill>
                <a:latin typeface="Calibri"/>
                <a:cs typeface="+mn-cs"/>
              </a:rPr>
              <a:t>fokal</a:t>
            </a:r>
            <a:r>
              <a:rPr lang="tr-TR" altLang="zh-TW" sz="2000" dirty="0">
                <a:solidFill>
                  <a:prstClr val="black"/>
                </a:solidFill>
                <a:latin typeface="Calibri"/>
                <a:cs typeface="+mn-cs"/>
              </a:rPr>
              <a:t> dejenerasyon bölgeleri </a:t>
            </a:r>
          </a:p>
          <a:p>
            <a:pPr marL="342900" indent="-342900" eaLnBrk="0" hangingPunct="0">
              <a:spcBef>
                <a:spcPts val="500"/>
              </a:spcBef>
              <a:spcAft>
                <a:spcPts val="500"/>
              </a:spcAft>
              <a:buFont typeface="Arial" charset="0"/>
              <a:buChar char="•"/>
              <a:defRPr/>
            </a:pPr>
            <a:r>
              <a:rPr lang="tr-TR" altLang="zh-TW" sz="2000" dirty="0">
                <a:solidFill>
                  <a:prstClr val="black"/>
                </a:solidFill>
                <a:latin typeface="Calibri"/>
                <a:cs typeface="+mn-cs"/>
              </a:rPr>
              <a:t>iskelet kaslarında nekroz</a:t>
            </a:r>
          </a:p>
          <a:p>
            <a:pPr marL="342900" indent="-342900" eaLnBrk="0" hangingPunct="0">
              <a:spcBef>
                <a:spcPts val="500"/>
              </a:spcBef>
              <a:spcAft>
                <a:spcPts val="500"/>
              </a:spcAft>
              <a:buFont typeface="Arial" charset="0"/>
              <a:buChar char="•"/>
              <a:defRPr/>
            </a:pPr>
            <a:r>
              <a:rPr lang="tr-TR" altLang="zh-TW" sz="2000" dirty="0">
                <a:solidFill>
                  <a:prstClr val="black"/>
                </a:solidFill>
                <a:latin typeface="Calibri"/>
                <a:cs typeface="+mn-cs"/>
              </a:rPr>
              <a:t>yağ dokusu, pankreas nadiren de </a:t>
            </a:r>
            <a:r>
              <a:rPr lang="tr-TR" altLang="zh-TW" sz="2000" dirty="0" err="1">
                <a:solidFill>
                  <a:prstClr val="black"/>
                </a:solidFill>
                <a:latin typeface="Calibri"/>
                <a:cs typeface="+mn-cs"/>
              </a:rPr>
              <a:t>miyokard</a:t>
            </a:r>
            <a:r>
              <a:rPr lang="tr-TR" altLang="zh-TW" sz="2000" dirty="0">
                <a:solidFill>
                  <a:prstClr val="black"/>
                </a:solidFill>
                <a:latin typeface="Calibri"/>
                <a:cs typeface="+mn-cs"/>
              </a:rPr>
              <a:t> dokusunda </a:t>
            </a:r>
            <a:r>
              <a:rPr lang="tr-TR" altLang="zh-TW" sz="2000" dirty="0" err="1">
                <a:solidFill>
                  <a:prstClr val="black"/>
                </a:solidFill>
                <a:latin typeface="Calibri"/>
                <a:cs typeface="+mn-cs"/>
              </a:rPr>
              <a:t>inflamatuvar</a:t>
            </a:r>
            <a:r>
              <a:rPr lang="tr-TR" altLang="zh-TW" sz="2000" dirty="0">
                <a:solidFill>
                  <a:prstClr val="black"/>
                </a:solidFill>
                <a:latin typeface="Calibri"/>
                <a:cs typeface="+mn-cs"/>
              </a:rPr>
              <a:t> değişiklikler</a:t>
            </a:r>
          </a:p>
        </p:txBody>
      </p:sp>
      <p:sp>
        <p:nvSpPr>
          <p:cNvPr id="5" name="4 Dikdörtgen"/>
          <p:cNvSpPr/>
          <p:nvPr/>
        </p:nvSpPr>
        <p:spPr>
          <a:xfrm>
            <a:off x="900113" y="3716338"/>
            <a:ext cx="3671887" cy="14525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spcBef>
                <a:spcPts val="500"/>
              </a:spcBef>
              <a:spcAft>
                <a:spcPts val="500"/>
              </a:spcAft>
              <a:buFont typeface="Arial" charset="0"/>
              <a:buChar char="•"/>
              <a:defRPr/>
            </a:pPr>
            <a:r>
              <a:rPr lang="tr-TR" altLang="zh-TW" sz="2000" dirty="0">
                <a:solidFill>
                  <a:srgbClr val="FF0000"/>
                </a:solidFill>
                <a:latin typeface="Calibri"/>
                <a:cs typeface="+mn-cs"/>
              </a:rPr>
              <a:t>Grup A  </a:t>
            </a:r>
            <a:r>
              <a:rPr lang="tr-TR" altLang="zh-TW" sz="2000" dirty="0" err="1">
                <a:solidFill>
                  <a:srgbClr val="FF0000"/>
                </a:solidFill>
                <a:latin typeface="Calibri"/>
                <a:cs typeface="+mn-cs"/>
              </a:rPr>
              <a:t>viruslar</a:t>
            </a:r>
            <a:r>
              <a:rPr lang="tr-TR" altLang="zh-TW" sz="2000" dirty="0">
                <a:solidFill>
                  <a:srgbClr val="FF0000"/>
                </a:solidFill>
                <a:latin typeface="Calibri"/>
                <a:cs typeface="+mn-cs"/>
              </a:rPr>
              <a:t> </a:t>
            </a:r>
          </a:p>
          <a:p>
            <a:pPr marL="342900" indent="-342900" eaLnBrk="0" hangingPunct="0">
              <a:spcBef>
                <a:spcPts val="500"/>
              </a:spcBef>
              <a:spcAft>
                <a:spcPts val="500"/>
              </a:spcAft>
              <a:buFont typeface="Arial" charset="0"/>
              <a:buChar char="•"/>
              <a:defRPr/>
            </a:pPr>
            <a:r>
              <a:rPr lang="tr-TR" altLang="zh-TW" sz="2000" dirty="0">
                <a:solidFill>
                  <a:prstClr val="black"/>
                </a:solidFill>
                <a:latin typeface="Calibri"/>
                <a:cs typeface="+mn-cs"/>
              </a:rPr>
              <a:t>istemli kaslardaki fiberlerin akut </a:t>
            </a:r>
            <a:r>
              <a:rPr lang="tr-TR" altLang="zh-TW" sz="2000" dirty="0" err="1">
                <a:solidFill>
                  <a:prstClr val="black"/>
                </a:solidFill>
                <a:latin typeface="Calibri"/>
                <a:cs typeface="+mn-cs"/>
              </a:rPr>
              <a:t>inflamasyonu</a:t>
            </a:r>
            <a:r>
              <a:rPr lang="tr-TR" altLang="zh-TW" sz="2000" dirty="0">
                <a:solidFill>
                  <a:prstClr val="black"/>
                </a:solidFill>
                <a:latin typeface="Calibri"/>
                <a:cs typeface="+mn-cs"/>
              </a:rPr>
              <a:t> ve nekrozu ile seyreden yaygın </a:t>
            </a:r>
            <a:r>
              <a:rPr lang="tr-TR" altLang="zh-TW" sz="2000" dirty="0" err="1">
                <a:solidFill>
                  <a:prstClr val="black"/>
                </a:solidFill>
                <a:latin typeface="Calibri"/>
                <a:cs typeface="+mn-cs"/>
              </a:rPr>
              <a:t>miyozit</a:t>
            </a:r>
            <a:endParaRPr lang="tr-TR" altLang="zh-TW" sz="2000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8" name="7 Aşağı Ok"/>
          <p:cNvSpPr/>
          <p:nvPr/>
        </p:nvSpPr>
        <p:spPr>
          <a:xfrm rot="19136683">
            <a:off x="4635500" y="3235325"/>
            <a:ext cx="257175" cy="508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9" name="8 Aşağı Ok"/>
          <p:cNvSpPr/>
          <p:nvPr/>
        </p:nvSpPr>
        <p:spPr>
          <a:xfrm rot="2311017">
            <a:off x="3851275" y="3233738"/>
            <a:ext cx="257175" cy="5508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Coxsackievirus</a:t>
            </a:r>
            <a:endParaRPr lang="tr-TR" altLang="tr-TR" smtClean="0"/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35975" cy="4525963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tr-TR" altLang="zh-TW" smtClean="0"/>
              <a:t>Grup </a:t>
            </a:r>
            <a:r>
              <a:rPr lang="tr-TR" altLang="zh-TW" b="1" smtClean="0"/>
              <a:t>A</a:t>
            </a:r>
            <a:r>
              <a:rPr lang="tr-TR" altLang="zh-TW" smtClean="0"/>
              <a:t>’da 23, Grup </a:t>
            </a:r>
            <a:r>
              <a:rPr lang="tr-TR" altLang="zh-TW" b="1" smtClean="0"/>
              <a:t>B</a:t>
            </a:r>
            <a:r>
              <a:rPr lang="tr-TR" altLang="zh-TW" smtClean="0"/>
              <a:t>’de 6 tip spesifik antijen vardır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tr-TR" altLang="zh-TW" smtClean="0"/>
              <a:t>Grup B’nin tümü ve Grup A’dan bir serotip (A9) ortak grup antijeni taşır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tr-TR" altLang="zh-TW" smtClean="0"/>
              <a:t>Bazı grup A virusları arasında  çapraz reaksiyon gösterilmiş fakat ortak grup antijeni bulunamamıştır</a:t>
            </a:r>
          </a:p>
          <a:p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solidFill>
                  <a:srgbClr val="FF0000"/>
                </a:solidFill>
              </a:rPr>
              <a:t>Coxackievirus</a:t>
            </a: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err="1" smtClean="0">
                <a:solidFill>
                  <a:srgbClr val="FF0000"/>
                </a:solidFill>
              </a:rPr>
              <a:t>Virusun</a:t>
            </a:r>
            <a:r>
              <a:rPr lang="tr-TR" dirty="0" smtClean="0">
                <a:solidFill>
                  <a:srgbClr val="FF0000"/>
                </a:solidFill>
              </a:rPr>
              <a:t> özellikleri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smtClean="0"/>
              <a:t>Morfolojik açıdan </a:t>
            </a:r>
            <a:r>
              <a:rPr lang="tr-TR" sz="2800" dirty="0" err="1" smtClean="0"/>
              <a:t>poliovirus’dan</a:t>
            </a:r>
            <a:r>
              <a:rPr lang="tr-TR" sz="2800" dirty="0" smtClean="0"/>
              <a:t>  ayırt edilemezler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smtClean="0"/>
              <a:t>Yeni doğan fareler için çok </a:t>
            </a:r>
            <a:r>
              <a:rPr lang="tr-TR" sz="2800" dirty="0" err="1" smtClean="0"/>
              <a:t>enfektiftir</a:t>
            </a:r>
            <a:r>
              <a:rPr lang="tr-TR" sz="2800" dirty="0" smtClean="0"/>
              <a:t> (pek çok </a:t>
            </a:r>
            <a:r>
              <a:rPr lang="tr-TR" sz="2800" dirty="0" err="1" smtClean="0"/>
              <a:t>enterovirus’un</a:t>
            </a:r>
            <a:r>
              <a:rPr lang="tr-TR" sz="2800" dirty="0" smtClean="0"/>
              <a:t> aksine)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err="1" smtClean="0"/>
              <a:t>Hc</a:t>
            </a:r>
            <a:r>
              <a:rPr lang="tr-TR" sz="2800" dirty="0" smtClean="0"/>
              <a:t> kültüründe üreme: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tr-TR" sz="2800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tr-TR" sz="2800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smtClean="0"/>
              <a:t>Erişkin fare ve maymunlarda </a:t>
            </a:r>
            <a:r>
              <a:rPr lang="tr-TR" sz="2800" b="1" dirty="0" err="1" smtClean="0"/>
              <a:t>poliomiyelit</a:t>
            </a:r>
            <a:r>
              <a:rPr lang="tr-TR" sz="2800" dirty="0" smtClean="0"/>
              <a:t> </a:t>
            </a:r>
            <a:r>
              <a:rPr lang="tr-TR" sz="2800" b="1" dirty="0" smtClean="0"/>
              <a:t>benzeri</a:t>
            </a:r>
            <a:r>
              <a:rPr lang="tr-TR" sz="2800" dirty="0" smtClean="0"/>
              <a:t> lezyonlar (A14)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smtClean="0"/>
              <a:t>Süt emen farelerde </a:t>
            </a:r>
            <a:r>
              <a:rPr lang="tr-TR" sz="2800" b="1" dirty="0" err="1" smtClean="0"/>
              <a:t>miyozit</a:t>
            </a:r>
            <a:r>
              <a:rPr lang="tr-TR" sz="2800" dirty="0" smtClean="0"/>
              <a:t> (A14)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smtClean="0"/>
              <a:t>Maymunlarda </a:t>
            </a:r>
            <a:r>
              <a:rPr lang="tr-TR" sz="2800" b="1" dirty="0" smtClean="0"/>
              <a:t>paralizi</a:t>
            </a:r>
            <a:r>
              <a:rPr lang="tr-TR" sz="2800" dirty="0" smtClean="0"/>
              <a:t>, ağır </a:t>
            </a:r>
            <a:r>
              <a:rPr lang="tr-TR" sz="2800" b="1" dirty="0" smtClean="0"/>
              <a:t>MSS</a:t>
            </a:r>
            <a:r>
              <a:rPr lang="tr-TR" sz="2800" dirty="0" smtClean="0"/>
              <a:t> </a:t>
            </a:r>
            <a:r>
              <a:rPr lang="tr-TR" sz="2800" b="1" dirty="0" smtClean="0"/>
              <a:t>lezyonları</a:t>
            </a:r>
            <a:r>
              <a:rPr lang="tr-TR" sz="2800" dirty="0" smtClean="0"/>
              <a:t> (A7)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2800" dirty="0" err="1" smtClean="0"/>
              <a:t>Yenidoğan</a:t>
            </a:r>
            <a:r>
              <a:rPr lang="tr-TR" sz="2800" dirty="0" smtClean="0"/>
              <a:t> farelerde yaygın </a:t>
            </a:r>
            <a:r>
              <a:rPr lang="tr-TR" sz="2800" b="1" dirty="0" err="1" smtClean="0"/>
              <a:t>miyozit</a:t>
            </a:r>
            <a:r>
              <a:rPr lang="tr-TR" sz="2800" dirty="0" smtClean="0"/>
              <a:t> (gevşek paralizi) (grup A)</a:t>
            </a:r>
          </a:p>
        </p:txBody>
      </p:sp>
      <p:sp>
        <p:nvSpPr>
          <p:cNvPr id="12292" name="3 Dikdörtgen"/>
          <p:cNvSpPr>
            <a:spLocks noChangeArrowheads="1"/>
          </p:cNvSpPr>
          <p:nvPr/>
        </p:nvSpPr>
        <p:spPr bwMode="auto">
          <a:xfrm>
            <a:off x="323850" y="3213100"/>
            <a:ext cx="85471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tr-TR" altLang="tr-TR">
                <a:solidFill>
                  <a:srgbClr val="000000"/>
                </a:solidFill>
                <a:latin typeface="Calibri" panose="020F0502020204030204" pitchFamily="34" charset="0"/>
              </a:rPr>
              <a:t>Maymun böbrek hc kültürü (B1-6, A7,9,24)</a:t>
            </a:r>
          </a:p>
          <a:p>
            <a:pPr lvl="1" eaLnBrk="1" hangingPunct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tr-TR" altLang="tr-TR">
                <a:solidFill>
                  <a:srgbClr val="000000"/>
                </a:solidFill>
                <a:latin typeface="Calibri" panose="020F0502020204030204" pitchFamily="34" charset="0"/>
              </a:rPr>
              <a:t>İnsan amniyon ve insan embriyonu akc fibroblast hc kültürü (bazı grup A suşlar)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Coxackievirus</a:t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Patogenez ve patoloji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>
          <a:xfrm>
            <a:off x="468313" y="1773238"/>
            <a:ext cx="9010650" cy="4525962"/>
          </a:xfrm>
        </p:spPr>
        <p:txBody>
          <a:bodyPr/>
          <a:lstStyle/>
          <a:p>
            <a:pPr eaLnBrk="1" hangingPunct="1"/>
            <a:r>
              <a:rPr lang="tr-TR" altLang="tr-TR" dirty="0" err="1" smtClean="0"/>
              <a:t>Virus</a:t>
            </a:r>
            <a:r>
              <a:rPr lang="tr-TR" altLang="tr-TR" dirty="0" smtClean="0"/>
              <a:t> insanlarda enfeksiyonun erken safhalarında </a:t>
            </a:r>
            <a:r>
              <a:rPr lang="tr-TR" altLang="tr-TR" b="1" dirty="0" smtClean="0"/>
              <a:t>kandan</a:t>
            </a:r>
            <a:r>
              <a:rPr lang="tr-TR" altLang="tr-TR" dirty="0" smtClean="0"/>
              <a:t> izole edilebilir</a:t>
            </a:r>
          </a:p>
          <a:p>
            <a:pPr eaLnBrk="1" hangingPunct="1"/>
            <a:r>
              <a:rPr lang="tr-TR" altLang="tr-TR" dirty="0" smtClean="0"/>
              <a:t>Enfeksiyonun ilk günlerinde </a:t>
            </a:r>
            <a:r>
              <a:rPr lang="tr-TR" altLang="tr-TR" b="1" dirty="0" smtClean="0"/>
              <a:t>boğaz</a:t>
            </a:r>
            <a:r>
              <a:rPr lang="tr-TR" altLang="tr-TR" dirty="0" smtClean="0"/>
              <a:t>da</a:t>
            </a:r>
          </a:p>
          <a:p>
            <a:pPr eaLnBrk="1" hangingPunct="1"/>
            <a:r>
              <a:rPr lang="tr-TR" altLang="tr-TR" dirty="0" smtClean="0"/>
              <a:t>Enfeksiyondan sonra 5-6 </a:t>
            </a:r>
            <a:r>
              <a:rPr lang="tr-TR" altLang="tr-TR" dirty="0" err="1" smtClean="0"/>
              <a:t>hf</a:t>
            </a:r>
            <a:r>
              <a:rPr lang="tr-TR" altLang="tr-TR" dirty="0" smtClean="0"/>
              <a:t> ya kadar </a:t>
            </a:r>
            <a:r>
              <a:rPr lang="tr-TR" altLang="tr-TR" b="1" dirty="0" smtClean="0"/>
              <a:t>dışkı</a:t>
            </a:r>
            <a:r>
              <a:rPr lang="tr-TR" altLang="tr-TR" dirty="0" smtClean="0"/>
              <a:t>da bulunabilir</a:t>
            </a:r>
          </a:p>
          <a:p>
            <a:pPr eaLnBrk="1" hangingPunct="1"/>
            <a:r>
              <a:rPr lang="tr-TR" altLang="tr-TR" dirty="0" err="1" smtClean="0"/>
              <a:t>Virus</a:t>
            </a:r>
            <a:r>
              <a:rPr lang="tr-TR" altLang="tr-TR" dirty="0" smtClean="0"/>
              <a:t> dağılımı diğer </a:t>
            </a:r>
            <a:r>
              <a:rPr lang="tr-TR" altLang="tr-TR" dirty="0" err="1" smtClean="0"/>
              <a:t>enterovirus’larınkine</a:t>
            </a:r>
            <a:r>
              <a:rPr lang="tr-TR" altLang="tr-TR" dirty="0" smtClean="0"/>
              <a:t> benzer</a:t>
            </a:r>
          </a:p>
          <a:p>
            <a:pPr eaLnBrk="1" hangingPunct="1"/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1351</Words>
  <Application>Microsoft Office PowerPoint</Application>
  <PresentationFormat>Ekran Gösterisi (4:3)</PresentationFormat>
  <Paragraphs>234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38" baseType="lpstr">
      <vt:lpstr>Ofis Teması</vt:lpstr>
      <vt:lpstr>  Coxackievirus-Echovirus-Parechovirus </vt:lpstr>
      <vt:lpstr>Enterovirus’lar</vt:lpstr>
      <vt:lpstr>Enterovirus’lar</vt:lpstr>
      <vt:lpstr>Coxackievirus</vt:lpstr>
      <vt:lpstr>Coxackievirus Tarihçe </vt:lpstr>
      <vt:lpstr>Coxsackievirus</vt:lpstr>
      <vt:lpstr>Coxsackievirus</vt:lpstr>
      <vt:lpstr>Coxackievirus Virusun özellikleri </vt:lpstr>
      <vt:lpstr>Coxackievirus Patogenez ve patoloji</vt:lpstr>
      <vt:lpstr>Coxackievirus Klinik bulgular </vt:lpstr>
      <vt:lpstr>Coxackievirus Aseptik menenjit </vt:lpstr>
      <vt:lpstr>Coxackievirus Herpangina </vt:lpstr>
      <vt:lpstr>Coxackievirus El-ayak ve ağız hastalığı</vt:lpstr>
      <vt:lpstr>Coxackievirus Plörodini  (Epidemik miyalji, Bornholm hastalığı, Şeytan gribi) </vt:lpstr>
      <vt:lpstr>Coxackievirus Miyokardit (-perikardit) </vt:lpstr>
      <vt:lpstr>Coxackievirus Soğuk algınlığı ve Nedeni bilinmeyen ateş</vt:lpstr>
      <vt:lpstr>Coxackievirus İnfantların sistemik hastalığı</vt:lpstr>
      <vt:lpstr>Coxackievirus  GİS ?</vt:lpstr>
      <vt:lpstr>Coxackievirus Laboratuvar tanı Virus izolasyonu </vt:lpstr>
      <vt:lpstr>Coxackievirus Virus izolasyonu</vt:lpstr>
      <vt:lpstr>Coxackievirus  Nükleik asit saptanması</vt:lpstr>
      <vt:lpstr> Coxackievirus  Seroloji </vt:lpstr>
      <vt:lpstr> Coxackievirus  Bağışıklık </vt:lpstr>
      <vt:lpstr>Coxackievirus  Epidemiyoloji </vt:lpstr>
      <vt:lpstr>Coxackievirus  Epidemiyoloji</vt:lpstr>
      <vt:lpstr>Coxackievirus  Epidemiyoloji</vt:lpstr>
      <vt:lpstr>Coxackievirus  Epidemiyoloji</vt:lpstr>
      <vt:lpstr>Echovirus </vt:lpstr>
      <vt:lpstr>Echovirus</vt:lpstr>
      <vt:lpstr>Echovirus</vt:lpstr>
      <vt:lpstr>Echovirus</vt:lpstr>
      <vt:lpstr>Echovirus  Laboratuvar tanı</vt:lpstr>
      <vt:lpstr>Echovirus  Laboratuvar tanı</vt:lpstr>
      <vt:lpstr>Echovirus  Epidemiyoloji </vt:lpstr>
      <vt:lpstr>Laboratuvar tanı</vt:lpstr>
      <vt:lpstr>Laboratuvar tanı </vt:lpstr>
      <vt:lpstr>Parechovirus’lar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Coxackievirus-Echovirus</dc:title>
  <dc:creator>ebru-kağan-kemal</dc:creator>
  <cp:lastModifiedBy>user</cp:lastModifiedBy>
  <cp:revision>148</cp:revision>
  <dcterms:created xsi:type="dcterms:W3CDTF">2011-04-18T16:57:24Z</dcterms:created>
  <dcterms:modified xsi:type="dcterms:W3CDTF">2018-08-28T15:57:30Z</dcterms:modified>
</cp:coreProperties>
</file>