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6" r:id="rId2"/>
    <p:sldId id="265" r:id="rId3"/>
    <p:sldId id="256" r:id="rId4"/>
    <p:sldId id="267" r:id="rId5"/>
    <p:sldId id="268" r:id="rId6"/>
    <p:sldId id="269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48" autoAdjust="0"/>
    <p:restoredTop sz="94660"/>
  </p:normalViewPr>
  <p:slideViewPr>
    <p:cSldViewPr snapToGrid="0">
      <p:cViewPr varScale="1">
        <p:scale>
          <a:sx n="86" d="100"/>
          <a:sy n="86" d="100"/>
        </p:scale>
        <p:origin x="-63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5117E-A3A4-40A3-92D6-7614F5808135}" type="datetimeFigureOut">
              <a:rPr lang="tr-TR" smtClean="0"/>
              <a:pPr/>
              <a:t>17.4.2018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2A7927-220E-44EB-A5DE-1759B68E96A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788156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9 Yuvarlatılmış Dikdörtgen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17.4.2018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17.4.2018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17.4.2018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17.4.2018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Yuvarlatılmış Dikdörtgen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17.4.2018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17.4.2018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17.4.2018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17.4.2018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17.4.2018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17.4.2018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17.4.2018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8 Yuvarlatılmış Dikdörtgen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17.4.2018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900" dirty="0" smtClean="0">
                <a:latin typeface="Book Antiqua" pitchFamily="18" charset="0"/>
              </a:rPr>
              <a:t>KENT SOSYOLOJİSİ </a:t>
            </a:r>
            <a:r>
              <a:rPr lang="tr-TR" dirty="0" smtClean="0">
                <a:latin typeface="Book Antiqua" pitchFamily="18" charset="0"/>
              </a:rPr>
              <a:t/>
            </a:r>
            <a:br>
              <a:rPr lang="tr-TR" dirty="0" smtClean="0">
                <a:latin typeface="Book Antiqua" pitchFamily="18" charset="0"/>
              </a:rPr>
            </a:br>
            <a:r>
              <a:rPr lang="tr-TR" sz="4000" i="1" dirty="0" smtClean="0">
                <a:latin typeface="Book Antiqua" pitchFamily="18" charset="0"/>
              </a:rPr>
              <a:t>Küreselleşme ve Kent</a:t>
            </a:r>
            <a:endParaRPr lang="tr-TR" i="1" dirty="0">
              <a:latin typeface="Book Antiqua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963168" y="3685031"/>
            <a:ext cx="10363200" cy="2396279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b="1" dirty="0" smtClean="0">
                <a:latin typeface="Book Antiqua" pitchFamily="18" charset="0"/>
              </a:rPr>
              <a:t>Prof. Dr. Erol Demir</a:t>
            </a:r>
          </a:p>
          <a:p>
            <a:r>
              <a:rPr lang="tr-TR" b="1" dirty="0" smtClean="0">
                <a:latin typeface="Book Antiqua" pitchFamily="18" charset="0"/>
              </a:rPr>
              <a:t>Ankara Üniversitesi</a:t>
            </a:r>
          </a:p>
          <a:p>
            <a:r>
              <a:rPr lang="tr-TR" b="1" dirty="0" smtClean="0">
                <a:latin typeface="Book Antiqua" pitchFamily="18" charset="0"/>
              </a:rPr>
              <a:t>Sosyoloji Bölümü</a:t>
            </a:r>
          </a:p>
          <a:p>
            <a:r>
              <a:rPr lang="tr-TR" b="1" dirty="0" err="1" smtClean="0">
                <a:latin typeface="Book Antiqua" pitchFamily="18" charset="0"/>
              </a:rPr>
              <a:t>erol</a:t>
            </a:r>
            <a:r>
              <a:rPr lang="tr-TR" b="1" dirty="0" smtClean="0">
                <a:latin typeface="Book Antiqua" pitchFamily="18" charset="0"/>
              </a:rPr>
              <a:t>.demir@</a:t>
            </a:r>
            <a:r>
              <a:rPr lang="tr-TR" b="1" dirty="0" err="1" smtClean="0">
                <a:latin typeface="Book Antiqua" pitchFamily="18" charset="0"/>
              </a:rPr>
              <a:t>humanity</a:t>
            </a:r>
            <a:r>
              <a:rPr lang="tr-TR" b="1" dirty="0" smtClean="0">
                <a:latin typeface="Book Antiqua" pitchFamily="18" charset="0"/>
              </a:rPr>
              <a:t>.</a:t>
            </a:r>
            <a:r>
              <a:rPr lang="tr-TR" b="1" dirty="0" err="1" smtClean="0">
                <a:latin typeface="Book Antiqua" pitchFamily="18" charset="0"/>
              </a:rPr>
              <a:t>ankara</a:t>
            </a:r>
            <a:r>
              <a:rPr lang="tr-TR" b="1" dirty="0" smtClean="0">
                <a:latin typeface="Book Antiqua" pitchFamily="18" charset="0"/>
              </a:rPr>
              <a:t>.edu.tr</a:t>
            </a:r>
          </a:p>
          <a:p>
            <a:endParaRPr lang="tr-TR" sz="2400" dirty="0" smtClean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Küreselleşme ve Kent – </a:t>
            </a:r>
            <a:br>
              <a:rPr lang="tr-TR" b="1" dirty="0">
                <a:latin typeface="Book Antiqua" panose="02040602050305030304" pitchFamily="18" charset="0"/>
              </a:rPr>
            </a:br>
            <a:r>
              <a:rPr lang="tr-TR" b="1" dirty="0">
                <a:latin typeface="Book Antiqua" panose="02040602050305030304" pitchFamily="18" charset="0"/>
              </a:rPr>
              <a:t>Ders İçeriği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1341" y="2499275"/>
            <a:ext cx="8679768" cy="4351338"/>
          </a:xfrm>
        </p:spPr>
        <p:txBody>
          <a:bodyPr>
            <a:normAutofit/>
          </a:bodyPr>
          <a:lstStyle/>
          <a:p>
            <a:r>
              <a:rPr lang="tr-TR" dirty="0">
                <a:latin typeface="Book Antiqua" panose="02040602050305030304" pitchFamily="18" charset="0"/>
              </a:rPr>
              <a:t>Küreselleşmenin özellikleri</a:t>
            </a:r>
          </a:p>
          <a:p>
            <a:r>
              <a:rPr lang="tr-TR" dirty="0">
                <a:latin typeface="Book Antiqua" panose="02040602050305030304" pitchFamily="18" charset="0"/>
              </a:rPr>
              <a:t>Dünya kenti kavramı</a:t>
            </a:r>
          </a:p>
          <a:p>
            <a:r>
              <a:rPr lang="tr-TR" dirty="0">
                <a:latin typeface="Book Antiqua" panose="02040602050305030304" pitchFamily="18" charset="0"/>
              </a:rPr>
              <a:t>Dünya kentlerinin ortak özellikleri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Ekonomik güç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İthalat ve ihracat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Sağlık, tıp, yüksek eğitim, sanat ve kültür merkezleri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Aralarındaki ilişkiler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Toplumsal kutuplaşma</a:t>
            </a:r>
          </a:p>
          <a:p>
            <a:pPr lvl="1"/>
            <a:endParaRPr lang="tr-TR" dirty="0">
              <a:latin typeface="Book Antiqua" panose="02040602050305030304" pitchFamily="18" charset="0"/>
            </a:endParaRPr>
          </a:p>
          <a:p>
            <a:pPr lvl="1"/>
            <a:endParaRPr lang="tr-TR" dirty="0">
              <a:latin typeface="Book Antiqua" panose="02040602050305030304" pitchFamily="18" charset="0"/>
            </a:endParaRPr>
          </a:p>
          <a:p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86631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Küreselleşme ve Kent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6935" y="1825625"/>
            <a:ext cx="867976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>
                <a:latin typeface="Book Antiqua" panose="02040602050305030304" pitchFamily="18" charset="0"/>
              </a:rPr>
              <a:t>Küreselleşme toplumların ekonomik, toplumsal, siyasal, kültürel yaşamını etkilemektedir. </a:t>
            </a:r>
            <a:endParaRPr lang="tr-TR" dirty="0" smtClean="0">
              <a:latin typeface="Book Antiqua" panose="02040602050305030304" pitchFamily="18" charset="0"/>
            </a:endParaRPr>
          </a:p>
          <a:p>
            <a:r>
              <a:rPr lang="tr-TR" dirty="0" smtClean="0">
                <a:latin typeface="Book Antiqua" panose="02040602050305030304" pitchFamily="18" charset="0"/>
              </a:rPr>
              <a:t>Küreselleşen dünyada kentlerin büyüme dinamikleri karmaşıklaşmaktadır.</a:t>
            </a:r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1217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Küreselleşme ve Kent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6935" y="1825625"/>
            <a:ext cx="867976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 smtClean="0">
                <a:latin typeface="Book Antiqua" panose="02040602050305030304" pitchFamily="18" charset="0"/>
              </a:rPr>
              <a:t>Küreselleşmenin özelliklerinden bazıları şunlardır:</a:t>
            </a:r>
          </a:p>
          <a:p>
            <a:pPr lvl="1"/>
            <a:r>
              <a:rPr lang="tr-TR" dirty="0" smtClean="0">
                <a:latin typeface="Book Antiqua" panose="02040602050305030304" pitchFamily="18" charset="0"/>
              </a:rPr>
              <a:t>Ulusların sınırları belirsizleşmesi</a:t>
            </a:r>
          </a:p>
          <a:p>
            <a:pPr lvl="1"/>
            <a:r>
              <a:rPr lang="tr-TR" dirty="0" smtClean="0">
                <a:latin typeface="Book Antiqua" panose="02040602050305030304" pitchFamily="18" charset="0"/>
              </a:rPr>
              <a:t>Uluslararası sermayenin egemenliği</a:t>
            </a:r>
          </a:p>
          <a:p>
            <a:pPr lvl="1"/>
            <a:r>
              <a:rPr lang="tr-TR" dirty="0" smtClean="0">
                <a:latin typeface="Book Antiqua" panose="02040602050305030304" pitchFamily="18" charset="0"/>
              </a:rPr>
              <a:t>İletişim araçlarının, teknolojinin gelişmesi</a:t>
            </a:r>
          </a:p>
          <a:p>
            <a:pPr lvl="1"/>
            <a:r>
              <a:rPr lang="tr-TR" dirty="0" smtClean="0">
                <a:latin typeface="Book Antiqua" panose="02040602050305030304" pitchFamily="18" charset="0"/>
              </a:rPr>
              <a:t>Kamu hizmetinin özelleşmesi</a:t>
            </a:r>
          </a:p>
          <a:p>
            <a:pPr>
              <a:buNone/>
            </a:pPr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1217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Küreselleşme ve Kent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6935" y="1825625"/>
            <a:ext cx="867976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 smtClean="0">
                <a:latin typeface="Book Antiqua" panose="02040602050305030304" pitchFamily="18" charset="0"/>
              </a:rPr>
              <a:t>Küreselleşmenin etkileri (fiziksel, ekonomik,toplumsal) en belirgin olarak kentler üzerinde hissedilmektedir.</a:t>
            </a:r>
          </a:p>
          <a:p>
            <a:r>
              <a:rPr lang="tr-TR" dirty="0" smtClean="0">
                <a:latin typeface="Book Antiqua" panose="02040602050305030304" pitchFamily="18" charset="0"/>
              </a:rPr>
              <a:t>Küresel sistem içerisinde </a:t>
            </a:r>
            <a:r>
              <a:rPr lang="tr-TR" b="1" dirty="0" smtClean="0">
                <a:latin typeface="Book Antiqua" panose="02040602050305030304" pitchFamily="18" charset="0"/>
              </a:rPr>
              <a:t>tüketim kültürü </a:t>
            </a:r>
            <a:r>
              <a:rPr lang="tr-TR" dirty="0" smtClean="0">
                <a:latin typeface="Book Antiqua" panose="02040602050305030304" pitchFamily="18" charset="0"/>
              </a:rPr>
              <a:t>kentlerin ekonomilerini ve yaşam tarzlarını etkilemektedir.</a:t>
            </a:r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1217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Küreselleşme ve Kent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6935" y="1825625"/>
            <a:ext cx="867976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 smtClean="0">
                <a:latin typeface="Book Antiqua" panose="02040602050305030304" pitchFamily="18" charset="0"/>
              </a:rPr>
              <a:t>Küreselleşme ile kentler gittikçe birbirine benzemektedir: benzer mimari üslupla benzer çok katlı yapılar oluşmaktadır.</a:t>
            </a:r>
          </a:p>
          <a:p>
            <a:r>
              <a:rPr lang="tr-TR" dirty="0" smtClean="0">
                <a:latin typeface="Book Antiqua" panose="02040602050305030304" pitchFamily="18" charset="0"/>
              </a:rPr>
              <a:t>Dünya kentleri birbirlerine “yakınlaştırılırken” aynı zamanda yerel özgünlükleri zedelemektedir. </a:t>
            </a:r>
          </a:p>
          <a:p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1217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Dünya Kenti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6935" y="1825625"/>
            <a:ext cx="867976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>
                <a:latin typeface="Book Antiqua" panose="02040602050305030304" pitchFamily="18" charset="0"/>
              </a:rPr>
              <a:t>Temel düşünce, küreselleşmenin kaçınılmazlığı sebebiyle kentte yapılacak değişikliklerin uluslararası sermayenin taleplerine göre </a:t>
            </a:r>
            <a:r>
              <a:rPr lang="tr-TR" dirty="0" smtClean="0">
                <a:latin typeface="Book Antiqua" panose="02040602050305030304" pitchFamily="18" charset="0"/>
              </a:rPr>
              <a:t>planlanmasıdır.</a:t>
            </a: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>
                <a:latin typeface="Book Antiqua" panose="02040602050305030304" pitchFamily="18" charset="0"/>
              </a:rPr>
              <a:t>Bir dünya kenti olarak dünya ile daha iyi bütünleşme </a:t>
            </a:r>
            <a:r>
              <a:rPr lang="tr-TR" dirty="0" smtClean="0">
                <a:latin typeface="Book Antiqua" panose="02040602050305030304" pitchFamily="18" charset="0"/>
              </a:rPr>
              <a:t>görüşüne dayanmaktadır.</a:t>
            </a: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>
                <a:latin typeface="Book Antiqua" panose="02040602050305030304" pitchFamily="18" charset="0"/>
              </a:rPr>
              <a:t>Dünya kenti örnekleri: New York, Tokyo, Londra</a:t>
            </a:r>
          </a:p>
        </p:txBody>
      </p:sp>
    </p:spTree>
    <p:extLst>
      <p:ext uri="{BB962C8B-B14F-4D97-AF65-F5344CB8AC3E}">
        <p14:creationId xmlns:p14="http://schemas.microsoft.com/office/powerpoint/2010/main" xmlns="" val="3916481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Dünya Kentlerinin Ortak Özellikleri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6935" y="1825625"/>
            <a:ext cx="867976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>
                <a:latin typeface="Book Antiqua" panose="02040602050305030304" pitchFamily="18" charset="0"/>
              </a:rPr>
              <a:t>Ekonomik güce sahiptir ve dünya ekonomisinde kontrol merkezleridir.</a:t>
            </a:r>
          </a:p>
          <a:p>
            <a:r>
              <a:rPr lang="tr-TR" dirty="0">
                <a:latin typeface="Book Antiqua" panose="02040602050305030304" pitchFamily="18" charset="0"/>
              </a:rPr>
              <a:t>İthalat ve ihracat merkezleridir.</a:t>
            </a:r>
          </a:p>
          <a:p>
            <a:r>
              <a:rPr lang="tr-TR" dirty="0">
                <a:latin typeface="Book Antiqua" panose="02040602050305030304" pitchFamily="18" charset="0"/>
              </a:rPr>
              <a:t>Sağlık, tıp, yüksek eğitim, kültür ve sanat merkezleridir.</a:t>
            </a:r>
          </a:p>
        </p:txBody>
      </p:sp>
    </p:spTree>
    <p:extLst>
      <p:ext uri="{BB962C8B-B14F-4D97-AF65-F5344CB8AC3E}">
        <p14:creationId xmlns:p14="http://schemas.microsoft.com/office/powerpoint/2010/main" xmlns="" val="1237833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Dünya Kentlerinin Ortak Özellikleri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6935" y="1825625"/>
            <a:ext cx="867976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>
                <a:latin typeface="Book Antiqua" panose="02040602050305030304" pitchFamily="18" charset="0"/>
              </a:rPr>
              <a:t>Birbirleri arasında yakın ilişkiler bulunmaktadır (Örneğin New York – Londra) ve dünya kenti olmak için bir mücadele söz konusudur.</a:t>
            </a:r>
          </a:p>
          <a:p>
            <a:r>
              <a:rPr lang="tr-TR" dirty="0">
                <a:latin typeface="Book Antiqua" panose="02040602050305030304" pitchFamily="18" charset="0"/>
              </a:rPr>
              <a:t>Toplumsal kutuplaşmanın yüksek olduğu bölgelerdir.</a:t>
            </a:r>
          </a:p>
        </p:txBody>
      </p:sp>
    </p:spTree>
    <p:extLst>
      <p:ext uri="{BB962C8B-B14F-4D97-AF65-F5344CB8AC3E}">
        <p14:creationId xmlns:p14="http://schemas.microsoft.com/office/powerpoint/2010/main" xmlns="" val="29534469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</TotalTime>
  <Words>251</Words>
  <Application>Microsoft Office PowerPoint</Application>
  <PresentationFormat>Özel</PresentationFormat>
  <Paragraphs>49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Görünüş</vt:lpstr>
      <vt:lpstr>KENT SOSYOLOJİSİ  Küreselleşme ve Kent</vt:lpstr>
      <vt:lpstr>Küreselleşme ve Kent –  Ders İçeriği</vt:lpstr>
      <vt:lpstr>Küreselleşme ve Kent</vt:lpstr>
      <vt:lpstr>Küreselleşme ve Kent</vt:lpstr>
      <vt:lpstr>Küreselleşme ve Kent</vt:lpstr>
      <vt:lpstr>Küreselleşme ve Kent</vt:lpstr>
      <vt:lpstr>Dünya Kenti</vt:lpstr>
      <vt:lpstr>Dünya Kentlerinin Ortak Özellikleri</vt:lpstr>
      <vt:lpstr>Dünya Kentlerinin Ortak Özellikleri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Sanayi Devrimi ve Kent</dc:title>
  <dc:creator>bilgiseyerim</dc:creator>
  <cp:lastModifiedBy>FİZYNH</cp:lastModifiedBy>
  <cp:revision>127</cp:revision>
  <dcterms:created xsi:type="dcterms:W3CDTF">2018-02-06T19:04:29Z</dcterms:created>
  <dcterms:modified xsi:type="dcterms:W3CDTF">2018-04-17T09:10:20Z</dcterms:modified>
</cp:coreProperties>
</file>