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8"/>
  </p:notesMasterIdLst>
  <p:sldIdLst>
    <p:sldId id="357" r:id="rId2"/>
    <p:sldId id="359" r:id="rId3"/>
    <p:sldId id="478" r:id="rId4"/>
    <p:sldId id="360" r:id="rId5"/>
    <p:sldId id="471" r:id="rId6"/>
    <p:sldId id="465" r:id="rId7"/>
    <p:sldId id="365" r:id="rId8"/>
    <p:sldId id="366" r:id="rId9"/>
    <p:sldId id="371" r:id="rId10"/>
    <p:sldId id="372" r:id="rId11"/>
    <p:sldId id="373" r:id="rId12"/>
    <p:sldId id="374" r:id="rId13"/>
    <p:sldId id="377" r:id="rId14"/>
    <p:sldId id="379" r:id="rId15"/>
    <p:sldId id="380" r:id="rId16"/>
    <p:sldId id="381" r:id="rId17"/>
    <p:sldId id="382" r:id="rId18"/>
    <p:sldId id="383" r:id="rId19"/>
    <p:sldId id="276" r:id="rId20"/>
    <p:sldId id="476" r:id="rId21"/>
    <p:sldId id="384" r:id="rId22"/>
    <p:sldId id="385" r:id="rId23"/>
    <p:sldId id="386" r:id="rId24"/>
    <p:sldId id="387" r:id="rId25"/>
    <p:sldId id="389" r:id="rId26"/>
    <p:sldId id="469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4092"/>
    <p:restoredTop sz="86621"/>
  </p:normalViewPr>
  <p:slideViewPr>
    <p:cSldViewPr snapToGrid="0" snapToObjects="1">
      <p:cViewPr varScale="1">
        <p:scale>
          <a:sx n="95" d="100"/>
          <a:sy n="95" d="100"/>
        </p:scale>
        <p:origin x="396" y="90"/>
      </p:cViewPr>
      <p:guideLst/>
    </p:cSldViewPr>
  </p:slideViewPr>
  <p:outlineViewPr>
    <p:cViewPr>
      <p:scale>
        <a:sx n="33" d="100"/>
        <a:sy n="33" d="100"/>
      </p:scale>
      <p:origin x="0" y="-297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40409D-EABA-3247-95A4-F6F565657B6B}" type="doc">
      <dgm:prSet loTypeId="urn:microsoft.com/office/officeart/2009/3/layout/DescendingProcess" loCatId="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A69CFC05-172A-004C-B6C2-081375A4925D}">
      <dgm:prSet phldrT="[Metin]" custT="1"/>
      <dgm:spPr/>
      <dgm:t>
        <a:bodyPr/>
        <a:lstStyle/>
        <a:p>
          <a:r>
            <a:rPr lang="tr-TR" sz="2000" b="1" dirty="0" err="1"/>
            <a:t>Intensity</a:t>
          </a:r>
          <a:r>
            <a:rPr lang="tr-TR" sz="2000" b="1" dirty="0"/>
            <a:t> (1 </a:t>
          </a:r>
          <a:r>
            <a:rPr lang="tr-TR" sz="2000" b="1" dirty="0" err="1"/>
            <a:t>to</a:t>
          </a:r>
          <a:r>
            <a:rPr lang="tr-TR" sz="2000" b="1" dirty="0"/>
            <a:t> 6</a:t>
          </a:r>
          <a:r>
            <a:rPr lang="tr-TR" sz="2000" dirty="0"/>
            <a:t>)</a:t>
          </a:r>
        </a:p>
      </dgm:t>
    </dgm:pt>
    <dgm:pt modelId="{36D56D57-0436-EA48-B42D-9E8B2CC49F38}" type="parTrans" cxnId="{8018E34F-DA06-0940-B746-E5FDDC065490}">
      <dgm:prSet/>
      <dgm:spPr/>
      <dgm:t>
        <a:bodyPr/>
        <a:lstStyle/>
        <a:p>
          <a:endParaRPr lang="tr-TR"/>
        </a:p>
      </dgm:t>
    </dgm:pt>
    <dgm:pt modelId="{61576022-0746-7D4B-AF3F-6C4CE8ED6266}" type="sibTrans" cxnId="{8018E34F-DA06-0940-B746-E5FDDC065490}">
      <dgm:prSet/>
      <dgm:spPr/>
      <dgm:t>
        <a:bodyPr/>
        <a:lstStyle/>
        <a:p>
          <a:endParaRPr lang="tr-TR"/>
        </a:p>
      </dgm:t>
    </dgm:pt>
    <dgm:pt modelId="{6915BCC0-98A9-5341-822D-161047E5A6EC}">
      <dgm:prSet phldrT="[Metin]" custT="1"/>
      <dgm:spPr/>
      <dgm:t>
        <a:bodyPr/>
        <a:lstStyle/>
        <a:p>
          <a:r>
            <a:rPr lang="tr-TR" sz="2000" b="1" dirty="0" err="1"/>
            <a:t>Timing</a:t>
          </a:r>
          <a:r>
            <a:rPr lang="tr-TR" sz="2000" b="1" dirty="0"/>
            <a:t> (</a:t>
          </a:r>
          <a:r>
            <a:rPr lang="tr-TR" sz="2000" b="1" dirty="0" err="1"/>
            <a:t>systolic</a:t>
          </a:r>
          <a:r>
            <a:rPr lang="tr-TR" sz="2000" b="1" dirty="0"/>
            <a:t>, </a:t>
          </a:r>
          <a:r>
            <a:rPr lang="tr-TR" sz="2000" b="1" dirty="0" err="1"/>
            <a:t>diastolic</a:t>
          </a:r>
          <a:r>
            <a:rPr lang="tr-TR" sz="2000" b="1" dirty="0"/>
            <a:t>, </a:t>
          </a:r>
          <a:r>
            <a:rPr lang="tr-TR" sz="2000" b="1" dirty="0" err="1"/>
            <a:t>continuous</a:t>
          </a:r>
          <a:r>
            <a:rPr lang="tr-TR" sz="2000" b="1" dirty="0"/>
            <a:t>, </a:t>
          </a:r>
          <a:r>
            <a:rPr lang="tr-TR" sz="2000" b="1" dirty="0" err="1"/>
            <a:t>pansystolic</a:t>
          </a:r>
          <a:r>
            <a:rPr lang="tr-TR" sz="2000" b="1" dirty="0"/>
            <a:t>..)</a:t>
          </a:r>
        </a:p>
      </dgm:t>
    </dgm:pt>
    <dgm:pt modelId="{40494280-1E66-934A-81A1-16952D01160B}" type="parTrans" cxnId="{849525CC-CF18-C34B-A31D-90849D875576}">
      <dgm:prSet/>
      <dgm:spPr/>
      <dgm:t>
        <a:bodyPr/>
        <a:lstStyle/>
        <a:p>
          <a:endParaRPr lang="tr-TR"/>
        </a:p>
      </dgm:t>
    </dgm:pt>
    <dgm:pt modelId="{ECC56E55-C9A7-334F-9A8F-4BB129AC1E21}" type="sibTrans" cxnId="{849525CC-CF18-C34B-A31D-90849D875576}">
      <dgm:prSet/>
      <dgm:spPr/>
      <dgm:t>
        <a:bodyPr/>
        <a:lstStyle/>
        <a:p>
          <a:endParaRPr lang="tr-TR"/>
        </a:p>
      </dgm:t>
    </dgm:pt>
    <dgm:pt modelId="{C6FA33AE-3849-2241-A3FD-168FF1192E27}">
      <dgm:prSet phldrT="[Metin]" custT="1"/>
      <dgm:spPr/>
      <dgm:t>
        <a:bodyPr/>
        <a:lstStyle/>
        <a:p>
          <a:r>
            <a:rPr lang="tr-TR" sz="2000" b="1" dirty="0" err="1"/>
            <a:t>Location</a:t>
          </a:r>
          <a:r>
            <a:rPr lang="tr-TR" sz="2000" b="1" dirty="0"/>
            <a:t> (</a:t>
          </a:r>
          <a:r>
            <a:rPr lang="tr-TR" sz="2000" b="1" dirty="0" err="1"/>
            <a:t>Apex</a:t>
          </a:r>
          <a:r>
            <a:rPr lang="tr-TR" sz="2000" b="1" dirty="0"/>
            <a:t>, </a:t>
          </a:r>
          <a:r>
            <a:rPr lang="tr-TR" sz="2000" b="1" dirty="0" err="1"/>
            <a:t>sternal</a:t>
          </a:r>
          <a:r>
            <a:rPr lang="tr-TR" sz="2000" b="1" dirty="0"/>
            <a:t> </a:t>
          </a:r>
          <a:r>
            <a:rPr lang="tr-TR" sz="2000" b="1" dirty="0" err="1"/>
            <a:t>border</a:t>
          </a:r>
          <a:r>
            <a:rPr lang="tr-TR" sz="2000" b="1" dirty="0"/>
            <a:t>..)</a:t>
          </a:r>
        </a:p>
      </dgm:t>
    </dgm:pt>
    <dgm:pt modelId="{CADACFD5-4B86-D54F-940A-FD7FEA82AFC2}" type="parTrans" cxnId="{C1AFFA21-D7C1-E547-98D8-C0CEC275F92A}">
      <dgm:prSet/>
      <dgm:spPr/>
      <dgm:t>
        <a:bodyPr/>
        <a:lstStyle/>
        <a:p>
          <a:endParaRPr lang="tr-TR"/>
        </a:p>
      </dgm:t>
    </dgm:pt>
    <dgm:pt modelId="{93F5607E-5E63-E548-923D-57D3B85207B5}" type="sibTrans" cxnId="{C1AFFA21-D7C1-E547-98D8-C0CEC275F92A}">
      <dgm:prSet/>
      <dgm:spPr/>
      <dgm:t>
        <a:bodyPr/>
        <a:lstStyle/>
        <a:p>
          <a:endParaRPr lang="tr-TR"/>
        </a:p>
      </dgm:t>
    </dgm:pt>
    <dgm:pt modelId="{07DCA1CB-BA35-CC4A-9E44-66B21DF03E23}">
      <dgm:prSet custT="1"/>
      <dgm:spPr/>
      <dgm:t>
        <a:bodyPr/>
        <a:lstStyle/>
        <a:p>
          <a:r>
            <a:rPr lang="tr-TR" sz="1800" b="1" dirty="0" err="1"/>
            <a:t>Quality</a:t>
          </a:r>
          <a:r>
            <a:rPr lang="tr-TR" sz="1800" b="1" dirty="0"/>
            <a:t> ( </a:t>
          </a:r>
          <a:r>
            <a:rPr lang="tr-TR" sz="1800" b="1" dirty="0" err="1"/>
            <a:t>Ejection</a:t>
          </a:r>
          <a:r>
            <a:rPr lang="tr-TR" sz="1800" b="1" dirty="0"/>
            <a:t>, </a:t>
          </a:r>
          <a:r>
            <a:rPr lang="tr-TR" sz="1800" b="1" dirty="0" err="1"/>
            <a:t>low-pitched</a:t>
          </a:r>
          <a:r>
            <a:rPr lang="tr-TR" sz="1800" b="1" dirty="0"/>
            <a:t>, crescendo, decrescendo)</a:t>
          </a:r>
        </a:p>
      </dgm:t>
    </dgm:pt>
    <dgm:pt modelId="{390282C6-8B1F-C14B-87FA-29642A5410EF}" type="parTrans" cxnId="{F56B76DC-9E10-1F49-B56A-767FD5523C03}">
      <dgm:prSet/>
      <dgm:spPr/>
      <dgm:t>
        <a:bodyPr/>
        <a:lstStyle/>
        <a:p>
          <a:endParaRPr lang="tr-TR"/>
        </a:p>
      </dgm:t>
    </dgm:pt>
    <dgm:pt modelId="{F86F3F6D-CD1A-8C4E-8928-BCAB512890D6}" type="sibTrans" cxnId="{F56B76DC-9E10-1F49-B56A-767FD5523C03}">
      <dgm:prSet/>
      <dgm:spPr/>
      <dgm:t>
        <a:bodyPr/>
        <a:lstStyle/>
        <a:p>
          <a:endParaRPr lang="tr-TR"/>
        </a:p>
      </dgm:t>
    </dgm:pt>
    <dgm:pt modelId="{EE8533C3-196B-584B-BC77-676BE88173C2}">
      <dgm:prSet custT="1"/>
      <dgm:spPr/>
      <dgm:t>
        <a:bodyPr/>
        <a:lstStyle/>
        <a:p>
          <a:r>
            <a:rPr lang="tr-TR" sz="2000" b="1" dirty="0" err="1"/>
            <a:t>Transmission</a:t>
          </a:r>
          <a:endParaRPr lang="tr-TR" sz="2000" b="1" dirty="0"/>
        </a:p>
      </dgm:t>
    </dgm:pt>
    <dgm:pt modelId="{8F1FFD3A-8C67-AF4A-8936-EC89B444A481}" type="parTrans" cxnId="{57FE1413-A509-914E-A331-C3EB2C8C8E9F}">
      <dgm:prSet/>
      <dgm:spPr/>
      <dgm:t>
        <a:bodyPr/>
        <a:lstStyle/>
        <a:p>
          <a:endParaRPr lang="tr-TR"/>
        </a:p>
      </dgm:t>
    </dgm:pt>
    <dgm:pt modelId="{1280E708-313D-9F48-A4ED-72F40C126FDD}" type="sibTrans" cxnId="{57FE1413-A509-914E-A331-C3EB2C8C8E9F}">
      <dgm:prSet/>
      <dgm:spPr/>
      <dgm:t>
        <a:bodyPr/>
        <a:lstStyle/>
        <a:p>
          <a:endParaRPr lang="tr-TR"/>
        </a:p>
      </dgm:t>
    </dgm:pt>
    <dgm:pt modelId="{286E6100-A2B1-A54F-89C8-F234E0661EFF}" type="pres">
      <dgm:prSet presAssocID="{9040409D-EABA-3247-95A4-F6F565657B6B}" presName="Name0" presStyleCnt="0">
        <dgm:presLayoutVars>
          <dgm:chMax val="7"/>
          <dgm:chPref val="5"/>
        </dgm:presLayoutVars>
      </dgm:prSet>
      <dgm:spPr/>
    </dgm:pt>
    <dgm:pt modelId="{205AC273-88A7-5540-861E-6A7B43760D80}" type="pres">
      <dgm:prSet presAssocID="{9040409D-EABA-3247-95A4-F6F565657B6B}" presName="arrowNode" presStyleLbl="node1" presStyleIdx="0" presStyleCnt="1" custAng="148651" custLinFactNeighborX="-3040" custLinFactNeighborY="3919"/>
      <dgm:spPr/>
    </dgm:pt>
    <dgm:pt modelId="{595D7052-F839-5F47-A3E4-D896BCB83541}" type="pres">
      <dgm:prSet presAssocID="{A69CFC05-172A-004C-B6C2-081375A4925D}" presName="txNode1" presStyleLbl="revTx" presStyleIdx="0" presStyleCnt="5" custScaleX="115021" custScaleY="72904" custLinFactNeighborX="-18858" custLinFactNeighborY="0">
        <dgm:presLayoutVars>
          <dgm:bulletEnabled val="1"/>
        </dgm:presLayoutVars>
      </dgm:prSet>
      <dgm:spPr/>
    </dgm:pt>
    <dgm:pt modelId="{85F85EA8-5BF1-F849-961A-38E456E9C2E6}" type="pres">
      <dgm:prSet presAssocID="{6915BCC0-98A9-5341-822D-161047E5A6EC}" presName="txNode2" presStyleLbl="revTx" presStyleIdx="1" presStyleCnt="5" custScaleX="106034" custLinFactNeighborX="22207" custLinFactNeighborY="9077">
        <dgm:presLayoutVars>
          <dgm:bulletEnabled val="1"/>
        </dgm:presLayoutVars>
      </dgm:prSet>
      <dgm:spPr/>
    </dgm:pt>
    <dgm:pt modelId="{75FED604-DD1E-1E46-ACF8-00A91D83ECB8}" type="pres">
      <dgm:prSet presAssocID="{ECC56E55-C9A7-334F-9A8F-4BB129AC1E21}" presName="dotNode2" presStyleCnt="0"/>
      <dgm:spPr/>
    </dgm:pt>
    <dgm:pt modelId="{D6E3DAC8-DF37-4441-8794-445CF1ED66E9}" type="pres">
      <dgm:prSet presAssocID="{ECC56E55-C9A7-334F-9A8F-4BB129AC1E21}" presName="dotRepeatNode" presStyleLbl="fgShp" presStyleIdx="0" presStyleCnt="3"/>
      <dgm:spPr/>
    </dgm:pt>
    <dgm:pt modelId="{C6CD1243-4898-F245-8DC8-B504FC46EFAF}" type="pres">
      <dgm:prSet presAssocID="{C6FA33AE-3849-2241-A3FD-168FF1192E27}" presName="txNode3" presStyleLbl="revTx" presStyleIdx="2" presStyleCnt="5" custLinFactNeighborX="-9023" custLinFactNeighborY="19751">
        <dgm:presLayoutVars>
          <dgm:bulletEnabled val="1"/>
        </dgm:presLayoutVars>
      </dgm:prSet>
      <dgm:spPr/>
    </dgm:pt>
    <dgm:pt modelId="{C4DD2DE2-12C7-5F4D-BA39-71322CA939D0}" type="pres">
      <dgm:prSet presAssocID="{93F5607E-5E63-E548-923D-57D3B85207B5}" presName="dotNode3" presStyleCnt="0"/>
      <dgm:spPr/>
    </dgm:pt>
    <dgm:pt modelId="{09888F4A-94E0-BB4B-B7C0-8F2D969F46E4}" type="pres">
      <dgm:prSet presAssocID="{93F5607E-5E63-E548-923D-57D3B85207B5}" presName="dotRepeatNode" presStyleLbl="fgShp" presStyleIdx="1" presStyleCnt="3"/>
      <dgm:spPr/>
    </dgm:pt>
    <dgm:pt modelId="{DC4A5F07-7DC4-C34A-808B-2FF2E3F9BBE1}" type="pres">
      <dgm:prSet presAssocID="{07DCA1CB-BA35-CC4A-9E44-66B21DF03E23}" presName="txNode4" presStyleLbl="revTx" presStyleIdx="3" presStyleCnt="5" custScaleX="165641" custLinFactNeighborX="37723" custLinFactNeighborY="-20699">
        <dgm:presLayoutVars>
          <dgm:bulletEnabled val="1"/>
        </dgm:presLayoutVars>
      </dgm:prSet>
      <dgm:spPr/>
    </dgm:pt>
    <dgm:pt modelId="{41F6C29B-FCE9-0744-A615-B50D4F64D3DA}" type="pres">
      <dgm:prSet presAssocID="{F86F3F6D-CD1A-8C4E-8928-BCAB512890D6}" presName="dotNode4" presStyleCnt="0"/>
      <dgm:spPr/>
    </dgm:pt>
    <dgm:pt modelId="{CA4BBD90-E18B-884F-AB11-9972243D4D18}" type="pres">
      <dgm:prSet presAssocID="{F86F3F6D-CD1A-8C4E-8928-BCAB512890D6}" presName="dotRepeatNode" presStyleLbl="fgShp" presStyleIdx="2" presStyleCnt="3"/>
      <dgm:spPr/>
    </dgm:pt>
    <dgm:pt modelId="{A90F3D99-9183-DB46-AEA6-159DA9CCB2E7}" type="pres">
      <dgm:prSet presAssocID="{EE8533C3-196B-584B-BC77-676BE88173C2}" presName="txNode5" presStyleLbl="revTx" presStyleIdx="4" presStyleCnt="5" custScaleX="71619" custScaleY="60367" custLinFactY="-21808" custLinFactNeighborX="-77696" custLinFactNeighborY="-100000">
        <dgm:presLayoutVars>
          <dgm:bulletEnabled val="1"/>
        </dgm:presLayoutVars>
      </dgm:prSet>
      <dgm:spPr/>
    </dgm:pt>
  </dgm:ptLst>
  <dgm:cxnLst>
    <dgm:cxn modelId="{1EA66101-315C-C744-9C09-DC1E210625D3}" type="presOf" srcId="{C6FA33AE-3849-2241-A3FD-168FF1192E27}" destId="{C6CD1243-4898-F245-8DC8-B504FC46EFAF}" srcOrd="0" destOrd="0" presId="urn:microsoft.com/office/officeart/2009/3/layout/DescendingProcess"/>
    <dgm:cxn modelId="{94FD2110-2FD7-9440-97DC-0C6D920A0362}" type="presOf" srcId="{9040409D-EABA-3247-95A4-F6F565657B6B}" destId="{286E6100-A2B1-A54F-89C8-F234E0661EFF}" srcOrd="0" destOrd="0" presId="urn:microsoft.com/office/officeart/2009/3/layout/DescendingProcess"/>
    <dgm:cxn modelId="{57FE1413-A509-914E-A331-C3EB2C8C8E9F}" srcId="{9040409D-EABA-3247-95A4-F6F565657B6B}" destId="{EE8533C3-196B-584B-BC77-676BE88173C2}" srcOrd="4" destOrd="0" parTransId="{8F1FFD3A-8C67-AF4A-8936-EC89B444A481}" sibTransId="{1280E708-313D-9F48-A4ED-72F40C126FDD}"/>
    <dgm:cxn modelId="{C1AFFA21-D7C1-E547-98D8-C0CEC275F92A}" srcId="{9040409D-EABA-3247-95A4-F6F565657B6B}" destId="{C6FA33AE-3849-2241-A3FD-168FF1192E27}" srcOrd="2" destOrd="0" parTransId="{CADACFD5-4B86-D54F-940A-FD7FEA82AFC2}" sibTransId="{93F5607E-5E63-E548-923D-57D3B85207B5}"/>
    <dgm:cxn modelId="{7C311362-AD8E-F04E-BA1E-FEC1B2D63864}" type="presOf" srcId="{EE8533C3-196B-584B-BC77-676BE88173C2}" destId="{A90F3D99-9183-DB46-AEA6-159DA9CCB2E7}" srcOrd="0" destOrd="0" presId="urn:microsoft.com/office/officeart/2009/3/layout/DescendingProcess"/>
    <dgm:cxn modelId="{8018E34F-DA06-0940-B746-E5FDDC065490}" srcId="{9040409D-EABA-3247-95A4-F6F565657B6B}" destId="{A69CFC05-172A-004C-B6C2-081375A4925D}" srcOrd="0" destOrd="0" parTransId="{36D56D57-0436-EA48-B42D-9E8B2CC49F38}" sibTransId="{61576022-0746-7D4B-AF3F-6C4CE8ED6266}"/>
    <dgm:cxn modelId="{70042655-8B98-9B4A-BA97-DCEB26CFC649}" type="presOf" srcId="{F86F3F6D-CD1A-8C4E-8928-BCAB512890D6}" destId="{CA4BBD90-E18B-884F-AB11-9972243D4D18}" srcOrd="0" destOrd="0" presId="urn:microsoft.com/office/officeart/2009/3/layout/DescendingProcess"/>
    <dgm:cxn modelId="{1ACA0179-DBA8-EB43-8183-3B31DCE19398}" type="presOf" srcId="{93F5607E-5E63-E548-923D-57D3B85207B5}" destId="{09888F4A-94E0-BB4B-B7C0-8F2D969F46E4}" srcOrd="0" destOrd="0" presId="urn:microsoft.com/office/officeart/2009/3/layout/DescendingProcess"/>
    <dgm:cxn modelId="{A6096891-03F2-F540-BFAD-06ADC8BACCF8}" type="presOf" srcId="{6915BCC0-98A9-5341-822D-161047E5A6EC}" destId="{85F85EA8-5BF1-F849-961A-38E456E9C2E6}" srcOrd="0" destOrd="0" presId="urn:microsoft.com/office/officeart/2009/3/layout/DescendingProcess"/>
    <dgm:cxn modelId="{5600D699-C37F-8C4B-85E2-0BAC25CA5059}" type="presOf" srcId="{07DCA1CB-BA35-CC4A-9E44-66B21DF03E23}" destId="{DC4A5F07-7DC4-C34A-808B-2FF2E3F9BBE1}" srcOrd="0" destOrd="0" presId="urn:microsoft.com/office/officeart/2009/3/layout/DescendingProcess"/>
    <dgm:cxn modelId="{71F899A3-FC53-7243-9567-537632DD6E8E}" type="presOf" srcId="{ECC56E55-C9A7-334F-9A8F-4BB129AC1E21}" destId="{D6E3DAC8-DF37-4441-8794-445CF1ED66E9}" srcOrd="0" destOrd="0" presId="urn:microsoft.com/office/officeart/2009/3/layout/DescendingProcess"/>
    <dgm:cxn modelId="{849525CC-CF18-C34B-A31D-90849D875576}" srcId="{9040409D-EABA-3247-95A4-F6F565657B6B}" destId="{6915BCC0-98A9-5341-822D-161047E5A6EC}" srcOrd="1" destOrd="0" parTransId="{40494280-1E66-934A-81A1-16952D01160B}" sibTransId="{ECC56E55-C9A7-334F-9A8F-4BB129AC1E21}"/>
    <dgm:cxn modelId="{3B3C62CE-A773-2641-B4DE-39890CC7CF50}" type="presOf" srcId="{A69CFC05-172A-004C-B6C2-081375A4925D}" destId="{595D7052-F839-5F47-A3E4-D896BCB83541}" srcOrd="0" destOrd="0" presId="urn:microsoft.com/office/officeart/2009/3/layout/DescendingProcess"/>
    <dgm:cxn modelId="{F56B76DC-9E10-1F49-B56A-767FD5523C03}" srcId="{9040409D-EABA-3247-95A4-F6F565657B6B}" destId="{07DCA1CB-BA35-CC4A-9E44-66B21DF03E23}" srcOrd="3" destOrd="0" parTransId="{390282C6-8B1F-C14B-87FA-29642A5410EF}" sibTransId="{F86F3F6D-CD1A-8C4E-8928-BCAB512890D6}"/>
    <dgm:cxn modelId="{29AC3396-9666-DC42-A620-C6E06D3480C8}" type="presParOf" srcId="{286E6100-A2B1-A54F-89C8-F234E0661EFF}" destId="{205AC273-88A7-5540-861E-6A7B43760D80}" srcOrd="0" destOrd="0" presId="urn:microsoft.com/office/officeart/2009/3/layout/DescendingProcess"/>
    <dgm:cxn modelId="{91B18069-283A-0948-9DF0-D7B02BC2972C}" type="presParOf" srcId="{286E6100-A2B1-A54F-89C8-F234E0661EFF}" destId="{595D7052-F839-5F47-A3E4-D896BCB83541}" srcOrd="1" destOrd="0" presId="urn:microsoft.com/office/officeart/2009/3/layout/DescendingProcess"/>
    <dgm:cxn modelId="{6E7C6CAE-080F-4048-AC6B-2A3F58FD89A8}" type="presParOf" srcId="{286E6100-A2B1-A54F-89C8-F234E0661EFF}" destId="{85F85EA8-5BF1-F849-961A-38E456E9C2E6}" srcOrd="2" destOrd="0" presId="urn:microsoft.com/office/officeart/2009/3/layout/DescendingProcess"/>
    <dgm:cxn modelId="{2243620E-9927-084E-9C1A-C5B98CFC3D41}" type="presParOf" srcId="{286E6100-A2B1-A54F-89C8-F234E0661EFF}" destId="{75FED604-DD1E-1E46-ACF8-00A91D83ECB8}" srcOrd="3" destOrd="0" presId="urn:microsoft.com/office/officeart/2009/3/layout/DescendingProcess"/>
    <dgm:cxn modelId="{90B1D86C-43B0-A34F-B327-916CE356E263}" type="presParOf" srcId="{75FED604-DD1E-1E46-ACF8-00A91D83ECB8}" destId="{D6E3DAC8-DF37-4441-8794-445CF1ED66E9}" srcOrd="0" destOrd="0" presId="urn:microsoft.com/office/officeart/2009/3/layout/DescendingProcess"/>
    <dgm:cxn modelId="{7A6A8E57-253B-5941-BF9F-1DB011BBADA1}" type="presParOf" srcId="{286E6100-A2B1-A54F-89C8-F234E0661EFF}" destId="{C6CD1243-4898-F245-8DC8-B504FC46EFAF}" srcOrd="4" destOrd="0" presId="urn:microsoft.com/office/officeart/2009/3/layout/DescendingProcess"/>
    <dgm:cxn modelId="{349EE0AC-E73A-C840-9EBB-EFA6DB8754C4}" type="presParOf" srcId="{286E6100-A2B1-A54F-89C8-F234E0661EFF}" destId="{C4DD2DE2-12C7-5F4D-BA39-71322CA939D0}" srcOrd="5" destOrd="0" presId="urn:microsoft.com/office/officeart/2009/3/layout/DescendingProcess"/>
    <dgm:cxn modelId="{2D9F4CFC-C373-7442-80CC-439D7639095D}" type="presParOf" srcId="{C4DD2DE2-12C7-5F4D-BA39-71322CA939D0}" destId="{09888F4A-94E0-BB4B-B7C0-8F2D969F46E4}" srcOrd="0" destOrd="0" presId="urn:microsoft.com/office/officeart/2009/3/layout/DescendingProcess"/>
    <dgm:cxn modelId="{80F49181-1E49-BC46-B8C8-517840D3F785}" type="presParOf" srcId="{286E6100-A2B1-A54F-89C8-F234E0661EFF}" destId="{DC4A5F07-7DC4-C34A-808B-2FF2E3F9BBE1}" srcOrd="6" destOrd="0" presId="urn:microsoft.com/office/officeart/2009/3/layout/DescendingProcess"/>
    <dgm:cxn modelId="{BEBF6E86-049B-1949-959A-BEE92CBBDEA2}" type="presParOf" srcId="{286E6100-A2B1-A54F-89C8-F234E0661EFF}" destId="{41F6C29B-FCE9-0744-A615-B50D4F64D3DA}" srcOrd="7" destOrd="0" presId="urn:microsoft.com/office/officeart/2009/3/layout/DescendingProcess"/>
    <dgm:cxn modelId="{BFA421FF-C76C-C345-A49C-8FCF7E6745DE}" type="presParOf" srcId="{41F6C29B-FCE9-0744-A615-B50D4F64D3DA}" destId="{CA4BBD90-E18B-884F-AB11-9972243D4D18}" srcOrd="0" destOrd="0" presId="urn:microsoft.com/office/officeart/2009/3/layout/DescendingProcess"/>
    <dgm:cxn modelId="{1A997F6D-3971-3D42-8967-DF08FEEC7D50}" type="presParOf" srcId="{286E6100-A2B1-A54F-89C8-F234E0661EFF}" destId="{A90F3D99-9183-DB46-AEA6-159DA9CCB2E7}" srcOrd="8" destOrd="0" presId="urn:microsoft.com/office/officeart/2009/3/layout/Descending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5AC273-88A7-5540-861E-6A7B43760D80}">
      <dsp:nvSpPr>
        <dsp:cNvPr id="0" name=""/>
        <dsp:cNvSpPr/>
      </dsp:nvSpPr>
      <dsp:spPr>
        <a:xfrm rot="4545025">
          <a:off x="727122" y="1036513"/>
          <a:ext cx="4496557" cy="3135787"/>
        </a:xfrm>
        <a:prstGeom prst="swooshArrow">
          <a:avLst>
            <a:gd name="adj1" fmla="val 16310"/>
            <a:gd name="adj2" fmla="val 313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6E3DAC8-DF37-4441-8794-445CF1ED66E9}">
      <dsp:nvSpPr>
        <dsp:cNvPr id="0" name=""/>
        <dsp:cNvSpPr/>
      </dsp:nvSpPr>
      <dsp:spPr>
        <a:xfrm>
          <a:off x="2542184" y="1445966"/>
          <a:ext cx="113552" cy="113552"/>
        </a:xfrm>
        <a:prstGeom prst="ellips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888F4A-94E0-BB4B-B7C0-8F2D969F46E4}">
      <dsp:nvSpPr>
        <dsp:cNvPr id="0" name=""/>
        <dsp:cNvSpPr/>
      </dsp:nvSpPr>
      <dsp:spPr>
        <a:xfrm>
          <a:off x="3319703" y="2073107"/>
          <a:ext cx="113552" cy="113552"/>
        </a:xfrm>
        <a:prstGeom prst="ellips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4BBD90-E18B-884F-AB11-9972243D4D18}">
      <dsp:nvSpPr>
        <dsp:cNvPr id="0" name=""/>
        <dsp:cNvSpPr/>
      </dsp:nvSpPr>
      <dsp:spPr>
        <a:xfrm>
          <a:off x="3902413" y="2806508"/>
          <a:ext cx="113552" cy="113552"/>
        </a:xfrm>
        <a:prstGeom prst="ellips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5D7052-F839-5F47-A3E4-D896BCB83541}">
      <dsp:nvSpPr>
        <dsp:cNvPr id="0" name=""/>
        <dsp:cNvSpPr/>
      </dsp:nvSpPr>
      <dsp:spPr>
        <a:xfrm>
          <a:off x="0" y="112910"/>
          <a:ext cx="2438430" cy="607589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b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b="1" kern="1200" dirty="0" err="1"/>
            <a:t>Intensity</a:t>
          </a:r>
          <a:r>
            <a:rPr lang="tr-TR" sz="2000" b="1" kern="1200" dirty="0"/>
            <a:t> (1 </a:t>
          </a:r>
          <a:r>
            <a:rPr lang="tr-TR" sz="2000" b="1" kern="1200" dirty="0" err="1"/>
            <a:t>to</a:t>
          </a:r>
          <a:r>
            <a:rPr lang="tr-TR" sz="2000" b="1" kern="1200" dirty="0"/>
            <a:t> 6</a:t>
          </a:r>
          <a:r>
            <a:rPr lang="tr-TR" sz="2000" kern="1200" dirty="0"/>
            <a:t>)</a:t>
          </a:r>
        </a:p>
      </dsp:txBody>
      <dsp:txXfrm>
        <a:off x="0" y="112910"/>
        <a:ext cx="2438430" cy="607589"/>
      </dsp:txXfrm>
    </dsp:sp>
    <dsp:sp modelId="{85F85EA8-5BF1-F849-961A-38E456E9C2E6}">
      <dsp:nvSpPr>
        <dsp:cNvPr id="0" name=""/>
        <dsp:cNvSpPr/>
      </dsp:nvSpPr>
      <dsp:spPr>
        <a:xfrm>
          <a:off x="3785729" y="1161686"/>
          <a:ext cx="3280729" cy="833410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b="1" kern="1200" dirty="0" err="1"/>
            <a:t>Timing</a:t>
          </a:r>
          <a:r>
            <a:rPr lang="tr-TR" sz="2000" b="1" kern="1200" dirty="0"/>
            <a:t> (</a:t>
          </a:r>
          <a:r>
            <a:rPr lang="tr-TR" sz="2000" b="1" kern="1200" dirty="0" err="1"/>
            <a:t>systolic</a:t>
          </a:r>
          <a:r>
            <a:rPr lang="tr-TR" sz="2000" b="1" kern="1200" dirty="0"/>
            <a:t>, </a:t>
          </a:r>
          <a:r>
            <a:rPr lang="tr-TR" sz="2000" b="1" kern="1200" dirty="0" err="1"/>
            <a:t>diastolic</a:t>
          </a:r>
          <a:r>
            <a:rPr lang="tr-TR" sz="2000" b="1" kern="1200" dirty="0"/>
            <a:t>, </a:t>
          </a:r>
          <a:r>
            <a:rPr lang="tr-TR" sz="2000" b="1" kern="1200" dirty="0" err="1"/>
            <a:t>continuous</a:t>
          </a:r>
          <a:r>
            <a:rPr lang="tr-TR" sz="2000" b="1" kern="1200" dirty="0"/>
            <a:t>, </a:t>
          </a:r>
          <a:r>
            <a:rPr lang="tr-TR" sz="2000" b="1" kern="1200" dirty="0" err="1"/>
            <a:t>pansystolic</a:t>
          </a:r>
          <a:r>
            <a:rPr lang="tr-TR" sz="2000" b="1" kern="1200" dirty="0"/>
            <a:t>..)</a:t>
          </a:r>
        </a:p>
      </dsp:txBody>
      <dsp:txXfrm>
        <a:off x="3785729" y="1161686"/>
        <a:ext cx="3280729" cy="833410"/>
      </dsp:txXfrm>
    </dsp:sp>
    <dsp:sp modelId="{C6CD1243-4898-F245-8DC8-B504FC46EFAF}">
      <dsp:nvSpPr>
        <dsp:cNvPr id="0" name=""/>
        <dsp:cNvSpPr/>
      </dsp:nvSpPr>
      <dsp:spPr>
        <a:xfrm>
          <a:off x="334017" y="1877785"/>
          <a:ext cx="2463769" cy="833410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b="1" kern="1200" dirty="0" err="1"/>
            <a:t>Location</a:t>
          </a:r>
          <a:r>
            <a:rPr lang="tr-TR" sz="2000" b="1" kern="1200" dirty="0"/>
            <a:t> (</a:t>
          </a:r>
          <a:r>
            <a:rPr lang="tr-TR" sz="2000" b="1" kern="1200" dirty="0" err="1"/>
            <a:t>Apex</a:t>
          </a:r>
          <a:r>
            <a:rPr lang="tr-TR" sz="2000" b="1" kern="1200" dirty="0"/>
            <a:t>, </a:t>
          </a:r>
          <a:r>
            <a:rPr lang="tr-TR" sz="2000" b="1" kern="1200" dirty="0" err="1"/>
            <a:t>sternal</a:t>
          </a:r>
          <a:r>
            <a:rPr lang="tr-TR" sz="2000" b="1" kern="1200" dirty="0"/>
            <a:t> </a:t>
          </a:r>
          <a:r>
            <a:rPr lang="tr-TR" sz="2000" b="1" kern="1200" dirty="0" err="1"/>
            <a:t>border</a:t>
          </a:r>
          <a:r>
            <a:rPr lang="tr-TR" sz="2000" b="1" kern="1200" dirty="0"/>
            <a:t>..)</a:t>
          </a:r>
        </a:p>
      </dsp:txBody>
      <dsp:txXfrm>
        <a:off x="334017" y="1877785"/>
        <a:ext cx="2463769" cy="833410"/>
      </dsp:txXfrm>
    </dsp:sp>
    <dsp:sp modelId="{DC4A5F07-7DC4-C34A-808B-2FF2E3F9BBE1}">
      <dsp:nvSpPr>
        <dsp:cNvPr id="0" name=""/>
        <dsp:cNvSpPr/>
      </dsp:nvSpPr>
      <dsp:spPr>
        <a:xfrm>
          <a:off x="4171751" y="2274072"/>
          <a:ext cx="3131939" cy="833410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 dirty="0" err="1"/>
            <a:t>Quality</a:t>
          </a:r>
          <a:r>
            <a:rPr lang="tr-TR" sz="1800" b="1" kern="1200" dirty="0"/>
            <a:t> ( </a:t>
          </a:r>
          <a:r>
            <a:rPr lang="tr-TR" sz="1800" b="1" kern="1200" dirty="0" err="1"/>
            <a:t>Ejection</a:t>
          </a:r>
          <a:r>
            <a:rPr lang="tr-TR" sz="1800" b="1" kern="1200" dirty="0"/>
            <a:t>, </a:t>
          </a:r>
          <a:r>
            <a:rPr lang="tr-TR" sz="1800" b="1" kern="1200" dirty="0" err="1"/>
            <a:t>low-pitched</a:t>
          </a:r>
          <a:r>
            <a:rPr lang="tr-TR" sz="1800" b="1" kern="1200" dirty="0"/>
            <a:t>, crescendo, decrescendo)</a:t>
          </a:r>
        </a:p>
      </dsp:txBody>
      <dsp:txXfrm>
        <a:off x="4171751" y="2274072"/>
        <a:ext cx="3131939" cy="833410"/>
      </dsp:txXfrm>
    </dsp:sp>
    <dsp:sp modelId="{A90F3D99-9183-DB46-AEA6-159DA9CCB2E7}">
      <dsp:nvSpPr>
        <dsp:cNvPr id="0" name=""/>
        <dsp:cNvSpPr/>
      </dsp:nvSpPr>
      <dsp:spPr>
        <a:xfrm>
          <a:off x="1601835" y="3525396"/>
          <a:ext cx="2051775" cy="503104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b="1" kern="1200" dirty="0" err="1"/>
            <a:t>Transmission</a:t>
          </a:r>
          <a:endParaRPr lang="tr-TR" sz="2000" b="1" kern="1200" dirty="0"/>
        </a:p>
      </dsp:txBody>
      <dsp:txXfrm>
        <a:off x="1601835" y="3525396"/>
        <a:ext cx="2051775" cy="5031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DescendingProcess">
  <dgm:title val=""/>
  <dgm:desc val=""/>
  <dgm:catLst>
    <dgm:cat type="process" pri="23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clrData>
  <dgm:layoutNode name="Name0">
    <dgm:varLst>
      <dgm:chMax val="7"/>
      <dgm:chPref val="5"/>
    </dgm:varLst>
    <dgm:alg type="composite">
      <dgm:param type="ar" val="1.1"/>
    </dgm:alg>
    <dgm:shape xmlns:r="http://schemas.openxmlformats.org/officeDocument/2006/relationships" r:blip="">
      <dgm:adjLst/>
    </dgm:shape>
    <dgm:choose name="Name1">
      <dgm:if name="Name2" axis="ch" ptType="node" func="cnt" op="equ" val="1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</dgm:constrLst>
      </dgm:if>
      <dgm:if name="Name3" axis="ch" ptType="node" func="cnt" op="equ" val="2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"/>
          <dgm:constr type="b" for="ch" forName="txNode2" refType="h"/>
          <dgm:constr type="r" for="ch" forName="txNode2" refType="w"/>
          <dgm:constr type="h" for="ch" forName="txNode2" refType="h" fact="0.16"/>
        </dgm:constrLst>
      </dgm:if>
      <dgm:if name="Name4" axis="ch" ptType="node" func="cnt" op="equ" val="3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6"/>
          <dgm:constr type="ctrY" for="ch" forName="txNode2" refType="h" fact="0.3992"/>
          <dgm:constr type="r" for="ch" forName="txNode2" refType="w"/>
          <dgm:constr type="h" for="ch" forName="txNode2" refType="h" fact="0.16"/>
          <dgm:constr type="l" for="ch" forName="txNode3" refType="w" fact="0.5"/>
          <dgm:constr type="b" for="ch" forName="txNode3" refType="h"/>
          <dgm:constr type="r" for="ch" forName="txNode3" refType="w"/>
          <dgm:constr type="h" for="ch" forName="txNode3" refType="h" fact="0.16"/>
          <dgm:constr type="ctrX" for="ch" forName="dotNode2" refType="w" fact="0.4782"/>
          <dgm:constr type="ctrY" for="ch" forName="dotNode2" refType="h" fact="0.3992"/>
          <dgm:constr type="h" for="ch" forName="dotNode2" refType="h" fact="0.0218"/>
          <dgm:constr type="w" for="ch" forName="dotNode2" refType="h" refFor="ch" refForName="dotNode2"/>
        </dgm:constrLst>
      </dgm:if>
      <dgm:if name="Name5" axis="ch" ptType="node" func="cnt" op="equ" val="4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9"/>
          <dgm:constr type="ctrY" for="ch" forName="txNode2" refType="h" fact="0.315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5004"/>
          <dgm:constr type="r" for="ch" forName="txNode3" refType="w" fact="0.5"/>
          <dgm:constr type="h" for="ch" forName="txNode3" refType="h" fact="0.16"/>
          <dgm:constr type="l" for="ch" forName="txNode4" refType="w" fact="0.5"/>
          <dgm:constr type="b" for="ch" forName="txNode4" refType="h"/>
          <dgm:constr type="r" for="ch" forName="txNode4" refType="w"/>
          <dgm:constr type="h" for="ch" forName="txNode4" refType="h" fact="0.16"/>
          <dgm:constr type="ctrX" for="ch" forName="dotNode2" refType="w" fact="0.39"/>
          <dgm:constr type="ctrY" for="ch" forName="dotNode2" refType="h" fact="0.315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5626"/>
          <dgm:constr type="ctrY" for="ch" forName="dotNode3" refType="h" fact="0.5004"/>
          <dgm:constr type="h" for="ch" forName="dotNode3" refType="h" fact="0.0218"/>
          <dgm:constr type="w" for="ch" forName="dotNode3" refType="h" refFor="ch" refForName="dotNode3"/>
        </dgm:constrLst>
      </dgm:if>
      <dgm:if name="Name6" axis="ch" ptType="node" func="cnt" op="equ" val="5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6"/>
          <dgm:constr type="ctrY" for="ch" forName="txNode2" refType="h" fact="0.2885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4089"/>
          <dgm:constr type="r" for="ch" forName="txNode3" refType="w" fact="0.43"/>
          <dgm:constr type="h" for="ch" forName="txNode3" refType="h" fact="0.16"/>
          <dgm:constr type="l" for="ch" forName="txNode4" refType="w" fact="0.67"/>
          <dgm:constr type="ctrY" for="ch" forName="txNode4" refType="h" fact="0.5497"/>
          <dgm:constr type="r" for="ch" forName="txNode4" refType="w"/>
          <dgm:constr type="h" for="ch" forName="txNode4" refType="h" fact="0.16"/>
          <dgm:constr type="l" for="ch" forName="txNode5" refType="w" fact="0.5"/>
          <dgm:constr type="b" for="ch" forName="txNode5" refType="h"/>
          <dgm:constr type="r" for="ch" forName="txNode5" refType="w"/>
          <dgm:constr type="h" for="ch" forName="txNode5" refType="h" fact="0.16"/>
          <dgm:constr type="ctrX" for="ch" forName="dotNode2" refType="w" fact="0.3565"/>
          <dgm:constr type="ctrY" for="ch" forName="dotNode2" refType="h" fact="0.2885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922"/>
          <dgm:constr type="ctrY" for="ch" forName="dotNode3" refType="h" fact="0.4089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939"/>
          <dgm:constr type="ctrY" for="ch" forName="dotNode4" refType="h" fact="0.5497"/>
          <dgm:constr type="h" for="ch" forName="dotNode4" refType="h" fact="0.0218"/>
          <dgm:constr type="w" for="ch" forName="dotNode4" refType="h" refFor="ch" refForName="dotNode4"/>
        </dgm:constrLst>
      </dgm:if>
      <dgm:if name="Name7" axis="ch" ptType="node" func="cnt" op="equ" val="6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5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638"/>
          <dgm:constr type="r" for="ch" forName="txNode3" refType="w" fact="0.37"/>
          <dgm:constr type="h" for="ch" forName="txNode3" refType="h" fact="0.16"/>
          <dgm:constr type="l" for="ch" forName="txNode4" refType="w" fact="0.63"/>
          <dgm:constr type="ctrY" for="ch" forName="txNode4" refType="h" fact="0.4744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961"/>
          <dgm:constr type="r" for="ch" forName="txNode5" refType="w" fact="0.55"/>
          <dgm:constr type="h" for="ch" forName="txNode5" refType="h" fact="0.16"/>
          <dgm:constr type="l" for="ch" forName="txNode6" refType="w" fact="0.5"/>
          <dgm:constr type="b" for="ch" forName="txNode6" refType="h"/>
          <dgm:constr type="r" for="ch" forName="txNode6" refType="w"/>
          <dgm:constr type="h" for="ch" forName="txNode6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419"/>
          <dgm:constr type="ctrY" for="ch" forName="dotNode3" refType="h" fact="0.3638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425"/>
          <dgm:constr type="ctrY" for="ch" forName="dotNode4" refType="h" fact="0.4744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6153"/>
          <dgm:constr type="ctrY" for="ch" forName="dotNode5" refType="h" fact="0.5961"/>
          <dgm:constr type="h" for="ch" forName="dotNode5" refType="h" fact="0.0218"/>
          <dgm:constr type="w" for="ch" forName="dotNode5" refType="h" refFor="ch" refForName="dotNode5"/>
        </dgm:constrLst>
      </dgm:if>
      <dgm:else name="Name8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4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424"/>
          <dgm:constr type="r" for="ch" forName="txNode3" refType="w" fact="0.33"/>
          <dgm:constr type="h" for="ch" forName="txNode3" refType="h" fact="0.16"/>
          <dgm:constr type="l" for="ch" forName="txNode4" refType="w" fact="0.61"/>
          <dgm:constr type="ctrY" for="ch" forName="txNode4" refType="h" fact="0.4276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218"/>
          <dgm:constr type="r" for="ch" forName="txNode5" refType="w" fact="0.5"/>
          <dgm:constr type="h" for="ch" forName="txNode5" refType="h" fact="0.16"/>
          <dgm:constr type="l" for="ch" forName="txNode6" refType="w" fact="0.71"/>
          <dgm:constr type="ctrY" for="ch" forName="txNode6" refType="h" fact="0.6179"/>
          <dgm:constr type="r" for="ch" forName="txNode6" refType="w"/>
          <dgm:constr type="h" for="ch" forName="txNode6" refType="h" fact="0.16"/>
          <dgm:constr type="l" for="ch" forName="txNode7" refType="w" fact="0.5"/>
          <dgm:constr type="b" for="ch" forName="txNode7" refType="h"/>
          <dgm:constr type="r" for="ch" forName="txNode7" refType="w"/>
          <dgm:constr type="h" for="ch" forName="txNode7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25"/>
          <dgm:constr type="ctrY" for="ch" forName="dotNode3" refType="h" fact="0.3424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05"/>
          <dgm:constr type="ctrY" for="ch" forName="dotNode4" refType="h" fact="0.4276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5742"/>
          <dgm:constr type="ctrY" for="ch" forName="dotNode5" refType="h" fact="0.5218"/>
          <dgm:constr type="h" for="ch" forName="dotNode5" refType="h" fact="0.0218"/>
          <dgm:constr type="w" for="ch" forName="dotNode5" refType="h" refFor="ch" refForName="dotNode5"/>
          <dgm:constr type="ctrX" for="ch" forName="dotNode6" refType="w" fact="0.63"/>
          <dgm:constr type="ctrY" for="ch" forName="dotNode6" refType="h" fact="0.6179"/>
          <dgm:constr type="h" for="ch" forName="dotNode6" refType="h" fact="0.0218"/>
          <dgm:constr type="w" for="ch" forName="dotNode6" refType="h" refFor="ch" refForName="dotNode6"/>
        </dgm:constrLst>
      </dgm:else>
    </dgm:choose>
    <dgm:forEach name="Name9" axis="self" ptType="parTrans">
      <dgm:forEach name="Name10" axis="self" ptType="sibTrans" st="2">
        <dgm:forEach name="dotRepeat" axis="self">
          <dgm:layoutNode name="dotRepeatNode" styleLbl="fgShp">
            <dgm:alg type="sp"/>
            <dgm:shape xmlns:r="http://schemas.openxmlformats.org/officeDocument/2006/relationships" type="ellipse" r:blip="">
              <dgm:adjLst/>
            </dgm:shape>
            <dgm:presOf axis="self"/>
          </dgm:layoutNode>
        </dgm:forEach>
      </dgm:forEach>
    </dgm:forEach>
    <dgm:choose name="Name11">
      <dgm:if name="Name12" axis="ch" ptType="node" func="cnt" op="gte" val="1">
        <dgm:layoutNode name="arrowNode" styleLbl="node1">
          <dgm:alg type="sp"/>
          <dgm:shape xmlns:r="http://schemas.openxmlformats.org/officeDocument/2006/relationships" rot="73.2729" type="swooshArrow" r:blip="">
            <dgm:adjLst>
              <dgm:adj idx="1" val="0.1631"/>
              <dgm:adj idx="2" val="0.3137"/>
            </dgm:adjLst>
          </dgm:shape>
          <dgm:presOf/>
        </dgm:layoutNode>
      </dgm:if>
      <dgm:else name="Name13"/>
    </dgm:choose>
    <dgm:forEach name="Name14" axis="ch" ptType="node" cnt="1">
      <dgm:layoutNode name="txNode1" styleLbl="revTx">
        <dgm:varLst>
          <dgm:bulletEnabled val="1"/>
        </dgm:varLst>
        <dgm:alg type="tx">
          <dgm:param type="txAnchorVert" val="b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5" axis="ch" ptType="node" st="2" cnt="1">
      <dgm:layoutNode name="txNode2" styleLbl="revTx">
        <dgm:varLst>
          <dgm:bulletEnabled val="1"/>
        </dgm:varLst>
        <dgm:choose name="Name16">
          <dgm:if name="Name17" axis="self" ptType="node" func="revPos" op="equ" val="1">
            <dgm:alg type="tx">
              <dgm:param type="txAnchorVert" val="t"/>
            </dgm:alg>
          </dgm:if>
          <dgm:if name="Name18" axis="self" ptType="node" func="posOdd" op="equ" val="1">
            <dgm:alg type="tx">
              <dgm:param type="parTxLTRAlign" val="r"/>
              <dgm:param type="parTxRTLAlign" val="r"/>
            </dgm:alg>
          </dgm:if>
          <dgm:else name="Name1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20">
        <dgm:if name="Name21" axis="par ch" ptType="all node" func="cnt" op="neq" val="2">
          <dgm:forEach name="Name22" axis="follow" ptType="sibTrans" cnt="1">
            <dgm:layoutNode name="dotNode2">
              <dgm:alg type="sp"/>
              <dgm:shape xmlns:r="http://schemas.openxmlformats.org/officeDocument/2006/relationships" r:blip="">
                <dgm:adjLst/>
              </dgm:shape>
              <dgm:presOf/>
              <dgm:forEach name="Name23" ref="dotRepeat"/>
            </dgm:layoutNode>
          </dgm:forEach>
        </dgm:if>
        <dgm:else name="Name24"/>
      </dgm:choose>
    </dgm:forEach>
    <dgm:forEach name="Name25" axis="ch" ptType="node" st="3" cnt="1">
      <dgm:layoutNode name="txNode3" styleLbl="revTx">
        <dgm:varLst>
          <dgm:bulletEnabled val="1"/>
        </dgm:varLst>
        <dgm:choose name="Name26">
          <dgm:if name="Name27" axis="self" ptType="node" func="revPos" op="equ" val="1">
            <dgm:alg type="tx">
              <dgm:param type="txAnchorVert" val="t"/>
            </dgm:alg>
          </dgm:if>
          <dgm:if name="Name28" axis="self" ptType="node" func="posOdd" op="equ" val="1">
            <dgm:alg type="tx">
              <dgm:param type="parTxLTRAlign" val="r"/>
              <dgm:param type="parTxRTLAlign" val="r"/>
            </dgm:alg>
          </dgm:if>
          <dgm:else name="Name2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30">
        <dgm:if name="Name31" axis="par ch" ptType="all node" func="cnt" op="neq" val="3">
          <dgm:forEach name="Name32" axis="follow" ptType="sibTrans" cnt="1">
            <dgm:layoutNode name="dotNode3">
              <dgm:alg type="sp"/>
              <dgm:shape xmlns:r="http://schemas.openxmlformats.org/officeDocument/2006/relationships" r:blip="">
                <dgm:adjLst/>
              </dgm:shape>
              <dgm:presOf/>
              <dgm:forEach name="Name33" ref="dotRepeat"/>
            </dgm:layoutNode>
          </dgm:forEach>
        </dgm:if>
        <dgm:else name="Name34"/>
      </dgm:choose>
    </dgm:forEach>
    <dgm:forEach name="Name35" axis="ch" ptType="node" st="4" cnt="1">
      <dgm:layoutNode name="txNode4" styleLbl="revTx">
        <dgm:varLst>
          <dgm:bulletEnabled val="1"/>
        </dgm:varLst>
        <dgm:choose name="Name36">
          <dgm:if name="Name37" axis="self" ptType="node" func="revPos" op="equ" val="1">
            <dgm:alg type="tx">
              <dgm:param type="txAnchorVert" val="t"/>
            </dgm:alg>
          </dgm:if>
          <dgm:if name="Name38" axis="self" ptType="node" func="posOdd" op="equ" val="1">
            <dgm:alg type="tx">
              <dgm:param type="parTxLTRAlign" val="r"/>
              <dgm:param type="parTxRTLAlign" val="r"/>
            </dgm:alg>
          </dgm:if>
          <dgm:else name="Name3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40">
        <dgm:if name="Name41" axis="par ch" ptType="all node" func="cnt" op="neq" val="4">
          <dgm:forEach name="Name42" axis="follow" ptType="sibTrans" cnt="1">
            <dgm:layoutNode name="dotNode4">
              <dgm:alg type="sp"/>
              <dgm:shape xmlns:r="http://schemas.openxmlformats.org/officeDocument/2006/relationships" r:blip="">
                <dgm:adjLst/>
              </dgm:shape>
              <dgm:presOf/>
              <dgm:forEach name="Name43" ref="dotRepeat"/>
            </dgm:layoutNode>
          </dgm:forEach>
        </dgm:if>
        <dgm:else name="Name44"/>
      </dgm:choose>
    </dgm:forEach>
    <dgm:forEach name="Name45" axis="ch" ptType="node" st="5" cnt="1">
      <dgm:layoutNode name="txNode5" styleLbl="revTx">
        <dgm:varLst>
          <dgm:bulletEnabled val="1"/>
        </dgm:varLst>
        <dgm:choose name="Name46">
          <dgm:if name="Name47" axis="self" ptType="node" func="revPos" op="equ" val="1">
            <dgm:alg type="tx">
              <dgm:param type="txAnchorVert" val="t"/>
            </dgm:alg>
          </dgm:if>
          <dgm:if name="Name48" axis="self" ptType="node" func="posOdd" op="equ" val="1">
            <dgm:alg type="tx">
              <dgm:param type="parTxLTRAlign" val="r"/>
              <dgm:param type="parTxRTLAlign" val="r"/>
            </dgm:alg>
          </dgm:if>
          <dgm:else name="Name4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50">
        <dgm:if name="Name51" axis="par ch" ptType="all node" func="cnt" op="neq" val="5">
          <dgm:forEach name="Name52" axis="follow" ptType="sibTrans" cnt="1">
            <dgm:layoutNode name="dotNode5">
              <dgm:alg type="sp"/>
              <dgm:shape xmlns:r="http://schemas.openxmlformats.org/officeDocument/2006/relationships" r:blip="">
                <dgm:adjLst/>
              </dgm:shape>
              <dgm:presOf/>
              <dgm:forEach name="Name53" ref="dotRepeat"/>
            </dgm:layoutNode>
          </dgm:forEach>
        </dgm:if>
        <dgm:else name="Name54"/>
      </dgm:choose>
    </dgm:forEach>
    <dgm:forEach name="Name55" axis="ch" ptType="node" st="6" cnt="1">
      <dgm:layoutNode name="txNode6" styleLbl="revTx">
        <dgm:varLst>
          <dgm:bulletEnabled val="1"/>
        </dgm:varLst>
        <dgm:choose name="Name56">
          <dgm:if name="Name57" axis="self" ptType="node" func="revPos" op="equ" val="1">
            <dgm:alg type="tx">
              <dgm:param type="txAnchorVert" val="t"/>
            </dgm:alg>
          </dgm:if>
          <dgm:if name="Name58" axis="self" ptType="node" func="posOdd" op="equ" val="1">
            <dgm:alg type="tx">
              <dgm:param type="parTxLTRAlign" val="r"/>
              <dgm:param type="parTxRTLAlign" val="r"/>
            </dgm:alg>
          </dgm:if>
          <dgm:else name="Name5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60">
        <dgm:if name="Name61" axis="par ch" ptType="all node" func="cnt" op="neq" val="6">
          <dgm:forEach name="Name62" axis="follow" ptType="sibTrans" cnt="1">
            <dgm:layoutNode name="dotNode6">
              <dgm:alg type="sp"/>
              <dgm:shape xmlns:r="http://schemas.openxmlformats.org/officeDocument/2006/relationships" r:blip="">
                <dgm:adjLst/>
              </dgm:shape>
              <dgm:presOf/>
              <dgm:forEach name="Name63" ref="dotRepeat"/>
            </dgm:layoutNode>
          </dgm:forEach>
        </dgm:if>
        <dgm:else name="Name64"/>
      </dgm:choose>
    </dgm:forEach>
    <dgm:forEach name="Name65" axis="ch" ptType="node" st="7" cnt="1">
      <dgm:layoutNode name="txNode7" styleLbl="revTx">
        <dgm:varLst>
          <dgm:bulletEnabled val="1"/>
        </dgm:varLst>
        <dgm:alg type="tx">
          <dgm:param type="txAnchorVert" val="t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3D1585-5A44-EB41-B0F6-5BED821DC68E}" type="datetimeFigureOut">
              <a:rPr lang="tr-TR" smtClean="0"/>
              <a:t>04.02.2022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C720B9-AF2E-F14D-9CB2-0731696ACF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9768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C720B9-AF2E-F14D-9CB2-0731696ACF5B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70794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E7A4A-DAC2-F04D-A497-2CA9C8DFB085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67768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E7A4A-DAC2-F04D-A497-2CA9C8DFB085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64192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E7A4A-DAC2-F04D-A497-2CA9C8DFB085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2632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E7A4A-DAC2-F04D-A497-2CA9C8DFB085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00443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E7A4A-DAC2-F04D-A497-2CA9C8DFB085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432178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E7A4A-DAC2-F04D-A497-2CA9C8DFB085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367889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E7A4A-DAC2-F04D-A497-2CA9C8DFB085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84420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E7A4A-DAC2-F04D-A497-2CA9C8DFB085}" type="slidenum">
              <a:rPr lang="tr-TR" smtClean="0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016049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1300BD-F8DB-6241-B1E1-CB4CDD62DF0E}" type="slidenum">
              <a:rPr lang="tr-TR" smtClean="0"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45785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E7A4A-DAC2-F04D-A497-2CA9C8DFB085}" type="slidenum">
              <a:rPr lang="tr-TR" smtClean="0"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77249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E7A4A-DAC2-F04D-A497-2CA9C8DFB085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575471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E7A4A-DAC2-F04D-A497-2CA9C8DFB085}" type="slidenum">
              <a:rPr lang="tr-TR" smtClean="0"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138330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E7A4A-DAC2-F04D-A497-2CA9C8DFB085}" type="slidenum">
              <a:rPr lang="tr-TR" smtClean="0"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02160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E7A4A-DAC2-F04D-A497-2CA9C8DFB085}" type="slidenum">
              <a:rPr lang="tr-TR" smtClean="0"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394181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E7A4A-DAC2-F04D-A497-2CA9C8DFB085}" type="slidenum">
              <a:rPr lang="tr-TR" smtClean="0"/>
              <a:t>25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182418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1300BD-F8DB-6241-B1E1-CB4CDD62DF0E}" type="slidenum">
              <a:rPr lang="tr-TR" smtClean="0"/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6825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E7A4A-DAC2-F04D-A497-2CA9C8DFB085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34887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E7A4A-DAC2-F04D-A497-2CA9C8DFB085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93286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E7A4A-DAC2-F04D-A497-2CA9C8DFB085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43034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E7A4A-DAC2-F04D-A497-2CA9C8DFB085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69887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E7A4A-DAC2-F04D-A497-2CA9C8DFB085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69777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E7A4A-DAC2-F04D-A497-2CA9C8DFB085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07889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E7A4A-DAC2-F04D-A497-2CA9C8DFB085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731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102C-6B94-B04B-A72F-B520DF02F32D}" type="datetimeFigureOut">
              <a:rPr lang="tr-TR" smtClean="0"/>
              <a:t>04.02.2022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BC64A-BA94-BE4C-81A6-F4A6A9F946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5665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102C-6B94-B04B-A72F-B520DF02F32D}" type="datetimeFigureOut">
              <a:rPr lang="tr-TR" smtClean="0"/>
              <a:t>04.02.2022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BC64A-BA94-BE4C-81A6-F4A6A9F946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2754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102C-6B94-B04B-A72F-B520DF02F32D}" type="datetimeFigureOut">
              <a:rPr lang="tr-TR" smtClean="0"/>
              <a:t>04.02.2022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BC64A-BA94-BE4C-81A6-F4A6A9F946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97219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102C-6B94-B04B-A72F-B520DF02F32D}" type="datetimeFigureOut">
              <a:rPr lang="tr-TR" smtClean="0"/>
              <a:t>04.02.2022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BC64A-BA94-BE4C-81A6-F4A6A9F94645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419495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102C-6B94-B04B-A72F-B520DF02F32D}" type="datetimeFigureOut">
              <a:rPr lang="tr-TR" smtClean="0"/>
              <a:t>04.02.2022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BC64A-BA94-BE4C-81A6-F4A6A9F946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26246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102C-6B94-B04B-A72F-B520DF02F32D}" type="datetimeFigureOut">
              <a:rPr lang="tr-TR" smtClean="0"/>
              <a:t>04.02.2022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BC64A-BA94-BE4C-81A6-F4A6A9F946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12885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102C-6B94-B04B-A72F-B520DF02F32D}" type="datetimeFigureOut">
              <a:rPr lang="tr-TR" smtClean="0"/>
              <a:t>04.02.2022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BC64A-BA94-BE4C-81A6-F4A6A9F946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45669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102C-6B94-B04B-A72F-B520DF02F32D}" type="datetimeFigureOut">
              <a:rPr lang="tr-TR" smtClean="0"/>
              <a:t>04.02.2022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BC64A-BA94-BE4C-81A6-F4A6A9F946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90559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102C-6B94-B04B-A72F-B520DF02F32D}" type="datetimeFigureOut">
              <a:rPr lang="tr-TR" smtClean="0"/>
              <a:t>04.02.2022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BC64A-BA94-BE4C-81A6-F4A6A9F946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87149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4A3CB7-B498-A649-8C3A-58847DCA8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ACCBCFF-83BD-3D48-BE72-E1486D507A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694A8C0-DC6B-604F-8042-1E44E8AAC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102C-6B94-B04B-A72F-B520DF02F32D}" type="datetimeFigureOut">
              <a:rPr lang="tr-TR" smtClean="0"/>
              <a:t>04.02.2022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24B89F7-EA3C-4242-946E-6C6F49106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DFC92FD-2C24-554A-A732-BD5F1E930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BC64A-BA94-BE4C-81A6-F4A6A9F946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52333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D5D2334-0BDC-9746-B456-B7B153272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F44D27-D3F6-A84A-8991-0E8864CB8F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ADA16B0-69E9-E946-BCFF-F74D82C102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35AAA4-7627-5948-A7D3-316D8C410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102C-6B94-B04B-A72F-B520DF02F32D}" type="datetimeFigureOut">
              <a:rPr lang="tr-TR" smtClean="0"/>
              <a:t>04.02.2022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496310B-9A14-4245-8E97-CBC8BE04A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C85346F-C576-2B40-A288-6C0B4F10C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BC64A-BA94-BE4C-81A6-F4A6A9F946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829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102C-6B94-B04B-A72F-B520DF02F32D}" type="datetimeFigureOut">
              <a:rPr lang="tr-TR" smtClean="0"/>
              <a:t>04.02.2022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BC64A-BA94-BE4C-81A6-F4A6A9F946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753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102C-6B94-B04B-A72F-B520DF02F32D}" type="datetimeFigureOut">
              <a:rPr lang="tr-TR" smtClean="0"/>
              <a:t>04.02.2022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BC64A-BA94-BE4C-81A6-F4A6A9F946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3807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102C-6B94-B04B-A72F-B520DF02F32D}" type="datetimeFigureOut">
              <a:rPr lang="tr-TR" smtClean="0"/>
              <a:t>04.02.2022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BC64A-BA94-BE4C-81A6-F4A6A9F946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079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102C-6B94-B04B-A72F-B520DF02F32D}" type="datetimeFigureOut">
              <a:rPr lang="tr-TR" smtClean="0"/>
              <a:t>04.02.2022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BC64A-BA94-BE4C-81A6-F4A6A9F946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9395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102C-6B94-B04B-A72F-B520DF02F32D}" type="datetimeFigureOut">
              <a:rPr lang="tr-TR" smtClean="0"/>
              <a:t>04.02.2022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BC64A-BA94-BE4C-81A6-F4A6A9F946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0689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102C-6B94-B04B-A72F-B520DF02F32D}" type="datetimeFigureOut">
              <a:rPr lang="tr-TR" smtClean="0"/>
              <a:t>04.02.2022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BC64A-BA94-BE4C-81A6-F4A6A9F946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5055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102C-6B94-B04B-A72F-B520DF02F32D}" type="datetimeFigureOut">
              <a:rPr lang="tr-TR" smtClean="0"/>
              <a:t>04.02.2022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BC64A-BA94-BE4C-81A6-F4A6A9F946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489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102C-6B94-B04B-A72F-B520DF02F32D}" type="datetimeFigureOut">
              <a:rPr lang="tr-TR" smtClean="0"/>
              <a:t>04.02.2022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BC64A-BA94-BE4C-81A6-F4A6A9F946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8004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1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751102C-6B94-B04B-A72F-B520DF02F32D}" type="datetimeFigureOut">
              <a:rPr lang="tr-TR" smtClean="0"/>
              <a:t>04.02.2022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B3BC64A-BA94-BE4C-81A6-F4A6A9F946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432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9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76980" y="104723"/>
            <a:ext cx="6784258" cy="675327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1 Başlık">
            <a:extLst>
              <a:ext uri="{FF2B5EF4-FFF2-40B4-BE49-F238E27FC236}">
                <a16:creationId xmlns:a16="http://schemas.microsoft.com/office/drawing/2014/main" id="{99CFC782-A6AC-214B-B3CB-4C6F7DA4BF50}"/>
              </a:ext>
            </a:extLst>
          </p:cNvPr>
          <p:cNvSpPr txBox="1">
            <a:spLocks/>
          </p:cNvSpPr>
          <p:nvPr/>
        </p:nvSpPr>
        <p:spPr>
          <a:xfrm>
            <a:off x="6607278" y="2784762"/>
            <a:ext cx="5517184" cy="1895291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fontScale="3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0070C0"/>
                </a:solidFill>
                <a:latin typeface="Comic Sans MS"/>
                <a:cs typeface="Comic Sans MS"/>
              </a:rPr>
              <a:t>Examination of </a:t>
            </a:r>
            <a:r>
              <a:rPr lang="en-US" b="1" dirty="0" err="1">
                <a:solidFill>
                  <a:srgbClr val="0070C0"/>
                </a:solidFill>
                <a:latin typeface="Comic Sans MS"/>
                <a:cs typeface="Comic Sans MS"/>
              </a:rPr>
              <a:t>cardiovasculary</a:t>
            </a:r>
            <a:r>
              <a:rPr lang="en-US" b="1" dirty="0">
                <a:solidFill>
                  <a:srgbClr val="0070C0"/>
                </a:solidFill>
                <a:latin typeface="Comic Sans MS"/>
                <a:cs typeface="Comic Sans MS"/>
              </a:rPr>
              <a:t> system in</a:t>
            </a: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0070C0"/>
                </a:solidFill>
                <a:latin typeface="Comic Sans MS"/>
                <a:cs typeface="Comic Sans MS"/>
              </a:rPr>
              <a:t>pediatric patients</a:t>
            </a:r>
            <a:br>
              <a:rPr lang="en-US" b="1" dirty="0">
                <a:latin typeface="Comic Sans MS"/>
                <a:cs typeface="Comic Sans MS"/>
              </a:rPr>
            </a:br>
            <a:br>
              <a:rPr lang="en-US" sz="2400" b="1" dirty="0">
                <a:latin typeface="Comic Sans MS"/>
                <a:cs typeface="Comic Sans MS"/>
              </a:rPr>
            </a:br>
            <a:br>
              <a:rPr lang="tr-TR" sz="2400" dirty="0">
                <a:solidFill>
                  <a:srgbClr val="000000"/>
                </a:solidFill>
                <a:latin typeface="Comic Sans MS"/>
                <a:cs typeface="Comic Sans MS"/>
              </a:rPr>
            </a:br>
            <a:endParaRPr lang="tr-TR" sz="24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pic>
        <p:nvPicPr>
          <p:cNvPr id="7" name="Content Placeholder 7" descr="indir.jpeg">
            <a:extLst>
              <a:ext uri="{FF2B5EF4-FFF2-40B4-BE49-F238E27FC236}">
                <a16:creationId xmlns:a16="http://schemas.microsoft.com/office/drawing/2014/main" id="{451BED63-4B6D-844A-830D-4F8223C86F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5413" r="-25413"/>
          <a:stretch>
            <a:fillRect/>
          </a:stretch>
        </p:blipFill>
        <p:spPr>
          <a:xfrm>
            <a:off x="8122759" y="606815"/>
            <a:ext cx="2712529" cy="1895291"/>
          </a:xfrm>
          <a:prstGeom prst="rect">
            <a:avLst/>
          </a:prstGeom>
        </p:spPr>
      </p:pic>
      <p:sp>
        <p:nvSpPr>
          <p:cNvPr id="8" name="Alt Başlık 2">
            <a:extLst>
              <a:ext uri="{FF2B5EF4-FFF2-40B4-BE49-F238E27FC236}">
                <a16:creationId xmlns:a16="http://schemas.microsoft.com/office/drawing/2014/main" id="{8E96CA02-9526-284B-A483-579BFEAD023D}"/>
              </a:ext>
            </a:extLst>
          </p:cNvPr>
          <p:cNvSpPr txBox="1">
            <a:spLocks/>
          </p:cNvSpPr>
          <p:nvPr/>
        </p:nvSpPr>
        <p:spPr>
          <a:xfrm>
            <a:off x="7236405" y="4229146"/>
            <a:ext cx="4485238" cy="23353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Ankara University</a:t>
            </a:r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School of Medicine</a:t>
            </a:r>
            <a:b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Department of Pediatric Cardiology</a:t>
            </a:r>
            <a:b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Uzm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. Dr. Mehmet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Ramoğlu</a:t>
            </a:r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28600" algn="l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800" b="1" dirty="0"/>
          </a:p>
          <a:p>
            <a:pPr indent="-228600" algn="l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2573742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sz="half" idx="1"/>
          </p:nvPr>
        </p:nvSpPr>
        <p:spPr>
          <a:xfrm>
            <a:off x="838201" y="2165672"/>
            <a:ext cx="5332412" cy="5382003"/>
          </a:xfrm>
        </p:spPr>
        <p:txBody>
          <a:bodyPr>
            <a:normAutofit/>
          </a:bodyPr>
          <a:lstStyle/>
          <a:p>
            <a:pPr marL="342900" indent="-342900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000" dirty="0">
              <a:latin typeface="Comic Sans MS" panose="030F0902030302020204" pitchFamily="66" charset="0"/>
            </a:endParaRPr>
          </a:p>
          <a:p>
            <a:pPr marL="342900" indent="-342900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dirty="0" err="1">
                <a:latin typeface="Comic Sans MS" panose="030F0902030302020204" pitchFamily="66" charset="0"/>
              </a:rPr>
              <a:t>Narrow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latin typeface="Comic Sans MS" panose="030F0902030302020204" pitchFamily="66" charset="0"/>
              </a:rPr>
              <a:t>splıttıng</a:t>
            </a:r>
            <a:endParaRPr lang="tr-TR" altLang="tr-TR" sz="2000" dirty="0">
              <a:latin typeface="Comic Sans MS" panose="030F0902030302020204" pitchFamily="66" charset="0"/>
            </a:endParaRPr>
          </a:p>
          <a:p>
            <a:pPr marL="342900" indent="-342900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000" dirty="0">
              <a:latin typeface="Comic Sans MS" panose="030F0902030302020204" pitchFamily="66" charset="0"/>
            </a:endParaRP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2000" dirty="0" err="1">
                <a:latin typeface="Comic Sans MS" panose="030F0902030302020204" pitchFamily="66" charset="0"/>
              </a:rPr>
              <a:t>Pulmonary</a:t>
            </a:r>
            <a:r>
              <a:rPr lang="tr-TR" altLang="tr-TR" sz="2000" dirty="0">
                <a:latin typeface="Comic Sans MS" panose="030F0902030302020204" pitchFamily="66" charset="0"/>
              </a:rPr>
              <a:t> </a:t>
            </a:r>
            <a:r>
              <a:rPr lang="tr-TR" altLang="tr-TR" sz="2000" dirty="0" err="1">
                <a:latin typeface="Comic Sans MS" panose="030F0902030302020204" pitchFamily="66" charset="0"/>
              </a:rPr>
              <a:t>hypertensıon</a:t>
            </a:r>
            <a:endParaRPr lang="tr-TR" altLang="tr-TR" sz="2000" dirty="0">
              <a:latin typeface="Comic Sans MS" panose="030F0902030302020204" pitchFamily="66" charset="0"/>
            </a:endParaRP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2000" dirty="0" err="1">
                <a:latin typeface="Comic Sans MS" panose="030F0902030302020204" pitchFamily="66" charset="0"/>
              </a:rPr>
              <a:t>Aortıc</a:t>
            </a:r>
            <a:r>
              <a:rPr lang="tr-TR" altLang="tr-TR" sz="2000" dirty="0">
                <a:latin typeface="Comic Sans MS" panose="030F0902030302020204" pitchFamily="66" charset="0"/>
              </a:rPr>
              <a:t> </a:t>
            </a:r>
            <a:r>
              <a:rPr lang="tr-TR" altLang="tr-TR" sz="2000" dirty="0" err="1">
                <a:latin typeface="Comic Sans MS" panose="030F0902030302020204" pitchFamily="66" charset="0"/>
              </a:rPr>
              <a:t>stenosıs</a:t>
            </a:r>
            <a:endParaRPr lang="tr-TR" altLang="tr-TR" sz="2000" dirty="0">
              <a:latin typeface="Comic Sans MS" panose="030F0902030302020204" pitchFamily="66" charset="0"/>
            </a:endParaRP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tr-TR" altLang="tr-TR" sz="23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160000"/>
              </a:lnSpc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0" indent="0" algn="l">
              <a:lnSpc>
                <a:spcPct val="160000"/>
              </a:lnSpc>
              <a:buClr>
                <a:srgbClr val="FF0000"/>
              </a:buClr>
              <a:buNone/>
            </a:pPr>
            <a:br>
              <a:rPr lang="tr-TR" sz="2000" dirty="0">
                <a:latin typeface="Comic Sans MS"/>
                <a:cs typeface="Comic Sans MS"/>
              </a:rPr>
            </a:b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</a:t>
            </a: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 </a:t>
            </a: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</p:txBody>
      </p:sp>
      <p:sp>
        <p:nvSpPr>
          <p:cNvPr id="13" name="Line 18">
            <a:extLst>
              <a:ext uri="{FF2B5EF4-FFF2-40B4-BE49-F238E27FC236}">
                <a16:creationId xmlns:a16="http://schemas.microsoft.com/office/drawing/2014/main" id="{5A34A3EC-D50A-844E-A1BE-FB58B88A2725}"/>
              </a:ext>
            </a:extLst>
          </p:cNvPr>
          <p:cNvSpPr>
            <a:spLocks noChangeShapeType="1"/>
          </p:cNvSpPr>
          <p:nvPr/>
        </p:nvSpPr>
        <p:spPr bwMode="auto">
          <a:xfrm>
            <a:off x="7761287" y="4553301"/>
            <a:ext cx="3313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4" name="Line 17">
            <a:extLst>
              <a:ext uri="{FF2B5EF4-FFF2-40B4-BE49-F238E27FC236}">
                <a16:creationId xmlns:a16="http://schemas.microsoft.com/office/drawing/2014/main" id="{E033221B-A159-2C42-BFA5-4F2A8640C442}"/>
              </a:ext>
            </a:extLst>
          </p:cNvPr>
          <p:cNvSpPr>
            <a:spLocks noChangeShapeType="1"/>
          </p:cNvSpPr>
          <p:nvPr/>
        </p:nvSpPr>
        <p:spPr bwMode="auto">
          <a:xfrm>
            <a:off x="7761287" y="3260188"/>
            <a:ext cx="3313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5" name="Rectangle 7">
            <a:extLst>
              <a:ext uri="{FF2B5EF4-FFF2-40B4-BE49-F238E27FC236}">
                <a16:creationId xmlns:a16="http://schemas.microsoft.com/office/drawing/2014/main" id="{D0124194-1B3C-654D-A185-7A1631E802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824" y="2753076"/>
            <a:ext cx="144463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E8C61A89-07D3-4046-BE71-842583C795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74174" y="2753076"/>
            <a:ext cx="144463" cy="1008062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5E7B39AB-7F27-4941-B12D-C6FBAF8A6B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74399" y="2753076"/>
            <a:ext cx="144463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8" name="Rectangle 10">
            <a:extLst>
              <a:ext uri="{FF2B5EF4-FFF2-40B4-BE49-F238E27FC236}">
                <a16:creationId xmlns:a16="http://schemas.microsoft.com/office/drawing/2014/main" id="{8E5049DD-6525-D24F-8144-6D09E9211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66052" y="2939443"/>
            <a:ext cx="144462" cy="719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9" name="Rectangle 11">
            <a:extLst>
              <a:ext uri="{FF2B5EF4-FFF2-40B4-BE49-F238E27FC236}">
                <a16:creationId xmlns:a16="http://schemas.microsoft.com/office/drawing/2014/main" id="{C8651129-4C12-CE47-A785-837B7E2589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412" y="4048476"/>
            <a:ext cx="144462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0" name="Rectangle 12">
            <a:extLst>
              <a:ext uri="{FF2B5EF4-FFF2-40B4-BE49-F238E27FC236}">
                <a16:creationId xmlns:a16="http://schemas.microsoft.com/office/drawing/2014/main" id="{BF290796-D92C-6E4C-ABDE-0D50360772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75762" y="4048476"/>
            <a:ext cx="144462" cy="1008062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1" name="Rectangle 13">
            <a:extLst>
              <a:ext uri="{FF2B5EF4-FFF2-40B4-BE49-F238E27FC236}">
                <a16:creationId xmlns:a16="http://schemas.microsoft.com/office/drawing/2014/main" id="{6BF29158-0790-1749-B945-65A3596367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75987" y="4048476"/>
            <a:ext cx="144462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2" name="Rectangle 14">
            <a:extLst>
              <a:ext uri="{FF2B5EF4-FFF2-40B4-BE49-F238E27FC236}">
                <a16:creationId xmlns:a16="http://schemas.microsoft.com/office/drawing/2014/main" id="{F4725AC4-D2D1-FF42-844B-D394DA405B9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490867" y="4165718"/>
            <a:ext cx="144463" cy="719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3" name="Text Box 15">
            <a:extLst>
              <a:ext uri="{FF2B5EF4-FFF2-40B4-BE49-F238E27FC236}">
                <a16:creationId xmlns:a16="http://schemas.microsoft.com/office/drawing/2014/main" id="{0F1792ED-378B-8745-A7E4-4CC101AF65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3949" y="2314926"/>
            <a:ext cx="3879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dirty="0"/>
              <a:t>S1                     A2                        S1</a:t>
            </a:r>
          </a:p>
        </p:txBody>
      </p:sp>
      <p:sp>
        <p:nvSpPr>
          <p:cNvPr id="24" name="Text Box 16">
            <a:extLst>
              <a:ext uri="{FF2B5EF4-FFF2-40B4-BE49-F238E27FC236}">
                <a16:creationId xmlns:a16="http://schemas.microsoft.com/office/drawing/2014/main" id="{3DF77594-F9A9-9C43-8C4B-72CAD933D4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8739" y="2565400"/>
            <a:ext cx="463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dirty="0"/>
              <a:t>P2</a:t>
            </a:r>
          </a:p>
        </p:txBody>
      </p:sp>
      <p:sp>
        <p:nvSpPr>
          <p:cNvPr id="25" name="Text Box 19">
            <a:extLst>
              <a:ext uri="{FF2B5EF4-FFF2-40B4-BE49-F238E27FC236}">
                <a16:creationId xmlns:a16="http://schemas.microsoft.com/office/drawing/2014/main" id="{96C80201-F26A-2843-A6AA-8A44FCF798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0787" y="2988026"/>
            <a:ext cx="62865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dirty="0" err="1"/>
              <a:t>Eks</a:t>
            </a:r>
            <a:r>
              <a:rPr lang="tr-TR" altLang="tr-TR" dirty="0"/>
              <a:t>.</a:t>
            </a:r>
          </a:p>
          <a:p>
            <a:pPr eaLnBrk="1" hangingPunct="1"/>
            <a:endParaRPr lang="tr-TR" altLang="tr-TR" dirty="0"/>
          </a:p>
          <a:p>
            <a:pPr eaLnBrk="1" hangingPunct="1"/>
            <a:endParaRPr lang="tr-TR" altLang="tr-TR" dirty="0"/>
          </a:p>
          <a:p>
            <a:pPr eaLnBrk="1" hangingPunct="1"/>
            <a:endParaRPr lang="tr-TR" altLang="tr-TR" dirty="0"/>
          </a:p>
          <a:p>
            <a:pPr eaLnBrk="1" hangingPunct="1"/>
            <a:endParaRPr lang="tr-TR" altLang="tr-TR" dirty="0"/>
          </a:p>
          <a:p>
            <a:pPr eaLnBrk="1" hangingPunct="1"/>
            <a:r>
              <a:rPr lang="tr-TR" altLang="tr-TR" dirty="0" err="1"/>
              <a:t>İns</a:t>
            </a:r>
            <a:r>
              <a:rPr lang="tr-TR" altLang="tr-TR" dirty="0"/>
              <a:t>.</a:t>
            </a:r>
          </a:p>
        </p:txBody>
      </p:sp>
      <p:sp>
        <p:nvSpPr>
          <p:cNvPr id="26" name="Başlık 3">
            <a:extLst>
              <a:ext uri="{FF2B5EF4-FFF2-40B4-BE49-F238E27FC236}">
                <a16:creationId xmlns:a16="http://schemas.microsoft.com/office/drawing/2014/main" id="{5467FDA4-A8AD-2D4B-99BD-2CD12D8603FB}"/>
              </a:ext>
            </a:extLst>
          </p:cNvPr>
          <p:cNvSpPr txBox="1">
            <a:spLocks/>
          </p:cNvSpPr>
          <p:nvPr/>
        </p:nvSpPr>
        <p:spPr>
          <a:xfrm>
            <a:off x="838201" y="587090"/>
            <a:ext cx="10714891" cy="107144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000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4000" b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S2 </a:t>
            </a:r>
            <a:r>
              <a:rPr lang="tr-TR" sz="4000" b="1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Abnormal</a:t>
            </a:r>
            <a:r>
              <a:rPr lang="tr-TR" sz="4000" b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4000" b="1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Splitting</a:t>
            </a:r>
            <a:endParaRPr lang="tr-TR" sz="4000" b="1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0709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/>
      <p:bldP spid="24" grpId="0"/>
      <p:bldP spid="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sz="half" idx="1"/>
          </p:nvPr>
        </p:nvSpPr>
        <p:spPr>
          <a:xfrm>
            <a:off x="838201" y="2165672"/>
            <a:ext cx="5332412" cy="5382003"/>
          </a:xfrm>
        </p:spPr>
        <p:txBody>
          <a:bodyPr>
            <a:normAutofit fontScale="40000" lnSpcReduction="20000"/>
          </a:bodyPr>
          <a:lstStyle/>
          <a:p>
            <a:pPr marL="342900" indent="-342900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5000" dirty="0">
              <a:latin typeface="Comic Sans MS" panose="030F0902030302020204" pitchFamily="66" charset="0"/>
            </a:endParaRPr>
          </a:p>
          <a:p>
            <a:pPr marL="342900" indent="-342900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5000" dirty="0" err="1">
                <a:latin typeface="Comic Sans MS" panose="030F0902030302020204" pitchFamily="66" charset="0"/>
              </a:rPr>
              <a:t>Sıngle</a:t>
            </a:r>
            <a:r>
              <a:rPr lang="tr-TR" altLang="tr-TR" sz="5000" dirty="0">
                <a:latin typeface="Comic Sans MS" panose="030F0902030302020204" pitchFamily="66" charset="0"/>
              </a:rPr>
              <a:t> s2</a:t>
            </a:r>
          </a:p>
          <a:p>
            <a:pPr marL="342900" indent="-342900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5000" dirty="0">
              <a:latin typeface="Comic Sans MS" panose="030F0902030302020204" pitchFamily="66" charset="0"/>
            </a:endParaRP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5000" dirty="0" err="1">
                <a:latin typeface="Comic Sans MS" panose="030F0902030302020204" pitchFamily="66" charset="0"/>
              </a:rPr>
              <a:t>Pulmonary</a:t>
            </a:r>
            <a:r>
              <a:rPr lang="tr-TR" altLang="tr-TR" sz="5000" dirty="0">
                <a:latin typeface="Comic Sans MS" panose="030F0902030302020204" pitchFamily="66" charset="0"/>
              </a:rPr>
              <a:t> </a:t>
            </a:r>
            <a:r>
              <a:rPr lang="tr-TR" altLang="tr-TR" sz="5000" dirty="0" err="1">
                <a:latin typeface="Comic Sans MS" panose="030F0902030302020204" pitchFamily="66" charset="0"/>
              </a:rPr>
              <a:t>hypertensıon</a:t>
            </a:r>
            <a:endParaRPr lang="tr-TR" altLang="tr-TR" sz="5000" dirty="0">
              <a:latin typeface="Comic Sans MS" panose="030F0902030302020204" pitchFamily="66" charset="0"/>
            </a:endParaRP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5000" dirty="0" err="1">
                <a:latin typeface="Comic Sans MS" panose="030F0902030302020204" pitchFamily="66" charset="0"/>
              </a:rPr>
              <a:t>Sıngle</a:t>
            </a:r>
            <a:r>
              <a:rPr lang="tr-TR" altLang="tr-TR" sz="5000" dirty="0">
                <a:latin typeface="Comic Sans MS" panose="030F0902030302020204" pitchFamily="66" charset="0"/>
              </a:rPr>
              <a:t> </a:t>
            </a:r>
            <a:r>
              <a:rPr lang="tr-TR" altLang="tr-TR" sz="5000" dirty="0" err="1">
                <a:latin typeface="Comic Sans MS" panose="030F0902030302020204" pitchFamily="66" charset="0"/>
              </a:rPr>
              <a:t>semılunar</a:t>
            </a:r>
            <a:r>
              <a:rPr lang="tr-TR" altLang="tr-TR" sz="5000" dirty="0">
                <a:latin typeface="Comic Sans MS" panose="030F0902030302020204" pitchFamily="66" charset="0"/>
              </a:rPr>
              <a:t> </a:t>
            </a:r>
            <a:r>
              <a:rPr lang="tr-TR" altLang="tr-TR" sz="5000" dirty="0" err="1">
                <a:latin typeface="Comic Sans MS" panose="030F0902030302020204" pitchFamily="66" charset="0"/>
              </a:rPr>
              <a:t>valve</a:t>
            </a:r>
            <a:endParaRPr lang="tr-TR" altLang="tr-TR" sz="5000" dirty="0">
              <a:latin typeface="Comic Sans MS" panose="030F0902030302020204" pitchFamily="66" charset="0"/>
            </a:endParaRP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5000" dirty="0" err="1">
                <a:latin typeface="Comic Sans MS" panose="030F0902030302020204" pitchFamily="66" charset="0"/>
              </a:rPr>
              <a:t>Absent</a:t>
            </a:r>
            <a:r>
              <a:rPr lang="tr-TR" altLang="tr-TR" sz="5000" dirty="0">
                <a:latin typeface="Comic Sans MS" panose="030F0902030302020204" pitchFamily="66" charset="0"/>
              </a:rPr>
              <a:t> p2 (</a:t>
            </a:r>
            <a:r>
              <a:rPr lang="tr-TR" altLang="tr-TR" sz="5000" dirty="0" err="1">
                <a:latin typeface="Comic Sans MS" panose="030F0902030302020204" pitchFamily="66" charset="0"/>
              </a:rPr>
              <a:t>tof</a:t>
            </a:r>
            <a:r>
              <a:rPr lang="tr-TR" altLang="tr-TR" sz="5000" dirty="0">
                <a:latin typeface="Comic Sans MS" panose="030F0902030302020204" pitchFamily="66" charset="0"/>
              </a:rPr>
              <a:t>, </a:t>
            </a:r>
            <a:r>
              <a:rPr lang="tr-TR" altLang="tr-TR" sz="5000" dirty="0" err="1">
                <a:latin typeface="Comic Sans MS" panose="030F0902030302020204" pitchFamily="66" charset="0"/>
              </a:rPr>
              <a:t>pulmonary</a:t>
            </a:r>
            <a:r>
              <a:rPr lang="tr-TR" altLang="tr-TR" sz="5000" dirty="0">
                <a:latin typeface="Comic Sans MS" panose="030F0902030302020204" pitchFamily="66" charset="0"/>
              </a:rPr>
              <a:t> </a:t>
            </a:r>
            <a:r>
              <a:rPr lang="tr-TR" altLang="tr-TR" sz="5000" dirty="0" err="1">
                <a:latin typeface="Comic Sans MS" panose="030F0902030302020204" pitchFamily="66" charset="0"/>
              </a:rPr>
              <a:t>atresıa</a:t>
            </a:r>
            <a:r>
              <a:rPr lang="tr-TR" altLang="tr-TR" sz="5000" dirty="0">
                <a:latin typeface="Comic Sans MS" panose="030F0902030302020204" pitchFamily="66" charset="0"/>
              </a:rPr>
              <a:t>)</a:t>
            </a: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5000" dirty="0">
                <a:latin typeface="Comic Sans MS" panose="030F0902030302020204" pitchFamily="66" charset="0"/>
              </a:rPr>
              <a:t>Severe </a:t>
            </a:r>
            <a:r>
              <a:rPr lang="tr-TR" altLang="tr-TR" sz="5000" dirty="0" err="1">
                <a:latin typeface="Comic Sans MS" panose="030F0902030302020204" pitchFamily="66" charset="0"/>
              </a:rPr>
              <a:t>aortıc</a:t>
            </a:r>
            <a:r>
              <a:rPr lang="tr-TR" altLang="tr-TR" sz="5000" dirty="0">
                <a:latin typeface="Comic Sans MS" panose="030F0902030302020204" pitchFamily="66" charset="0"/>
              </a:rPr>
              <a:t> </a:t>
            </a:r>
            <a:r>
              <a:rPr lang="tr-TR" altLang="tr-TR" sz="5000" dirty="0" err="1">
                <a:latin typeface="Comic Sans MS" panose="030F0902030302020204" pitchFamily="66" charset="0"/>
              </a:rPr>
              <a:t>stenosıs</a:t>
            </a:r>
            <a:endParaRPr lang="tr-TR" altLang="tr-TR" sz="5000" dirty="0">
              <a:latin typeface="Comic Sans MS" panose="030F0902030302020204" pitchFamily="66" charset="0"/>
            </a:endParaRP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endParaRPr lang="tr-TR" altLang="tr-TR" sz="4200" dirty="0">
              <a:latin typeface="Comic Sans MS" panose="030F0902030302020204" pitchFamily="66" charset="0"/>
            </a:endParaRPr>
          </a:p>
          <a:p>
            <a:pPr marL="914400" lvl="2" indent="0">
              <a:lnSpc>
                <a:spcPct val="160000"/>
              </a:lnSpc>
              <a:spcBef>
                <a:spcPts val="0"/>
              </a:spcBef>
              <a:buNone/>
            </a:pPr>
            <a:endParaRPr lang="tr-TR" altLang="tr-TR" sz="4200" dirty="0">
              <a:latin typeface="Comic Sans MS" panose="030F0902030302020204" pitchFamily="66" charset="0"/>
            </a:endParaRP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tr-TR" altLang="tr-TR" sz="23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160000"/>
              </a:lnSpc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0" indent="0" algn="l">
              <a:lnSpc>
                <a:spcPct val="160000"/>
              </a:lnSpc>
              <a:buClr>
                <a:srgbClr val="FF0000"/>
              </a:buClr>
              <a:buNone/>
            </a:pPr>
            <a:br>
              <a:rPr lang="tr-TR" sz="2000" dirty="0">
                <a:latin typeface="Comic Sans MS"/>
                <a:cs typeface="Comic Sans MS"/>
              </a:rPr>
            </a:b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</a:t>
            </a: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 </a:t>
            </a: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</p:txBody>
      </p:sp>
      <p:sp>
        <p:nvSpPr>
          <p:cNvPr id="13" name="Line 18">
            <a:extLst>
              <a:ext uri="{FF2B5EF4-FFF2-40B4-BE49-F238E27FC236}">
                <a16:creationId xmlns:a16="http://schemas.microsoft.com/office/drawing/2014/main" id="{5A34A3EC-D50A-844E-A1BE-FB58B88A2725}"/>
              </a:ext>
            </a:extLst>
          </p:cNvPr>
          <p:cNvSpPr>
            <a:spLocks noChangeShapeType="1"/>
          </p:cNvSpPr>
          <p:nvPr/>
        </p:nvSpPr>
        <p:spPr bwMode="auto">
          <a:xfrm>
            <a:off x="7761287" y="4553301"/>
            <a:ext cx="3313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4" name="Line 17">
            <a:extLst>
              <a:ext uri="{FF2B5EF4-FFF2-40B4-BE49-F238E27FC236}">
                <a16:creationId xmlns:a16="http://schemas.microsoft.com/office/drawing/2014/main" id="{E033221B-A159-2C42-BFA5-4F2A8640C442}"/>
              </a:ext>
            </a:extLst>
          </p:cNvPr>
          <p:cNvSpPr>
            <a:spLocks noChangeShapeType="1"/>
          </p:cNvSpPr>
          <p:nvPr/>
        </p:nvSpPr>
        <p:spPr bwMode="auto">
          <a:xfrm>
            <a:off x="7761287" y="3260188"/>
            <a:ext cx="3313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5" name="Rectangle 7">
            <a:extLst>
              <a:ext uri="{FF2B5EF4-FFF2-40B4-BE49-F238E27FC236}">
                <a16:creationId xmlns:a16="http://schemas.microsoft.com/office/drawing/2014/main" id="{D0124194-1B3C-654D-A185-7A1631E802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824" y="2753076"/>
            <a:ext cx="144463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E8C61A89-07D3-4046-BE71-842583C795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74174" y="2753076"/>
            <a:ext cx="144463" cy="1008062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5E7B39AB-7F27-4941-B12D-C6FBAF8A6B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74399" y="2753076"/>
            <a:ext cx="144463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8" name="Rectangle 10">
            <a:extLst>
              <a:ext uri="{FF2B5EF4-FFF2-40B4-BE49-F238E27FC236}">
                <a16:creationId xmlns:a16="http://schemas.microsoft.com/office/drawing/2014/main" id="{8E5049DD-6525-D24F-8144-6D09E9211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75762" y="2946307"/>
            <a:ext cx="144462" cy="719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9" name="Rectangle 11">
            <a:extLst>
              <a:ext uri="{FF2B5EF4-FFF2-40B4-BE49-F238E27FC236}">
                <a16:creationId xmlns:a16="http://schemas.microsoft.com/office/drawing/2014/main" id="{C8651129-4C12-CE47-A785-837B7E2589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412" y="4048476"/>
            <a:ext cx="144462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0" name="Rectangle 12">
            <a:extLst>
              <a:ext uri="{FF2B5EF4-FFF2-40B4-BE49-F238E27FC236}">
                <a16:creationId xmlns:a16="http://schemas.microsoft.com/office/drawing/2014/main" id="{BF290796-D92C-6E4C-ABDE-0D50360772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75762" y="4048476"/>
            <a:ext cx="144462" cy="1008062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1" name="Rectangle 13">
            <a:extLst>
              <a:ext uri="{FF2B5EF4-FFF2-40B4-BE49-F238E27FC236}">
                <a16:creationId xmlns:a16="http://schemas.microsoft.com/office/drawing/2014/main" id="{6BF29158-0790-1749-B945-65A3596367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75987" y="4048476"/>
            <a:ext cx="144462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2" name="Rectangle 14">
            <a:extLst>
              <a:ext uri="{FF2B5EF4-FFF2-40B4-BE49-F238E27FC236}">
                <a16:creationId xmlns:a16="http://schemas.microsoft.com/office/drawing/2014/main" id="{F4725AC4-D2D1-FF42-844B-D394DA405B9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275761" y="4227114"/>
            <a:ext cx="144463" cy="719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3" name="Text Box 15">
            <a:extLst>
              <a:ext uri="{FF2B5EF4-FFF2-40B4-BE49-F238E27FC236}">
                <a16:creationId xmlns:a16="http://schemas.microsoft.com/office/drawing/2014/main" id="{0F1792ED-378B-8745-A7E4-4CC101AF65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3949" y="2314926"/>
            <a:ext cx="3879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dirty="0"/>
              <a:t>S1                     A2                        S1</a:t>
            </a:r>
          </a:p>
        </p:txBody>
      </p:sp>
      <p:sp>
        <p:nvSpPr>
          <p:cNvPr id="24" name="Text Box 16">
            <a:extLst>
              <a:ext uri="{FF2B5EF4-FFF2-40B4-BE49-F238E27FC236}">
                <a16:creationId xmlns:a16="http://schemas.microsoft.com/office/drawing/2014/main" id="{3DF77594-F9A9-9C43-8C4B-72CAD933D4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14630" y="5272439"/>
            <a:ext cx="463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dirty="0"/>
              <a:t>P2</a:t>
            </a:r>
          </a:p>
        </p:txBody>
      </p:sp>
      <p:sp>
        <p:nvSpPr>
          <p:cNvPr id="25" name="Text Box 19">
            <a:extLst>
              <a:ext uri="{FF2B5EF4-FFF2-40B4-BE49-F238E27FC236}">
                <a16:creationId xmlns:a16="http://schemas.microsoft.com/office/drawing/2014/main" id="{96C80201-F26A-2843-A6AA-8A44FCF798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0787" y="2988026"/>
            <a:ext cx="62865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dirty="0" err="1"/>
              <a:t>Eks</a:t>
            </a:r>
            <a:r>
              <a:rPr lang="tr-TR" altLang="tr-TR" dirty="0"/>
              <a:t>.</a:t>
            </a:r>
          </a:p>
          <a:p>
            <a:pPr eaLnBrk="1" hangingPunct="1"/>
            <a:endParaRPr lang="tr-TR" altLang="tr-TR" dirty="0"/>
          </a:p>
          <a:p>
            <a:pPr eaLnBrk="1" hangingPunct="1"/>
            <a:endParaRPr lang="tr-TR" altLang="tr-TR" dirty="0"/>
          </a:p>
          <a:p>
            <a:pPr eaLnBrk="1" hangingPunct="1"/>
            <a:endParaRPr lang="tr-TR" altLang="tr-TR" dirty="0"/>
          </a:p>
          <a:p>
            <a:pPr eaLnBrk="1" hangingPunct="1"/>
            <a:endParaRPr lang="tr-TR" altLang="tr-TR" dirty="0"/>
          </a:p>
          <a:p>
            <a:pPr eaLnBrk="1" hangingPunct="1"/>
            <a:r>
              <a:rPr lang="tr-TR" altLang="tr-TR" dirty="0" err="1"/>
              <a:t>Ins</a:t>
            </a:r>
            <a:r>
              <a:rPr lang="tr-TR" altLang="tr-TR" dirty="0"/>
              <a:t>.</a:t>
            </a:r>
          </a:p>
        </p:txBody>
      </p:sp>
      <p:sp>
        <p:nvSpPr>
          <p:cNvPr id="26" name="Başlık 3">
            <a:extLst>
              <a:ext uri="{FF2B5EF4-FFF2-40B4-BE49-F238E27FC236}">
                <a16:creationId xmlns:a16="http://schemas.microsoft.com/office/drawing/2014/main" id="{2BEA8343-BF2A-244C-9876-A62629EA1BC4}"/>
              </a:ext>
            </a:extLst>
          </p:cNvPr>
          <p:cNvSpPr txBox="1">
            <a:spLocks/>
          </p:cNvSpPr>
          <p:nvPr/>
        </p:nvSpPr>
        <p:spPr>
          <a:xfrm>
            <a:off x="838201" y="587090"/>
            <a:ext cx="10714891" cy="106610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000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4000" b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S2 </a:t>
            </a:r>
            <a:r>
              <a:rPr lang="tr-TR" sz="4000" b="1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Abnormal</a:t>
            </a:r>
            <a:r>
              <a:rPr lang="tr-TR" sz="4000" b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4000" b="1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Splitting</a:t>
            </a:r>
            <a:endParaRPr lang="tr-TR" sz="4000" b="1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7068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/>
      <p:bldP spid="24" grpId="0"/>
      <p:bldP spid="2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sz="half" idx="1"/>
          </p:nvPr>
        </p:nvSpPr>
        <p:spPr>
          <a:xfrm>
            <a:off x="838201" y="2165672"/>
            <a:ext cx="5332412" cy="5382003"/>
          </a:xfrm>
        </p:spPr>
        <p:txBody>
          <a:bodyPr>
            <a:normAutofit fontScale="47500" lnSpcReduction="20000"/>
          </a:bodyPr>
          <a:lstStyle/>
          <a:p>
            <a:pPr marL="342900" indent="-342900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4200" dirty="0">
              <a:latin typeface="Comic Sans MS" panose="030F0902030302020204" pitchFamily="66" charset="0"/>
            </a:endParaRPr>
          </a:p>
          <a:p>
            <a:pPr marL="342900" indent="-342900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4200" dirty="0" err="1">
                <a:latin typeface="Comic Sans MS" panose="030F0902030302020204" pitchFamily="66" charset="0"/>
              </a:rPr>
              <a:t>Paradoxal</a:t>
            </a:r>
            <a:r>
              <a:rPr lang="tr-TR" altLang="tr-TR" sz="4200" dirty="0">
                <a:latin typeface="Comic Sans MS" panose="030F0902030302020204" pitchFamily="66" charset="0"/>
              </a:rPr>
              <a:t> </a:t>
            </a:r>
            <a:r>
              <a:rPr lang="tr-TR" altLang="tr-TR" sz="4200" dirty="0" err="1">
                <a:latin typeface="Comic Sans MS" panose="030F0902030302020204" pitchFamily="66" charset="0"/>
              </a:rPr>
              <a:t>splıttıng</a:t>
            </a:r>
            <a:endParaRPr lang="tr-TR" altLang="tr-TR" sz="4200" dirty="0">
              <a:latin typeface="Comic Sans MS" panose="030F0902030302020204" pitchFamily="66" charset="0"/>
            </a:endParaRPr>
          </a:p>
          <a:p>
            <a:pPr marL="342900" indent="-342900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4200" dirty="0">
              <a:latin typeface="Comic Sans MS" panose="030F0902030302020204" pitchFamily="66" charset="0"/>
            </a:endParaRP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4200" dirty="0">
                <a:latin typeface="Comic Sans MS" panose="030F0902030302020204" pitchFamily="66" charset="0"/>
              </a:rPr>
              <a:t>Severe </a:t>
            </a:r>
            <a:r>
              <a:rPr lang="tr-TR" altLang="tr-TR" sz="4200" dirty="0" err="1">
                <a:latin typeface="Comic Sans MS" panose="030F0902030302020204" pitchFamily="66" charset="0"/>
              </a:rPr>
              <a:t>aortıc</a:t>
            </a:r>
            <a:r>
              <a:rPr lang="tr-TR" altLang="tr-TR" sz="4200" dirty="0">
                <a:latin typeface="Comic Sans MS" panose="030F0902030302020204" pitchFamily="66" charset="0"/>
              </a:rPr>
              <a:t> </a:t>
            </a:r>
            <a:r>
              <a:rPr lang="tr-TR" altLang="tr-TR" sz="4200" dirty="0" err="1">
                <a:latin typeface="Comic Sans MS" panose="030F0902030302020204" pitchFamily="66" charset="0"/>
              </a:rPr>
              <a:t>stenosıs</a:t>
            </a:r>
            <a:endParaRPr lang="tr-TR" altLang="tr-TR" sz="4200" dirty="0">
              <a:latin typeface="Comic Sans MS" panose="030F0902030302020204" pitchFamily="66" charset="0"/>
            </a:endParaRP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endParaRPr lang="tr-TR" altLang="tr-TR" sz="4200" dirty="0">
              <a:latin typeface="Comic Sans MS" panose="030F0902030302020204" pitchFamily="66" charset="0"/>
            </a:endParaRP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4200" dirty="0" err="1">
                <a:latin typeface="Comic Sans MS" panose="030F0902030302020204" pitchFamily="66" charset="0"/>
              </a:rPr>
              <a:t>Left</a:t>
            </a:r>
            <a:r>
              <a:rPr lang="tr-TR" altLang="tr-TR" sz="4200" dirty="0">
                <a:latin typeface="Comic Sans MS" panose="030F0902030302020204" pitchFamily="66" charset="0"/>
              </a:rPr>
              <a:t> </a:t>
            </a:r>
            <a:r>
              <a:rPr lang="tr-TR" altLang="tr-TR" sz="4200" dirty="0" err="1">
                <a:latin typeface="Comic Sans MS" panose="030F0902030302020204" pitchFamily="66" charset="0"/>
              </a:rPr>
              <a:t>bundle</a:t>
            </a:r>
            <a:r>
              <a:rPr lang="tr-TR" altLang="tr-TR" sz="4200" dirty="0">
                <a:latin typeface="Comic Sans MS" panose="030F0902030302020204" pitchFamily="66" charset="0"/>
              </a:rPr>
              <a:t> </a:t>
            </a:r>
            <a:r>
              <a:rPr lang="tr-TR" altLang="tr-TR" sz="4200" dirty="0" err="1">
                <a:latin typeface="Comic Sans MS" panose="030F0902030302020204" pitchFamily="66" charset="0"/>
              </a:rPr>
              <a:t>branch</a:t>
            </a:r>
            <a:r>
              <a:rPr lang="tr-TR" altLang="tr-TR" sz="4200" dirty="0">
                <a:latin typeface="Comic Sans MS" panose="030F0902030302020204" pitchFamily="66" charset="0"/>
              </a:rPr>
              <a:t> </a:t>
            </a:r>
            <a:r>
              <a:rPr lang="tr-TR" altLang="tr-TR" sz="4200" dirty="0" err="1">
                <a:latin typeface="Comic Sans MS" panose="030F0902030302020204" pitchFamily="66" charset="0"/>
              </a:rPr>
              <a:t>block</a:t>
            </a:r>
            <a:endParaRPr lang="tr-TR" altLang="tr-TR" sz="4200" dirty="0">
              <a:latin typeface="Comic Sans MS" panose="030F0902030302020204" pitchFamily="66" charset="0"/>
            </a:endParaRP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endParaRPr lang="tr-TR" altLang="tr-TR" sz="4200" dirty="0">
              <a:latin typeface="Comic Sans MS" panose="030F0902030302020204" pitchFamily="66" charset="0"/>
            </a:endParaRP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endParaRPr lang="tr-TR" altLang="tr-TR" sz="4200" dirty="0">
              <a:latin typeface="Comic Sans MS" panose="030F0902030302020204" pitchFamily="66" charset="0"/>
            </a:endParaRPr>
          </a:p>
          <a:p>
            <a:pPr marL="914400" lvl="2" indent="0">
              <a:lnSpc>
                <a:spcPct val="160000"/>
              </a:lnSpc>
              <a:spcBef>
                <a:spcPts val="0"/>
              </a:spcBef>
              <a:buNone/>
            </a:pPr>
            <a:endParaRPr lang="tr-TR" altLang="tr-TR" sz="4200" dirty="0">
              <a:latin typeface="Comic Sans MS" panose="030F0902030302020204" pitchFamily="66" charset="0"/>
            </a:endParaRP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tr-TR" altLang="tr-TR" sz="23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160000"/>
              </a:lnSpc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0" indent="0" algn="l">
              <a:lnSpc>
                <a:spcPct val="160000"/>
              </a:lnSpc>
              <a:buClr>
                <a:srgbClr val="FF0000"/>
              </a:buClr>
              <a:buNone/>
            </a:pPr>
            <a:br>
              <a:rPr lang="tr-TR" sz="2000" dirty="0">
                <a:latin typeface="Comic Sans MS"/>
                <a:cs typeface="Comic Sans MS"/>
              </a:rPr>
            </a:b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</a:t>
            </a: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 </a:t>
            </a: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</p:txBody>
      </p:sp>
      <p:sp>
        <p:nvSpPr>
          <p:cNvPr id="13" name="Line 18">
            <a:extLst>
              <a:ext uri="{FF2B5EF4-FFF2-40B4-BE49-F238E27FC236}">
                <a16:creationId xmlns:a16="http://schemas.microsoft.com/office/drawing/2014/main" id="{5A34A3EC-D50A-844E-A1BE-FB58B88A2725}"/>
              </a:ext>
            </a:extLst>
          </p:cNvPr>
          <p:cNvSpPr>
            <a:spLocks noChangeShapeType="1"/>
          </p:cNvSpPr>
          <p:nvPr/>
        </p:nvSpPr>
        <p:spPr bwMode="auto">
          <a:xfrm>
            <a:off x="7761287" y="4553301"/>
            <a:ext cx="3313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4" name="Line 17">
            <a:extLst>
              <a:ext uri="{FF2B5EF4-FFF2-40B4-BE49-F238E27FC236}">
                <a16:creationId xmlns:a16="http://schemas.microsoft.com/office/drawing/2014/main" id="{E033221B-A159-2C42-BFA5-4F2A8640C442}"/>
              </a:ext>
            </a:extLst>
          </p:cNvPr>
          <p:cNvSpPr>
            <a:spLocks noChangeShapeType="1"/>
          </p:cNvSpPr>
          <p:nvPr/>
        </p:nvSpPr>
        <p:spPr bwMode="auto">
          <a:xfrm>
            <a:off x="7761287" y="3260188"/>
            <a:ext cx="3313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5" name="Rectangle 7">
            <a:extLst>
              <a:ext uri="{FF2B5EF4-FFF2-40B4-BE49-F238E27FC236}">
                <a16:creationId xmlns:a16="http://schemas.microsoft.com/office/drawing/2014/main" id="{D0124194-1B3C-654D-A185-7A1631E802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824" y="2753076"/>
            <a:ext cx="144463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E8C61A89-07D3-4046-BE71-842583C795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39123" y="2783174"/>
            <a:ext cx="144463" cy="1008062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5E7B39AB-7F27-4941-B12D-C6FBAF8A6B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74399" y="2753076"/>
            <a:ext cx="144463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8" name="Rectangle 10">
            <a:extLst>
              <a:ext uri="{FF2B5EF4-FFF2-40B4-BE49-F238E27FC236}">
                <a16:creationId xmlns:a16="http://schemas.microsoft.com/office/drawing/2014/main" id="{8E5049DD-6525-D24F-8144-6D09E9211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75762" y="2946307"/>
            <a:ext cx="144462" cy="719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9" name="Rectangle 11">
            <a:extLst>
              <a:ext uri="{FF2B5EF4-FFF2-40B4-BE49-F238E27FC236}">
                <a16:creationId xmlns:a16="http://schemas.microsoft.com/office/drawing/2014/main" id="{C8651129-4C12-CE47-A785-837B7E2589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412" y="4048476"/>
            <a:ext cx="144462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0" name="Rectangle 12">
            <a:extLst>
              <a:ext uri="{FF2B5EF4-FFF2-40B4-BE49-F238E27FC236}">
                <a16:creationId xmlns:a16="http://schemas.microsoft.com/office/drawing/2014/main" id="{BF290796-D92C-6E4C-ABDE-0D50360772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39124" y="4105117"/>
            <a:ext cx="144462" cy="1008062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1" name="Rectangle 13">
            <a:extLst>
              <a:ext uri="{FF2B5EF4-FFF2-40B4-BE49-F238E27FC236}">
                <a16:creationId xmlns:a16="http://schemas.microsoft.com/office/drawing/2014/main" id="{6BF29158-0790-1749-B945-65A3596367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75987" y="4048476"/>
            <a:ext cx="144462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2" name="Rectangle 14">
            <a:extLst>
              <a:ext uri="{FF2B5EF4-FFF2-40B4-BE49-F238E27FC236}">
                <a16:creationId xmlns:a16="http://schemas.microsoft.com/office/drawing/2014/main" id="{F4725AC4-D2D1-FF42-844B-D394DA405B9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275761" y="4227114"/>
            <a:ext cx="144463" cy="719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3" name="Text Box 15">
            <a:extLst>
              <a:ext uri="{FF2B5EF4-FFF2-40B4-BE49-F238E27FC236}">
                <a16:creationId xmlns:a16="http://schemas.microsoft.com/office/drawing/2014/main" id="{0F1792ED-378B-8745-A7E4-4CC101AF65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3949" y="2314926"/>
            <a:ext cx="40319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dirty="0"/>
              <a:t>S1                             A2                 S1</a:t>
            </a:r>
          </a:p>
        </p:txBody>
      </p:sp>
      <p:sp>
        <p:nvSpPr>
          <p:cNvPr id="24" name="Text Box 16">
            <a:extLst>
              <a:ext uri="{FF2B5EF4-FFF2-40B4-BE49-F238E27FC236}">
                <a16:creationId xmlns:a16="http://schemas.microsoft.com/office/drawing/2014/main" id="{3DF77594-F9A9-9C43-8C4B-72CAD933D4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16217" y="2329088"/>
            <a:ext cx="463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dirty="0"/>
              <a:t>P2</a:t>
            </a:r>
          </a:p>
        </p:txBody>
      </p:sp>
      <p:sp>
        <p:nvSpPr>
          <p:cNvPr id="25" name="Text Box 19">
            <a:extLst>
              <a:ext uri="{FF2B5EF4-FFF2-40B4-BE49-F238E27FC236}">
                <a16:creationId xmlns:a16="http://schemas.microsoft.com/office/drawing/2014/main" id="{96C80201-F26A-2843-A6AA-8A44FCF798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0787" y="2988026"/>
            <a:ext cx="62865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dirty="0" err="1"/>
              <a:t>Eks</a:t>
            </a:r>
            <a:r>
              <a:rPr lang="tr-TR" altLang="tr-TR" dirty="0"/>
              <a:t>.</a:t>
            </a:r>
          </a:p>
          <a:p>
            <a:pPr eaLnBrk="1" hangingPunct="1"/>
            <a:endParaRPr lang="tr-TR" altLang="tr-TR" dirty="0"/>
          </a:p>
          <a:p>
            <a:pPr eaLnBrk="1" hangingPunct="1"/>
            <a:endParaRPr lang="tr-TR" altLang="tr-TR" dirty="0"/>
          </a:p>
          <a:p>
            <a:pPr eaLnBrk="1" hangingPunct="1"/>
            <a:endParaRPr lang="tr-TR" altLang="tr-TR" dirty="0"/>
          </a:p>
          <a:p>
            <a:pPr eaLnBrk="1" hangingPunct="1"/>
            <a:endParaRPr lang="tr-TR" altLang="tr-TR" dirty="0"/>
          </a:p>
          <a:p>
            <a:pPr eaLnBrk="1" hangingPunct="1"/>
            <a:r>
              <a:rPr lang="tr-TR" altLang="tr-TR" dirty="0" err="1"/>
              <a:t>Ins</a:t>
            </a:r>
            <a:r>
              <a:rPr lang="tr-TR" altLang="tr-TR" dirty="0"/>
              <a:t>.</a:t>
            </a:r>
          </a:p>
        </p:txBody>
      </p:sp>
      <p:sp>
        <p:nvSpPr>
          <p:cNvPr id="26" name="Başlık 3">
            <a:extLst>
              <a:ext uri="{FF2B5EF4-FFF2-40B4-BE49-F238E27FC236}">
                <a16:creationId xmlns:a16="http://schemas.microsoft.com/office/drawing/2014/main" id="{B2364C64-88E5-224D-854D-7C6A7168D3A2}"/>
              </a:ext>
            </a:extLst>
          </p:cNvPr>
          <p:cNvSpPr txBox="1">
            <a:spLocks/>
          </p:cNvSpPr>
          <p:nvPr/>
        </p:nvSpPr>
        <p:spPr>
          <a:xfrm>
            <a:off x="838201" y="587089"/>
            <a:ext cx="10714891" cy="106610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000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4000" b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S2 </a:t>
            </a:r>
            <a:r>
              <a:rPr lang="tr-TR" sz="4000" b="1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Abnormal</a:t>
            </a:r>
            <a:r>
              <a:rPr lang="tr-TR" sz="4000" b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4000" b="1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Splitting</a:t>
            </a:r>
            <a:endParaRPr lang="tr-TR" sz="4000" b="1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9687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/>
      <p:bldP spid="24" grpId="0"/>
      <p:bldP spid="2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0878" y="2355741"/>
            <a:ext cx="10058399" cy="5811865"/>
          </a:xfrm>
        </p:spPr>
        <p:txBody>
          <a:bodyPr>
            <a:normAutofit/>
          </a:bodyPr>
          <a:lstStyle/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2300" dirty="0" err="1">
                <a:solidFill>
                  <a:schemeClr val="tx1"/>
                </a:solidFill>
                <a:latin typeface="Comic Sans MS" panose="030F0902030302020204" pitchFamily="66" charset="0"/>
              </a:rPr>
              <a:t>Increased</a:t>
            </a:r>
            <a:r>
              <a:rPr lang="tr-TR" altLang="tr-TR" sz="2300" dirty="0">
                <a:solidFill>
                  <a:schemeClr val="tx1"/>
                </a:solidFill>
                <a:latin typeface="Comic Sans MS" panose="030F0902030302020204" pitchFamily="66" charset="0"/>
              </a:rPr>
              <a:t> </a:t>
            </a:r>
            <a:r>
              <a:rPr lang="tr-TR" altLang="tr-TR" sz="2300" dirty="0" err="1">
                <a:solidFill>
                  <a:schemeClr val="tx1"/>
                </a:solidFill>
                <a:latin typeface="Comic Sans MS" panose="030F0902030302020204" pitchFamily="66" charset="0"/>
              </a:rPr>
              <a:t>ıntensıty</a:t>
            </a:r>
            <a:r>
              <a:rPr lang="tr-TR" altLang="tr-TR" sz="2300" dirty="0">
                <a:solidFill>
                  <a:schemeClr val="tx1"/>
                </a:solidFill>
                <a:latin typeface="Comic Sans MS" panose="030F0902030302020204" pitchFamily="66" charset="0"/>
              </a:rPr>
              <a:t>: </a:t>
            </a:r>
            <a:r>
              <a:rPr lang="tr-TR" altLang="tr-TR" sz="2300" dirty="0" err="1">
                <a:solidFill>
                  <a:schemeClr val="tx1"/>
                </a:solidFill>
                <a:latin typeface="Comic Sans MS" panose="030F0902030302020204" pitchFamily="66" charset="0"/>
              </a:rPr>
              <a:t>pulmonary</a:t>
            </a:r>
            <a:r>
              <a:rPr lang="tr-TR" altLang="tr-TR" sz="2300" dirty="0">
                <a:solidFill>
                  <a:schemeClr val="tx1"/>
                </a:solidFill>
                <a:latin typeface="Comic Sans MS" panose="030F0902030302020204" pitchFamily="66" charset="0"/>
              </a:rPr>
              <a:t> </a:t>
            </a:r>
            <a:r>
              <a:rPr lang="tr-TR" altLang="tr-TR" sz="2300" dirty="0" err="1">
                <a:solidFill>
                  <a:schemeClr val="tx1"/>
                </a:solidFill>
                <a:latin typeface="Comic Sans MS" panose="030F0902030302020204" pitchFamily="66" charset="0"/>
              </a:rPr>
              <a:t>hypertensıon</a:t>
            </a:r>
            <a:endParaRPr lang="tr-TR" altLang="tr-TR" sz="23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3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2300" dirty="0" err="1">
                <a:solidFill>
                  <a:schemeClr val="tx1"/>
                </a:solidFill>
                <a:latin typeface="Comic Sans MS" panose="030F0902030302020204" pitchFamily="66" charset="0"/>
              </a:rPr>
              <a:t>Decreased</a:t>
            </a:r>
            <a:r>
              <a:rPr lang="tr-TR" altLang="tr-TR" sz="2300" dirty="0">
                <a:solidFill>
                  <a:schemeClr val="tx1"/>
                </a:solidFill>
                <a:latin typeface="Comic Sans MS" panose="030F0902030302020204" pitchFamily="66" charset="0"/>
              </a:rPr>
              <a:t> </a:t>
            </a:r>
            <a:r>
              <a:rPr lang="tr-TR" altLang="tr-TR" sz="2300" dirty="0" err="1">
                <a:solidFill>
                  <a:schemeClr val="tx1"/>
                </a:solidFill>
                <a:latin typeface="Comic Sans MS" panose="030F0902030302020204" pitchFamily="66" charset="0"/>
              </a:rPr>
              <a:t>ıntensıty</a:t>
            </a:r>
            <a:r>
              <a:rPr lang="tr-TR" altLang="tr-TR" sz="2300" dirty="0">
                <a:solidFill>
                  <a:schemeClr val="tx1"/>
                </a:solidFill>
                <a:latin typeface="Comic Sans MS" panose="030F0902030302020204" pitchFamily="66" charset="0"/>
              </a:rPr>
              <a:t>: severe </a:t>
            </a:r>
            <a:r>
              <a:rPr lang="tr-TR" altLang="tr-TR" sz="2300" dirty="0" err="1">
                <a:solidFill>
                  <a:schemeClr val="tx1"/>
                </a:solidFill>
                <a:latin typeface="Comic Sans MS" panose="030F0902030302020204" pitchFamily="66" charset="0"/>
              </a:rPr>
              <a:t>pulmonary</a:t>
            </a:r>
            <a:r>
              <a:rPr lang="tr-TR" altLang="tr-TR" sz="2300" dirty="0">
                <a:solidFill>
                  <a:schemeClr val="tx1"/>
                </a:solidFill>
                <a:latin typeface="Comic Sans MS" panose="030F0902030302020204" pitchFamily="66" charset="0"/>
              </a:rPr>
              <a:t> </a:t>
            </a:r>
            <a:r>
              <a:rPr lang="tr-TR" altLang="tr-TR" sz="2300" dirty="0" err="1">
                <a:solidFill>
                  <a:schemeClr val="tx1"/>
                </a:solidFill>
                <a:latin typeface="Comic Sans MS" panose="030F0902030302020204" pitchFamily="66" charset="0"/>
              </a:rPr>
              <a:t>stenosıs</a:t>
            </a:r>
            <a:r>
              <a:rPr lang="tr-TR" altLang="tr-TR" sz="2300" dirty="0">
                <a:solidFill>
                  <a:schemeClr val="tx1"/>
                </a:solidFill>
                <a:latin typeface="Comic Sans MS" panose="030F0902030302020204" pitchFamily="66" charset="0"/>
              </a:rPr>
              <a:t>,</a:t>
            </a:r>
          </a:p>
          <a:p>
            <a:pPr algn="l">
              <a:lnSpc>
                <a:spcPct val="80000"/>
              </a:lnSpc>
              <a:buClr>
                <a:srgbClr val="FF0000"/>
              </a:buClr>
            </a:pPr>
            <a:r>
              <a:rPr lang="tr-TR" altLang="tr-TR" sz="2300" dirty="0">
                <a:solidFill>
                  <a:schemeClr val="tx1"/>
                </a:solidFill>
                <a:latin typeface="Comic Sans MS" panose="030F0902030302020204" pitchFamily="66" charset="0"/>
              </a:rPr>
              <a:t>    </a:t>
            </a:r>
            <a:r>
              <a:rPr lang="tr-TR" altLang="tr-TR" sz="2300" dirty="0" err="1">
                <a:solidFill>
                  <a:schemeClr val="tx1"/>
                </a:solidFill>
                <a:latin typeface="Comic Sans MS" panose="030F0902030302020204" pitchFamily="66" charset="0"/>
              </a:rPr>
              <a:t>tetralogy</a:t>
            </a:r>
            <a:r>
              <a:rPr lang="tr-TR" altLang="tr-TR" sz="2300" dirty="0">
                <a:solidFill>
                  <a:schemeClr val="tx1"/>
                </a:solidFill>
                <a:latin typeface="Comic Sans MS" panose="030F0902030302020204" pitchFamily="66" charset="0"/>
              </a:rPr>
              <a:t> of </a:t>
            </a:r>
            <a:r>
              <a:rPr lang="tr-TR" altLang="tr-TR" sz="2300" dirty="0" err="1">
                <a:solidFill>
                  <a:schemeClr val="tx1"/>
                </a:solidFill>
                <a:latin typeface="Comic Sans MS" panose="030F0902030302020204" pitchFamily="66" charset="0"/>
              </a:rPr>
              <a:t>fallot</a:t>
            </a:r>
            <a:endParaRPr lang="tr-TR" altLang="tr-TR" sz="23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160000"/>
              </a:lnSpc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>
              <a:lnSpc>
                <a:spcPct val="160000"/>
              </a:lnSpc>
              <a:buClr>
                <a:srgbClr val="FF0000"/>
              </a:buClr>
            </a:pPr>
            <a:br>
              <a:rPr lang="tr-TR" sz="2000" dirty="0">
                <a:latin typeface="Comic Sans MS"/>
                <a:cs typeface="Comic Sans MS"/>
              </a:rPr>
            </a:b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</a:t>
            </a: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 </a:t>
            </a: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</p:txBody>
      </p:sp>
      <p:sp>
        <p:nvSpPr>
          <p:cNvPr id="6" name="Başlık 3">
            <a:extLst>
              <a:ext uri="{FF2B5EF4-FFF2-40B4-BE49-F238E27FC236}">
                <a16:creationId xmlns:a16="http://schemas.microsoft.com/office/drawing/2014/main" id="{A247E9C2-6625-7946-8FFF-BBA263DF5809}"/>
              </a:ext>
            </a:extLst>
          </p:cNvPr>
          <p:cNvSpPr txBox="1">
            <a:spLocks/>
          </p:cNvSpPr>
          <p:nvPr/>
        </p:nvSpPr>
        <p:spPr>
          <a:xfrm>
            <a:off x="838201" y="587089"/>
            <a:ext cx="10714891" cy="108931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000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4000" b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P2 </a:t>
            </a:r>
            <a:r>
              <a:rPr lang="tr-TR" sz="4000" b="1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Intensity</a:t>
            </a:r>
            <a:endParaRPr lang="tr-TR" sz="4000" b="1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807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Başlık 3">
            <a:extLst>
              <a:ext uri="{FF2B5EF4-FFF2-40B4-BE49-F238E27FC236}">
                <a16:creationId xmlns:a16="http://schemas.microsoft.com/office/drawing/2014/main" id="{F6C1BADB-A564-574A-A411-D5B1D0DFB03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89348" y="587089"/>
            <a:ext cx="10364451" cy="110052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000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4000" b="1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Heart</a:t>
            </a:r>
            <a:r>
              <a:rPr lang="tr-TR" sz="4000" b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4000" b="1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Sounds</a:t>
            </a:r>
            <a:endParaRPr lang="tr-TR" sz="4000" b="1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sz="half" idx="1"/>
          </p:nvPr>
        </p:nvSpPr>
        <p:spPr>
          <a:xfrm>
            <a:off x="838200" y="2165672"/>
            <a:ext cx="5788883" cy="5382003"/>
          </a:xfrm>
        </p:spPr>
        <p:txBody>
          <a:bodyPr>
            <a:normAutofit fontScale="25000" lnSpcReduction="20000"/>
          </a:bodyPr>
          <a:lstStyle/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62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6200" dirty="0" err="1">
                <a:latin typeface="Comic Sans MS" panose="030F0902030302020204" pitchFamily="66" charset="0"/>
              </a:rPr>
              <a:t>Thırd</a:t>
            </a:r>
            <a:r>
              <a:rPr lang="tr-TR" altLang="tr-TR" sz="6200" dirty="0">
                <a:latin typeface="Comic Sans MS" panose="030F0902030302020204" pitchFamily="66" charset="0"/>
              </a:rPr>
              <a:t> </a:t>
            </a:r>
            <a:r>
              <a:rPr lang="tr-TR" altLang="tr-TR" sz="6200" dirty="0" err="1">
                <a:latin typeface="Comic Sans MS" panose="030F0902030302020204" pitchFamily="66" charset="0"/>
              </a:rPr>
              <a:t>heart</a:t>
            </a:r>
            <a:r>
              <a:rPr lang="tr-TR" altLang="tr-TR" sz="6200" dirty="0">
                <a:latin typeface="Comic Sans MS" panose="030F0902030302020204" pitchFamily="66" charset="0"/>
              </a:rPr>
              <a:t> </a:t>
            </a:r>
            <a:r>
              <a:rPr lang="tr-TR" altLang="tr-TR" sz="6200" dirty="0" err="1">
                <a:latin typeface="Comic Sans MS" panose="030F0902030302020204" pitchFamily="66" charset="0"/>
              </a:rPr>
              <a:t>sound</a:t>
            </a:r>
            <a:r>
              <a:rPr lang="tr-TR" altLang="tr-TR" sz="6200" dirty="0">
                <a:latin typeface="Comic Sans MS" panose="030F0902030302020204" pitchFamily="66" charset="0"/>
              </a:rPr>
              <a:t> (S3):</a:t>
            </a:r>
          </a:p>
          <a:p>
            <a:pPr lvl="2" algn="l">
              <a:lnSpc>
                <a:spcPct val="80000"/>
              </a:lnSpc>
            </a:pPr>
            <a:endParaRPr lang="tr-TR" altLang="tr-TR" sz="6200" dirty="0">
              <a:latin typeface="Comic Sans MS" panose="030F0902030302020204" pitchFamily="66" charset="0"/>
            </a:endParaRP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6200" dirty="0" err="1">
                <a:latin typeface="Comic Sans MS" panose="030F0902030302020204" pitchFamily="66" charset="0"/>
              </a:rPr>
              <a:t>Early</a:t>
            </a:r>
            <a:r>
              <a:rPr lang="tr-TR" altLang="tr-TR" sz="6200" dirty="0">
                <a:latin typeface="Comic Sans MS" panose="030F0902030302020204" pitchFamily="66" charset="0"/>
              </a:rPr>
              <a:t> </a:t>
            </a:r>
            <a:r>
              <a:rPr lang="tr-TR" altLang="tr-TR" sz="6200" dirty="0" err="1">
                <a:latin typeface="Comic Sans MS" panose="030F0902030302020204" pitchFamily="66" charset="0"/>
              </a:rPr>
              <a:t>dıastole</a:t>
            </a:r>
            <a:endParaRPr lang="tr-TR" altLang="tr-TR" sz="6200" dirty="0">
              <a:latin typeface="Comic Sans MS" panose="030F0902030302020204" pitchFamily="66" charset="0"/>
            </a:endParaRP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6200" dirty="0" err="1">
                <a:latin typeface="Comic Sans MS" panose="030F0902030302020204" pitchFamily="66" charset="0"/>
              </a:rPr>
              <a:t>Rapıd</a:t>
            </a:r>
            <a:r>
              <a:rPr lang="tr-TR" altLang="tr-TR" sz="6200" dirty="0">
                <a:latin typeface="Comic Sans MS" panose="030F0902030302020204" pitchFamily="66" charset="0"/>
              </a:rPr>
              <a:t> </a:t>
            </a:r>
            <a:r>
              <a:rPr lang="tr-TR" altLang="tr-TR" sz="6200" dirty="0" err="1">
                <a:latin typeface="Comic Sans MS" panose="030F0902030302020204" pitchFamily="66" charset="0"/>
              </a:rPr>
              <a:t>ventrıcular</a:t>
            </a:r>
            <a:r>
              <a:rPr lang="tr-TR" altLang="tr-TR" sz="6200" dirty="0">
                <a:latin typeface="Comic Sans MS" panose="030F0902030302020204" pitchFamily="66" charset="0"/>
              </a:rPr>
              <a:t> </a:t>
            </a:r>
            <a:r>
              <a:rPr lang="tr-TR" altLang="tr-TR" sz="6200" dirty="0" err="1">
                <a:latin typeface="Comic Sans MS" panose="030F0902030302020204" pitchFamily="66" charset="0"/>
              </a:rPr>
              <a:t>fıllıng</a:t>
            </a:r>
            <a:endParaRPr lang="tr-TR" altLang="tr-TR" sz="6200" dirty="0">
              <a:latin typeface="Comic Sans MS" panose="030F0902030302020204" pitchFamily="66" charset="0"/>
            </a:endParaRP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6200" dirty="0">
                <a:latin typeface="Comic Sans MS" panose="030F0902030302020204" pitchFamily="66" charset="0"/>
              </a:rPr>
              <a:t>Best </a:t>
            </a:r>
            <a:r>
              <a:rPr lang="tr-TR" altLang="tr-TR" sz="6200" dirty="0" err="1">
                <a:latin typeface="Comic Sans MS" panose="030F0902030302020204" pitchFamily="66" charset="0"/>
              </a:rPr>
              <a:t>heard</a:t>
            </a:r>
            <a:r>
              <a:rPr lang="tr-TR" altLang="tr-TR" sz="6200" dirty="0">
                <a:latin typeface="Comic Sans MS" panose="030F0902030302020204" pitchFamily="66" charset="0"/>
              </a:rPr>
              <a:t> at </a:t>
            </a:r>
            <a:r>
              <a:rPr lang="tr-TR" altLang="tr-TR" sz="6200" dirty="0" err="1">
                <a:latin typeface="Comic Sans MS" panose="030F0902030302020204" pitchFamily="66" charset="0"/>
              </a:rPr>
              <a:t>apex</a:t>
            </a:r>
            <a:r>
              <a:rPr lang="tr-TR" altLang="tr-TR" sz="6200" dirty="0">
                <a:latin typeface="Comic Sans MS" panose="030F0902030302020204" pitchFamily="66" charset="0"/>
              </a:rPr>
              <a:t> </a:t>
            </a:r>
            <a:r>
              <a:rPr lang="tr-TR" altLang="tr-TR" sz="6200" dirty="0" err="1">
                <a:latin typeface="Comic Sans MS" panose="030F0902030302020204" pitchFamily="66" charset="0"/>
              </a:rPr>
              <a:t>and</a:t>
            </a:r>
            <a:r>
              <a:rPr lang="tr-TR" altLang="tr-TR" sz="6200" dirty="0">
                <a:latin typeface="Comic Sans MS" panose="030F0902030302020204" pitchFamily="66" charset="0"/>
              </a:rPr>
              <a:t> </a:t>
            </a:r>
            <a:r>
              <a:rPr lang="tr-TR" altLang="tr-TR" sz="6200" dirty="0" err="1">
                <a:latin typeface="Comic Sans MS" panose="030F0902030302020204" pitchFamily="66" charset="0"/>
              </a:rPr>
              <a:t>left</a:t>
            </a:r>
            <a:r>
              <a:rPr lang="tr-TR" altLang="tr-TR" sz="6200" dirty="0">
                <a:latin typeface="Comic Sans MS" panose="030F0902030302020204" pitchFamily="66" charset="0"/>
              </a:rPr>
              <a:t> </a:t>
            </a:r>
            <a:r>
              <a:rPr lang="tr-TR" altLang="tr-TR" sz="6200" dirty="0" err="1">
                <a:latin typeface="Comic Sans MS" panose="030F0902030302020204" pitchFamily="66" charset="0"/>
              </a:rPr>
              <a:t>sternal</a:t>
            </a:r>
            <a:r>
              <a:rPr lang="tr-TR" altLang="tr-TR" sz="6200" dirty="0">
                <a:latin typeface="Comic Sans MS" panose="030F0902030302020204" pitchFamily="66" charset="0"/>
              </a:rPr>
              <a:t> </a:t>
            </a:r>
            <a:r>
              <a:rPr lang="tr-TR" altLang="tr-TR" sz="6200" dirty="0" err="1">
                <a:latin typeface="Comic Sans MS" panose="030F0902030302020204" pitchFamily="66" charset="0"/>
              </a:rPr>
              <a:t>border</a:t>
            </a:r>
            <a:endParaRPr lang="tr-TR" altLang="tr-TR" sz="6200" dirty="0">
              <a:latin typeface="Comic Sans MS" panose="030F0902030302020204" pitchFamily="66" charset="0"/>
            </a:endParaRP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6200" dirty="0" err="1">
                <a:latin typeface="Comic Sans MS" panose="030F0902030302020204" pitchFamily="66" charset="0"/>
              </a:rPr>
              <a:t>Hıgh</a:t>
            </a:r>
            <a:r>
              <a:rPr lang="tr-TR" altLang="tr-TR" sz="6200" dirty="0">
                <a:latin typeface="Comic Sans MS" panose="030F0902030302020204" pitchFamily="66" charset="0"/>
              </a:rPr>
              <a:t> </a:t>
            </a:r>
            <a:r>
              <a:rPr lang="tr-TR" altLang="tr-TR" sz="6200" dirty="0" err="1">
                <a:latin typeface="Comic Sans MS" panose="030F0902030302020204" pitchFamily="66" charset="0"/>
              </a:rPr>
              <a:t>ıntensıty</a:t>
            </a:r>
            <a:r>
              <a:rPr lang="tr-TR" altLang="tr-TR" sz="6200" dirty="0">
                <a:latin typeface="Comic Sans MS" panose="030F0902030302020204" pitchFamily="66" charset="0"/>
              </a:rPr>
              <a:t> s3 ıs </a:t>
            </a:r>
            <a:r>
              <a:rPr lang="tr-TR" altLang="tr-TR" sz="6200" dirty="0" err="1">
                <a:latin typeface="Comic Sans MS" panose="030F0902030302020204" pitchFamily="66" charset="0"/>
              </a:rPr>
              <a:t>heard</a:t>
            </a:r>
            <a:r>
              <a:rPr lang="tr-TR" altLang="tr-TR" sz="6200" dirty="0">
                <a:latin typeface="Comic Sans MS" panose="030F0902030302020204" pitchFamily="66" charset="0"/>
              </a:rPr>
              <a:t> </a:t>
            </a:r>
            <a:r>
              <a:rPr lang="tr-TR" altLang="tr-TR" sz="6200" dirty="0" err="1">
                <a:latin typeface="Comic Sans MS" panose="030F0902030302020204" pitchFamily="66" charset="0"/>
              </a:rPr>
              <a:t>when</a:t>
            </a:r>
            <a:r>
              <a:rPr lang="tr-TR" altLang="tr-TR" sz="6200" dirty="0">
                <a:latin typeface="Comic Sans MS" panose="030F0902030302020204" pitchFamily="66" charset="0"/>
              </a:rPr>
              <a:t> </a:t>
            </a:r>
            <a:r>
              <a:rPr lang="tr-TR" altLang="tr-TR" sz="6200" dirty="0" err="1">
                <a:latin typeface="Comic Sans MS" panose="030F0902030302020204" pitchFamily="66" charset="0"/>
              </a:rPr>
              <a:t>the</a:t>
            </a:r>
            <a:r>
              <a:rPr lang="tr-TR" altLang="tr-TR" sz="6200" dirty="0">
                <a:latin typeface="Comic Sans MS" panose="030F0902030302020204" pitchFamily="66" charset="0"/>
              </a:rPr>
              <a:t> </a:t>
            </a:r>
            <a:r>
              <a:rPr lang="tr-TR" altLang="tr-TR" sz="6200" dirty="0" err="1">
                <a:latin typeface="Comic Sans MS" panose="030F0902030302020204" pitchFamily="66" charset="0"/>
              </a:rPr>
              <a:t>ventrıcles</a:t>
            </a:r>
            <a:r>
              <a:rPr lang="tr-TR" altLang="tr-TR" sz="6200" dirty="0">
                <a:latin typeface="Comic Sans MS" panose="030F0902030302020204" pitchFamily="66" charset="0"/>
              </a:rPr>
              <a:t> </a:t>
            </a:r>
            <a:r>
              <a:rPr lang="tr-TR" altLang="tr-TR" sz="6200" dirty="0" err="1">
                <a:latin typeface="Comic Sans MS" panose="030F0902030302020204" pitchFamily="66" charset="0"/>
              </a:rPr>
              <a:t>are</a:t>
            </a:r>
            <a:r>
              <a:rPr lang="tr-TR" altLang="tr-TR" sz="6200" dirty="0">
                <a:latin typeface="Comic Sans MS" panose="030F0902030302020204" pitchFamily="66" charset="0"/>
              </a:rPr>
              <a:t> </a:t>
            </a:r>
            <a:r>
              <a:rPr lang="tr-TR" altLang="tr-TR" sz="6200" dirty="0" err="1">
                <a:latin typeface="Comic Sans MS" panose="030F0902030302020204" pitchFamily="66" charset="0"/>
              </a:rPr>
              <a:t>dılated</a:t>
            </a:r>
            <a:r>
              <a:rPr lang="tr-TR" altLang="tr-TR" sz="6200" dirty="0">
                <a:latin typeface="Comic Sans MS" panose="030F0902030302020204" pitchFamily="66" charset="0"/>
              </a:rPr>
              <a:t> </a:t>
            </a:r>
            <a:r>
              <a:rPr lang="tr-TR" altLang="tr-TR" sz="6200" dirty="0" err="1">
                <a:latin typeface="Comic Sans MS" panose="030F0902030302020204" pitchFamily="66" charset="0"/>
              </a:rPr>
              <a:t>and</a:t>
            </a:r>
            <a:r>
              <a:rPr lang="tr-TR" altLang="tr-TR" sz="6200" dirty="0">
                <a:latin typeface="Comic Sans MS" panose="030F0902030302020204" pitchFamily="66" charset="0"/>
              </a:rPr>
              <a:t> </a:t>
            </a:r>
            <a:r>
              <a:rPr lang="tr-TR" altLang="tr-TR" sz="6200" dirty="0" err="1">
                <a:latin typeface="Comic Sans MS" panose="030F0902030302020204" pitchFamily="66" charset="0"/>
              </a:rPr>
              <a:t>the</a:t>
            </a:r>
            <a:r>
              <a:rPr lang="tr-TR" altLang="tr-TR" sz="6200" dirty="0">
                <a:latin typeface="Comic Sans MS" panose="030F0902030302020204" pitchFamily="66" charset="0"/>
              </a:rPr>
              <a:t> </a:t>
            </a:r>
            <a:r>
              <a:rPr lang="tr-TR" altLang="tr-TR" sz="6200" dirty="0" err="1">
                <a:latin typeface="Comic Sans MS" panose="030F0902030302020204" pitchFamily="66" charset="0"/>
              </a:rPr>
              <a:t>complıance</a:t>
            </a:r>
            <a:r>
              <a:rPr lang="tr-TR" altLang="tr-TR" sz="6200" dirty="0">
                <a:latin typeface="Comic Sans MS" panose="030F0902030302020204" pitchFamily="66" charset="0"/>
              </a:rPr>
              <a:t> of </a:t>
            </a:r>
            <a:r>
              <a:rPr lang="tr-TR" altLang="tr-TR" sz="6200" dirty="0" err="1">
                <a:latin typeface="Comic Sans MS" panose="030F0902030302020204" pitchFamily="66" charset="0"/>
              </a:rPr>
              <a:t>ventrıcles</a:t>
            </a:r>
            <a:r>
              <a:rPr lang="tr-TR" altLang="tr-TR" sz="6200" dirty="0">
                <a:latin typeface="Comic Sans MS" panose="030F0902030302020204" pitchFamily="66" charset="0"/>
              </a:rPr>
              <a:t> </a:t>
            </a:r>
            <a:r>
              <a:rPr lang="tr-TR" altLang="tr-TR" sz="6200" dirty="0" err="1">
                <a:latin typeface="Comic Sans MS" panose="030F0902030302020204" pitchFamily="66" charset="0"/>
              </a:rPr>
              <a:t>are</a:t>
            </a:r>
            <a:r>
              <a:rPr lang="tr-TR" altLang="tr-TR" sz="6200" dirty="0">
                <a:latin typeface="Comic Sans MS" panose="030F0902030302020204" pitchFamily="66" charset="0"/>
              </a:rPr>
              <a:t> </a:t>
            </a:r>
            <a:r>
              <a:rPr lang="tr-TR" altLang="tr-TR" sz="6200" dirty="0" err="1">
                <a:latin typeface="Comic Sans MS" panose="030F0902030302020204" pitchFamily="66" charset="0"/>
              </a:rPr>
              <a:t>decreased</a:t>
            </a:r>
            <a:r>
              <a:rPr lang="tr-TR" altLang="tr-TR" sz="6200" dirty="0">
                <a:latin typeface="Comic Sans MS" panose="030F0902030302020204" pitchFamily="66" charset="0"/>
              </a:rPr>
              <a:t>. (</a:t>
            </a:r>
            <a:r>
              <a:rPr lang="tr-TR" altLang="tr-TR" sz="6200" dirty="0" err="1">
                <a:latin typeface="Comic Sans MS" panose="030F0902030302020204" pitchFamily="66" charset="0"/>
              </a:rPr>
              <a:t>large</a:t>
            </a:r>
            <a:r>
              <a:rPr lang="tr-TR" altLang="tr-TR" sz="6200" dirty="0">
                <a:latin typeface="Comic Sans MS" panose="030F0902030302020204" pitchFamily="66" charset="0"/>
              </a:rPr>
              <a:t> </a:t>
            </a:r>
            <a:r>
              <a:rPr lang="tr-TR" altLang="tr-TR" sz="6200" dirty="0" err="1">
                <a:latin typeface="Comic Sans MS" panose="030F0902030302020204" pitchFamily="66" charset="0"/>
              </a:rPr>
              <a:t>vsd</a:t>
            </a:r>
            <a:r>
              <a:rPr lang="tr-TR" altLang="tr-TR" sz="6200" dirty="0">
                <a:latin typeface="Comic Sans MS" panose="030F0902030302020204" pitchFamily="66" charset="0"/>
              </a:rPr>
              <a:t>, </a:t>
            </a:r>
            <a:r>
              <a:rPr lang="tr-TR" altLang="tr-TR" sz="6200" dirty="0" err="1">
                <a:latin typeface="Comic Sans MS" panose="030F0902030302020204" pitchFamily="66" charset="0"/>
              </a:rPr>
              <a:t>chf</a:t>
            </a:r>
            <a:r>
              <a:rPr lang="tr-TR" altLang="tr-TR" sz="6200" dirty="0">
                <a:latin typeface="Comic Sans MS" panose="030F0902030302020204" pitchFamily="66" charset="0"/>
              </a:rPr>
              <a:t>)</a:t>
            </a: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tr-TR" altLang="tr-TR" sz="23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160000"/>
              </a:lnSpc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>
              <a:lnSpc>
                <a:spcPct val="160000"/>
              </a:lnSpc>
              <a:buClr>
                <a:srgbClr val="FF0000"/>
              </a:buClr>
            </a:pPr>
            <a:br>
              <a:rPr lang="tr-TR" sz="2000" dirty="0">
                <a:latin typeface="Comic Sans MS"/>
                <a:cs typeface="Comic Sans MS"/>
              </a:rPr>
            </a:b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</a:t>
            </a: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 </a:t>
            </a: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</p:txBody>
      </p:sp>
      <p:sp>
        <p:nvSpPr>
          <p:cNvPr id="14" name="Line 17">
            <a:extLst>
              <a:ext uri="{FF2B5EF4-FFF2-40B4-BE49-F238E27FC236}">
                <a16:creationId xmlns:a16="http://schemas.microsoft.com/office/drawing/2014/main" id="{E033221B-A159-2C42-BFA5-4F2A8640C442}"/>
              </a:ext>
            </a:extLst>
          </p:cNvPr>
          <p:cNvSpPr>
            <a:spLocks noChangeShapeType="1"/>
          </p:cNvSpPr>
          <p:nvPr/>
        </p:nvSpPr>
        <p:spPr bwMode="auto">
          <a:xfrm>
            <a:off x="7532530" y="3374286"/>
            <a:ext cx="3313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5" name="Rectangle 7">
            <a:extLst>
              <a:ext uri="{FF2B5EF4-FFF2-40B4-BE49-F238E27FC236}">
                <a16:creationId xmlns:a16="http://schemas.microsoft.com/office/drawing/2014/main" id="{D0124194-1B3C-654D-A185-7A1631E802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8067" y="2867174"/>
            <a:ext cx="144463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E8C61A89-07D3-4046-BE71-842583C795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5417" y="2867174"/>
            <a:ext cx="144463" cy="1008062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5E7B39AB-7F27-4941-B12D-C6FBAF8A6B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45642" y="2867174"/>
            <a:ext cx="144463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8" name="Rectangle 10">
            <a:extLst>
              <a:ext uri="{FF2B5EF4-FFF2-40B4-BE49-F238E27FC236}">
                <a16:creationId xmlns:a16="http://schemas.microsoft.com/office/drawing/2014/main" id="{8E5049DD-6525-D24F-8144-6D09E9211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6855" y="3011636"/>
            <a:ext cx="144462" cy="719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3" name="Text Box 15">
            <a:extLst>
              <a:ext uri="{FF2B5EF4-FFF2-40B4-BE49-F238E27FC236}">
                <a16:creationId xmlns:a16="http://schemas.microsoft.com/office/drawing/2014/main" id="{0F1792ED-378B-8745-A7E4-4CC101AF65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45192" y="2429024"/>
            <a:ext cx="3879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dirty="0"/>
              <a:t>S1                     S2                        S1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B1D33164-9AD8-5340-A0C1-3CD3D18F1B8C}"/>
              </a:ext>
            </a:extLst>
          </p:cNvPr>
          <p:cNvSpPr/>
          <p:nvPr/>
        </p:nvSpPr>
        <p:spPr>
          <a:xfrm>
            <a:off x="9405779" y="3166585"/>
            <a:ext cx="144463" cy="40923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D9B3E159-5DF3-974B-8BA6-31E4B7C2CE60}"/>
              </a:ext>
            </a:extLst>
          </p:cNvPr>
          <p:cNvSpPr txBox="1"/>
          <p:nvPr/>
        </p:nvSpPr>
        <p:spPr>
          <a:xfrm>
            <a:off x="9291816" y="2638963"/>
            <a:ext cx="5168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S3</a:t>
            </a:r>
          </a:p>
        </p:txBody>
      </p:sp>
    </p:spTree>
    <p:extLst>
      <p:ext uri="{BB962C8B-B14F-4D97-AF65-F5344CB8AC3E}">
        <p14:creationId xmlns:p14="http://schemas.microsoft.com/office/powerpoint/2010/main" val="4186429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23" grpId="0"/>
      <p:bldP spid="4" grpId="0" animBg="1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sz="half" idx="1"/>
          </p:nvPr>
        </p:nvSpPr>
        <p:spPr>
          <a:xfrm>
            <a:off x="838200" y="2165672"/>
            <a:ext cx="5788883" cy="5382003"/>
          </a:xfrm>
        </p:spPr>
        <p:txBody>
          <a:bodyPr>
            <a:normAutofit fontScale="92500" lnSpcReduction="20000"/>
          </a:bodyPr>
          <a:lstStyle/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2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2200" dirty="0" err="1">
                <a:latin typeface="Comic Sans MS" panose="030F0902030302020204" pitchFamily="66" charset="0"/>
              </a:rPr>
              <a:t>Fourth</a:t>
            </a:r>
            <a:r>
              <a:rPr lang="tr-TR" altLang="tr-TR" sz="2200" dirty="0">
                <a:latin typeface="Comic Sans MS" panose="030F0902030302020204" pitchFamily="66" charset="0"/>
              </a:rPr>
              <a:t> </a:t>
            </a:r>
            <a:r>
              <a:rPr lang="tr-TR" altLang="tr-TR" sz="2200" dirty="0" err="1">
                <a:latin typeface="Comic Sans MS" panose="030F0902030302020204" pitchFamily="66" charset="0"/>
              </a:rPr>
              <a:t>heart</a:t>
            </a:r>
            <a:r>
              <a:rPr lang="tr-TR" altLang="tr-TR" sz="2200" dirty="0">
                <a:latin typeface="Comic Sans MS" panose="030F0902030302020204" pitchFamily="66" charset="0"/>
              </a:rPr>
              <a:t> </a:t>
            </a:r>
            <a:r>
              <a:rPr lang="tr-TR" altLang="tr-TR" sz="2200" dirty="0" err="1">
                <a:latin typeface="Comic Sans MS" panose="030F0902030302020204" pitchFamily="66" charset="0"/>
              </a:rPr>
              <a:t>sound</a:t>
            </a:r>
            <a:r>
              <a:rPr lang="tr-TR" altLang="tr-TR" sz="2200" dirty="0">
                <a:latin typeface="Comic Sans MS" panose="030F0902030302020204" pitchFamily="66" charset="0"/>
              </a:rPr>
              <a:t> (S4):</a:t>
            </a:r>
          </a:p>
          <a:p>
            <a:pPr lvl="2" algn="l">
              <a:lnSpc>
                <a:spcPct val="80000"/>
              </a:lnSpc>
            </a:pPr>
            <a:endParaRPr lang="tr-TR" altLang="tr-TR" sz="2200" dirty="0">
              <a:latin typeface="Comic Sans MS" panose="030F0902030302020204" pitchFamily="66" charset="0"/>
            </a:endParaRP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2200" dirty="0" err="1">
                <a:latin typeface="Comic Sans MS" panose="030F0902030302020204" pitchFamily="66" charset="0"/>
              </a:rPr>
              <a:t>Late</a:t>
            </a:r>
            <a:r>
              <a:rPr lang="tr-TR" altLang="tr-TR" sz="2200" dirty="0">
                <a:latin typeface="Comic Sans MS" panose="030F0902030302020204" pitchFamily="66" charset="0"/>
              </a:rPr>
              <a:t> </a:t>
            </a:r>
            <a:r>
              <a:rPr lang="tr-TR" altLang="tr-TR" sz="2200" dirty="0" err="1">
                <a:latin typeface="Comic Sans MS" panose="030F0902030302020204" pitchFamily="66" charset="0"/>
              </a:rPr>
              <a:t>dıastole</a:t>
            </a:r>
            <a:endParaRPr lang="tr-TR" altLang="tr-TR" sz="2200" dirty="0">
              <a:latin typeface="Comic Sans MS" panose="030F0902030302020204" pitchFamily="66" charset="0"/>
            </a:endParaRP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2200" dirty="0" err="1">
                <a:latin typeface="Comic Sans MS" panose="030F0902030302020204" pitchFamily="66" charset="0"/>
              </a:rPr>
              <a:t>Always</a:t>
            </a:r>
            <a:r>
              <a:rPr lang="tr-TR" altLang="tr-TR" sz="2200" dirty="0">
                <a:latin typeface="Comic Sans MS" panose="030F0902030302020204" pitchFamily="66" charset="0"/>
              </a:rPr>
              <a:t> a </a:t>
            </a:r>
            <a:r>
              <a:rPr lang="tr-TR" altLang="tr-TR" sz="2200" dirty="0" err="1">
                <a:latin typeface="Comic Sans MS" panose="030F0902030302020204" pitchFamily="66" charset="0"/>
              </a:rPr>
              <a:t>pathologıcal</a:t>
            </a:r>
            <a:r>
              <a:rPr lang="tr-TR" altLang="tr-TR" sz="2200" dirty="0">
                <a:latin typeface="Comic Sans MS" panose="030F0902030302020204" pitchFamily="66" charset="0"/>
              </a:rPr>
              <a:t> </a:t>
            </a:r>
            <a:r>
              <a:rPr lang="tr-TR" altLang="tr-TR" sz="2200" dirty="0" err="1">
                <a:latin typeface="Comic Sans MS" panose="030F0902030302020204" pitchFamily="66" charset="0"/>
              </a:rPr>
              <a:t>fındıg</a:t>
            </a:r>
            <a:endParaRPr lang="tr-TR" altLang="tr-TR" sz="2200" dirty="0">
              <a:latin typeface="Comic Sans MS" panose="030F0902030302020204" pitchFamily="66" charset="0"/>
            </a:endParaRP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2200" dirty="0" err="1">
                <a:latin typeface="Comic Sans MS" panose="030F0902030302020204" pitchFamily="66" charset="0"/>
              </a:rPr>
              <a:t>Decreased</a:t>
            </a:r>
            <a:r>
              <a:rPr lang="tr-TR" altLang="tr-TR" sz="2200" dirty="0">
                <a:latin typeface="Comic Sans MS" panose="030F0902030302020204" pitchFamily="66" charset="0"/>
              </a:rPr>
              <a:t> </a:t>
            </a:r>
            <a:r>
              <a:rPr lang="tr-TR" altLang="tr-TR" sz="2200" dirty="0" err="1">
                <a:latin typeface="Comic Sans MS" panose="030F0902030302020204" pitchFamily="66" charset="0"/>
              </a:rPr>
              <a:t>complıance</a:t>
            </a:r>
            <a:r>
              <a:rPr lang="tr-TR" altLang="tr-TR" sz="2200" dirty="0">
                <a:latin typeface="Comic Sans MS" panose="030F0902030302020204" pitchFamily="66" charset="0"/>
              </a:rPr>
              <a:t> </a:t>
            </a:r>
            <a:r>
              <a:rPr lang="tr-TR" altLang="tr-TR" sz="2200" dirty="0" err="1">
                <a:latin typeface="Comic Sans MS" panose="030F0902030302020204" pitchFamily="66" charset="0"/>
              </a:rPr>
              <a:t>and</a:t>
            </a:r>
            <a:r>
              <a:rPr lang="tr-TR" altLang="tr-TR" sz="2200" dirty="0">
                <a:latin typeface="Comic Sans MS" panose="030F0902030302020204" pitchFamily="66" charset="0"/>
              </a:rPr>
              <a:t> </a:t>
            </a:r>
            <a:r>
              <a:rPr lang="tr-TR" altLang="tr-TR" sz="2200" dirty="0" err="1">
                <a:latin typeface="Comic Sans MS" panose="030F0902030302020204" pitchFamily="66" charset="0"/>
              </a:rPr>
              <a:t>chf</a:t>
            </a:r>
            <a:endParaRPr lang="tr-TR" altLang="tr-TR" sz="22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160000"/>
              </a:lnSpc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0" indent="0" algn="l">
              <a:lnSpc>
                <a:spcPct val="160000"/>
              </a:lnSpc>
              <a:buClr>
                <a:srgbClr val="FF0000"/>
              </a:buClr>
              <a:buNone/>
            </a:pPr>
            <a:br>
              <a:rPr lang="tr-TR" sz="2000" dirty="0">
                <a:latin typeface="Comic Sans MS"/>
                <a:cs typeface="Comic Sans MS"/>
              </a:rPr>
            </a:b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</a:t>
            </a: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 </a:t>
            </a: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</p:txBody>
      </p:sp>
      <p:sp>
        <p:nvSpPr>
          <p:cNvPr id="14" name="Line 17">
            <a:extLst>
              <a:ext uri="{FF2B5EF4-FFF2-40B4-BE49-F238E27FC236}">
                <a16:creationId xmlns:a16="http://schemas.microsoft.com/office/drawing/2014/main" id="{E033221B-A159-2C42-BFA5-4F2A8640C442}"/>
              </a:ext>
            </a:extLst>
          </p:cNvPr>
          <p:cNvSpPr>
            <a:spLocks noChangeShapeType="1"/>
          </p:cNvSpPr>
          <p:nvPr/>
        </p:nvSpPr>
        <p:spPr bwMode="auto">
          <a:xfrm>
            <a:off x="7528813" y="3883564"/>
            <a:ext cx="3313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5" name="Rectangle 7">
            <a:extLst>
              <a:ext uri="{FF2B5EF4-FFF2-40B4-BE49-F238E27FC236}">
                <a16:creationId xmlns:a16="http://schemas.microsoft.com/office/drawing/2014/main" id="{D0124194-1B3C-654D-A185-7A1631E802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4350" y="3376452"/>
            <a:ext cx="144463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E8C61A89-07D3-4046-BE71-842583C795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1700" y="3376452"/>
            <a:ext cx="144463" cy="1008062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5E7B39AB-7F27-4941-B12D-C6FBAF8A6B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41925" y="3376452"/>
            <a:ext cx="144463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8" name="Rectangle 10">
            <a:extLst>
              <a:ext uri="{FF2B5EF4-FFF2-40B4-BE49-F238E27FC236}">
                <a16:creationId xmlns:a16="http://schemas.microsoft.com/office/drawing/2014/main" id="{8E5049DD-6525-D24F-8144-6D09E9211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3138" y="3520914"/>
            <a:ext cx="144462" cy="719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3" name="Text Box 15">
            <a:extLst>
              <a:ext uri="{FF2B5EF4-FFF2-40B4-BE49-F238E27FC236}">
                <a16:creationId xmlns:a16="http://schemas.microsoft.com/office/drawing/2014/main" id="{0F1792ED-378B-8745-A7E4-4CC101AF65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41475" y="2938302"/>
            <a:ext cx="3879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dirty="0"/>
              <a:t>S1                     S2                        S1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B1D33164-9AD8-5340-A0C1-3CD3D18F1B8C}"/>
              </a:ext>
            </a:extLst>
          </p:cNvPr>
          <p:cNvSpPr/>
          <p:nvPr/>
        </p:nvSpPr>
        <p:spPr>
          <a:xfrm>
            <a:off x="10364738" y="3698897"/>
            <a:ext cx="144463" cy="36933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D9B3E159-5DF3-974B-8BA6-31E4B7C2CE60}"/>
              </a:ext>
            </a:extLst>
          </p:cNvPr>
          <p:cNvSpPr txBox="1"/>
          <p:nvPr/>
        </p:nvSpPr>
        <p:spPr>
          <a:xfrm>
            <a:off x="10250776" y="2938302"/>
            <a:ext cx="5168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S4</a:t>
            </a:r>
          </a:p>
        </p:txBody>
      </p:sp>
      <p:sp>
        <p:nvSpPr>
          <p:cNvPr id="19" name="Başlık 3">
            <a:extLst>
              <a:ext uri="{FF2B5EF4-FFF2-40B4-BE49-F238E27FC236}">
                <a16:creationId xmlns:a16="http://schemas.microsoft.com/office/drawing/2014/main" id="{E42D0FB7-C294-4B4B-9594-BADCE5E35328}"/>
              </a:ext>
            </a:extLst>
          </p:cNvPr>
          <p:cNvSpPr txBox="1">
            <a:spLocks/>
          </p:cNvSpPr>
          <p:nvPr/>
        </p:nvSpPr>
        <p:spPr>
          <a:xfrm>
            <a:off x="989348" y="587090"/>
            <a:ext cx="10364451" cy="107763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000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4000" b="1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Heart</a:t>
            </a:r>
            <a:r>
              <a:rPr lang="tr-TR" sz="4000" b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4000" b="1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Sounds</a:t>
            </a:r>
            <a:endParaRPr lang="tr-TR" sz="4000" b="1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8979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23" grpId="0"/>
      <p:bldP spid="4" grpId="0" animBg="1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38117" y="1680750"/>
            <a:ext cx="10058399" cy="4726983"/>
          </a:xfrm>
        </p:spPr>
        <p:txBody>
          <a:bodyPr>
            <a:noAutofit/>
          </a:bodyPr>
          <a:lstStyle/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dirty="0" err="1">
                <a:solidFill>
                  <a:schemeClr val="tx1"/>
                </a:solidFill>
                <a:latin typeface="Comic Sans MS" panose="030F0902030302020204" pitchFamily="66" charset="0"/>
              </a:rPr>
              <a:t>Ejectıon</a:t>
            </a:r>
            <a:r>
              <a:rPr lang="tr-TR" altLang="tr-TR" dirty="0">
                <a:solidFill>
                  <a:schemeClr val="tx1"/>
                </a:solidFill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solidFill>
                  <a:schemeClr val="tx1"/>
                </a:solidFill>
                <a:latin typeface="Comic Sans MS" panose="030F0902030302020204" pitchFamily="66" charset="0"/>
              </a:rPr>
              <a:t>clıcks</a:t>
            </a:r>
            <a:r>
              <a:rPr lang="tr-TR" altLang="tr-TR" dirty="0">
                <a:solidFill>
                  <a:schemeClr val="tx1"/>
                </a:solidFill>
                <a:latin typeface="Comic Sans MS" panose="030F0902030302020204" pitchFamily="66" charset="0"/>
              </a:rPr>
              <a:t>:</a:t>
            </a: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000" dirty="0">
              <a:latin typeface="Comic Sans MS" panose="030F0902030302020204" pitchFamily="66" charset="0"/>
            </a:endParaRPr>
          </a:p>
          <a:p>
            <a:pPr marL="742950" lvl="1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dirty="0" err="1">
                <a:latin typeface="Comic Sans MS" panose="030F0902030302020204" pitchFamily="66" charset="0"/>
              </a:rPr>
              <a:t>Metallıc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latin typeface="Comic Sans MS" panose="030F0902030302020204" pitchFamily="66" charset="0"/>
              </a:rPr>
              <a:t>heart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latin typeface="Comic Sans MS" panose="030F0902030302020204" pitchFamily="66" charset="0"/>
              </a:rPr>
              <a:t>sound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latin typeface="Comic Sans MS" panose="030F0902030302020204" pitchFamily="66" charset="0"/>
              </a:rPr>
              <a:t>due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latin typeface="Comic Sans MS" panose="030F0902030302020204" pitchFamily="66" charset="0"/>
              </a:rPr>
              <a:t>to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latin typeface="Comic Sans MS" panose="030F0902030302020204" pitchFamily="66" charset="0"/>
              </a:rPr>
              <a:t>thıckened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latin typeface="Comic Sans MS" panose="030F0902030302020204" pitchFamily="66" charset="0"/>
              </a:rPr>
              <a:t>and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latin typeface="Comic Sans MS" panose="030F0902030302020204" pitchFamily="66" charset="0"/>
              </a:rPr>
              <a:t>fıbrotıc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latin typeface="Comic Sans MS" panose="030F0902030302020204" pitchFamily="66" charset="0"/>
              </a:rPr>
              <a:t>semılunary</a:t>
            </a:r>
            <a:r>
              <a:rPr lang="tr-TR" altLang="tr-TR" dirty="0">
                <a:latin typeface="Comic Sans MS" panose="030F0902030302020204" pitchFamily="66" charset="0"/>
              </a:rPr>
              <a:t> (as, </a:t>
            </a:r>
            <a:r>
              <a:rPr lang="tr-TR" altLang="tr-TR" dirty="0" err="1">
                <a:latin typeface="Comic Sans MS" panose="030F0902030302020204" pitchFamily="66" charset="0"/>
              </a:rPr>
              <a:t>ps</a:t>
            </a:r>
            <a:r>
              <a:rPr lang="tr-TR" altLang="tr-TR" dirty="0">
                <a:latin typeface="Comic Sans MS" panose="030F0902030302020204" pitchFamily="66" charset="0"/>
              </a:rPr>
              <a:t>) </a:t>
            </a:r>
            <a:r>
              <a:rPr lang="tr-TR" altLang="tr-TR" dirty="0" err="1">
                <a:latin typeface="Comic Sans MS" panose="030F0902030302020204" pitchFamily="66" charset="0"/>
              </a:rPr>
              <a:t>valves</a:t>
            </a:r>
            <a:r>
              <a:rPr lang="tr-TR" altLang="tr-TR" dirty="0">
                <a:latin typeface="Comic Sans MS" panose="030F0902030302020204" pitchFamily="66" charset="0"/>
              </a:rPr>
              <a:t>.</a:t>
            </a:r>
          </a:p>
          <a:p>
            <a:pPr marL="742950" lvl="1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dirty="0" err="1">
                <a:latin typeface="Comic Sans MS" panose="030F0902030302020204" pitchFamily="66" charset="0"/>
              </a:rPr>
              <a:t>Just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latin typeface="Comic Sans MS" panose="030F0902030302020204" pitchFamily="66" charset="0"/>
              </a:rPr>
              <a:t>after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latin typeface="Comic Sans MS" panose="030F0902030302020204" pitchFamily="66" charset="0"/>
              </a:rPr>
              <a:t>fırst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latin typeface="Comic Sans MS" panose="030F0902030302020204" pitchFamily="66" charset="0"/>
              </a:rPr>
              <a:t>heart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latin typeface="Comic Sans MS" panose="030F0902030302020204" pitchFamily="66" charset="0"/>
              </a:rPr>
              <a:t>sound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</a:p>
          <a:p>
            <a:pPr marL="742950" lvl="1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dirty="0" err="1">
                <a:latin typeface="Comic Sans MS" panose="030F0902030302020204" pitchFamily="66" charset="0"/>
              </a:rPr>
              <a:t>Usually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latin typeface="Comic Sans MS" panose="030F0902030302020204" pitchFamily="66" charset="0"/>
              </a:rPr>
              <a:t>accompanıed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latin typeface="Comic Sans MS" panose="030F0902030302020204" pitchFamily="66" charset="0"/>
              </a:rPr>
              <a:t>by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latin typeface="Comic Sans MS" panose="030F0902030302020204" pitchFamily="66" charset="0"/>
              </a:rPr>
              <a:t>systolıc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latin typeface="Comic Sans MS" panose="030F0902030302020204" pitchFamily="66" charset="0"/>
              </a:rPr>
              <a:t>ejectıon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latin typeface="Comic Sans MS" panose="030F0902030302020204" pitchFamily="66" charset="0"/>
              </a:rPr>
              <a:t>murmur</a:t>
            </a:r>
            <a:endParaRPr lang="tr-TR" altLang="tr-TR" dirty="0">
              <a:latin typeface="Comic Sans MS" panose="030F0902030302020204" pitchFamily="66" charset="0"/>
            </a:endParaRP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tr-TR" altLang="tr-TR" sz="20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160000"/>
              </a:lnSpc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>
              <a:lnSpc>
                <a:spcPct val="160000"/>
              </a:lnSpc>
              <a:buClr>
                <a:srgbClr val="FF0000"/>
              </a:buClr>
            </a:pPr>
            <a:br>
              <a:rPr lang="tr-TR" sz="2000" dirty="0">
                <a:latin typeface="Comic Sans MS"/>
                <a:cs typeface="Comic Sans MS"/>
              </a:rPr>
            </a:b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</a:t>
            </a: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 </a:t>
            </a: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</p:txBody>
      </p:sp>
      <p:sp>
        <p:nvSpPr>
          <p:cNvPr id="7" name="Başlık 3">
            <a:extLst>
              <a:ext uri="{FF2B5EF4-FFF2-40B4-BE49-F238E27FC236}">
                <a16:creationId xmlns:a16="http://schemas.microsoft.com/office/drawing/2014/main" id="{7B581FE7-4E2A-1B4E-8AA1-315031060344}"/>
              </a:ext>
            </a:extLst>
          </p:cNvPr>
          <p:cNvSpPr txBox="1">
            <a:spLocks/>
          </p:cNvSpPr>
          <p:nvPr/>
        </p:nvSpPr>
        <p:spPr>
          <a:xfrm>
            <a:off x="1066800" y="436447"/>
            <a:ext cx="10364451" cy="108755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000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4000" b="1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Heart Sounds</a:t>
            </a:r>
            <a:endParaRPr lang="tr-TR" sz="4000" b="1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5445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0878" y="1683725"/>
            <a:ext cx="10843814" cy="4670580"/>
          </a:xfrm>
        </p:spPr>
        <p:txBody>
          <a:bodyPr>
            <a:noAutofit/>
          </a:bodyPr>
          <a:lstStyle/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dirty="0" err="1">
                <a:solidFill>
                  <a:schemeClr val="tx1"/>
                </a:solidFill>
                <a:latin typeface="Comic Sans MS" panose="030F0902030302020204" pitchFamily="66" charset="0"/>
              </a:rPr>
              <a:t>Openıng</a:t>
            </a:r>
            <a:r>
              <a:rPr lang="tr-TR" altLang="tr-TR" dirty="0">
                <a:solidFill>
                  <a:schemeClr val="tx1"/>
                </a:solidFill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solidFill>
                  <a:schemeClr val="tx1"/>
                </a:solidFill>
                <a:latin typeface="Comic Sans MS" panose="030F0902030302020204" pitchFamily="66" charset="0"/>
              </a:rPr>
              <a:t>snap</a:t>
            </a:r>
            <a:r>
              <a:rPr lang="tr-TR" altLang="tr-TR" dirty="0">
                <a:solidFill>
                  <a:schemeClr val="tx1"/>
                </a:solidFill>
                <a:latin typeface="Comic Sans MS" panose="030F0902030302020204" pitchFamily="66" charset="0"/>
              </a:rPr>
              <a:t>: </a:t>
            </a: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000" dirty="0">
              <a:latin typeface="Comic Sans MS" panose="030F0902030302020204" pitchFamily="66" charset="0"/>
            </a:endParaRPr>
          </a:p>
          <a:p>
            <a:pPr marL="742950" lvl="1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dirty="0" err="1">
                <a:latin typeface="Comic Sans MS" panose="030F0902030302020204" pitchFamily="66" charset="0"/>
              </a:rPr>
              <a:t>Mıtral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latin typeface="Comic Sans MS" panose="030F0902030302020204" pitchFamily="66" charset="0"/>
              </a:rPr>
              <a:t>valve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latin typeface="Comic Sans MS" panose="030F0902030302020204" pitchFamily="66" charset="0"/>
              </a:rPr>
              <a:t>stenosıs</a:t>
            </a:r>
            <a:endParaRPr lang="tr-TR" altLang="tr-TR" dirty="0">
              <a:latin typeface="Comic Sans MS" panose="030F0902030302020204" pitchFamily="66" charset="0"/>
            </a:endParaRPr>
          </a:p>
          <a:p>
            <a:pPr marL="742950" lvl="1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dirty="0">
                <a:latin typeface="Comic Sans MS" panose="030F0902030302020204" pitchFamily="66" charset="0"/>
              </a:rPr>
              <a:t>Best </a:t>
            </a:r>
            <a:r>
              <a:rPr lang="tr-TR" altLang="tr-TR" dirty="0" err="1">
                <a:latin typeface="Comic Sans MS" panose="030F0902030302020204" pitchFamily="66" charset="0"/>
              </a:rPr>
              <a:t>heard</a:t>
            </a:r>
            <a:r>
              <a:rPr lang="tr-TR" altLang="tr-TR" dirty="0">
                <a:latin typeface="Comic Sans MS" panose="030F0902030302020204" pitchFamily="66" charset="0"/>
              </a:rPr>
              <a:t> at </a:t>
            </a:r>
            <a:r>
              <a:rPr lang="tr-TR" altLang="tr-TR" dirty="0" err="1">
                <a:latin typeface="Comic Sans MS" panose="030F0902030302020204" pitchFamily="66" charset="0"/>
              </a:rPr>
              <a:t>apex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latin typeface="Comic Sans MS" panose="030F0902030302020204" pitchFamily="66" charset="0"/>
              </a:rPr>
              <a:t>and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latin typeface="Comic Sans MS" panose="030F0902030302020204" pitchFamily="66" charset="0"/>
              </a:rPr>
              <a:t>left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latin typeface="Comic Sans MS" panose="030F0902030302020204" pitchFamily="66" charset="0"/>
              </a:rPr>
              <a:t>sternal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latin typeface="Comic Sans MS" panose="030F0902030302020204" pitchFamily="66" charset="0"/>
              </a:rPr>
              <a:t>border</a:t>
            </a:r>
            <a:endParaRPr lang="tr-TR" altLang="tr-TR" dirty="0">
              <a:latin typeface="Comic Sans MS" panose="030F0902030302020204" pitchFamily="66" charset="0"/>
            </a:endParaRPr>
          </a:p>
          <a:p>
            <a:pPr marL="742950" lvl="1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dirty="0" err="1">
                <a:latin typeface="Comic Sans MS" panose="030F0902030302020204" pitchFamily="66" charset="0"/>
              </a:rPr>
              <a:t>Early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latin typeface="Comic Sans MS" panose="030F0902030302020204" pitchFamily="66" charset="0"/>
              </a:rPr>
              <a:t>dıastole</a:t>
            </a:r>
            <a:endParaRPr lang="tr-TR" altLang="tr-TR" dirty="0">
              <a:latin typeface="Comic Sans MS" panose="030F0902030302020204" pitchFamily="66" charset="0"/>
            </a:endParaRPr>
          </a:p>
          <a:p>
            <a:pPr marL="742950" lvl="1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dirty="0">
                <a:latin typeface="Comic Sans MS" panose="030F0902030302020204" pitchFamily="66" charset="0"/>
              </a:rPr>
              <a:t>As </a:t>
            </a:r>
            <a:r>
              <a:rPr lang="tr-TR" altLang="tr-TR" dirty="0" err="1">
                <a:latin typeface="Comic Sans MS" panose="030F0902030302020204" pitchFamily="66" charset="0"/>
              </a:rPr>
              <a:t>mıtral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latin typeface="Comic Sans MS" panose="030F0902030302020204" pitchFamily="66" charset="0"/>
              </a:rPr>
              <a:t>stenosıs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latin typeface="Comic Sans MS" panose="030F0902030302020204" pitchFamily="66" charset="0"/>
              </a:rPr>
              <a:t>ıncreases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latin typeface="Comic Sans MS" panose="030F0902030302020204" pitchFamily="66" charset="0"/>
              </a:rPr>
              <a:t>may</a:t>
            </a:r>
            <a:r>
              <a:rPr lang="tr-TR" altLang="tr-TR" dirty="0">
                <a:latin typeface="Comic Sans MS" panose="030F0902030302020204" pitchFamily="66" charset="0"/>
              </a:rPr>
              <a:t> be </a:t>
            </a:r>
            <a:r>
              <a:rPr lang="tr-TR" altLang="tr-TR" dirty="0" err="1">
                <a:latin typeface="Comic Sans MS" panose="030F0902030302020204" pitchFamily="66" charset="0"/>
              </a:rPr>
              <a:t>accompanıed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latin typeface="Comic Sans MS" panose="030F0902030302020204" pitchFamily="66" charset="0"/>
              </a:rPr>
              <a:t>by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latin typeface="Comic Sans MS" panose="030F0902030302020204" pitchFamily="66" charset="0"/>
              </a:rPr>
              <a:t>dıastolıc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latin typeface="Comic Sans MS" panose="030F0902030302020204" pitchFamily="66" charset="0"/>
              </a:rPr>
              <a:t>murmur</a:t>
            </a:r>
            <a:r>
              <a:rPr lang="tr-TR" altLang="tr-TR" dirty="0">
                <a:latin typeface="Comic Sans MS" panose="030F0902030302020204" pitchFamily="66" charset="0"/>
              </a:rPr>
              <a:t>. </a:t>
            </a: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tr-TR" altLang="tr-TR" sz="20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160000"/>
              </a:lnSpc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>
              <a:lnSpc>
                <a:spcPct val="160000"/>
              </a:lnSpc>
              <a:buClr>
                <a:srgbClr val="FF0000"/>
              </a:buClr>
            </a:pPr>
            <a:br>
              <a:rPr lang="tr-TR" sz="2000" dirty="0">
                <a:latin typeface="Comic Sans MS"/>
                <a:cs typeface="Comic Sans MS"/>
              </a:rPr>
            </a:b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</a:t>
            </a: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 </a:t>
            </a: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</p:txBody>
      </p:sp>
      <p:sp>
        <p:nvSpPr>
          <p:cNvPr id="6" name="Başlık 3">
            <a:extLst>
              <a:ext uri="{FF2B5EF4-FFF2-40B4-BE49-F238E27FC236}">
                <a16:creationId xmlns:a16="http://schemas.microsoft.com/office/drawing/2014/main" id="{C8C74EA3-C764-3F4F-9E79-55BF627CA017}"/>
              </a:ext>
            </a:extLst>
          </p:cNvPr>
          <p:cNvSpPr txBox="1">
            <a:spLocks/>
          </p:cNvSpPr>
          <p:nvPr/>
        </p:nvSpPr>
        <p:spPr>
          <a:xfrm>
            <a:off x="1066800" y="436447"/>
            <a:ext cx="10364451" cy="105824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000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4000" b="1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Heart Sounds</a:t>
            </a:r>
            <a:endParaRPr lang="tr-TR" sz="4000" b="1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9912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0878" y="1683725"/>
            <a:ext cx="10843814" cy="4670580"/>
          </a:xfrm>
        </p:spPr>
        <p:txBody>
          <a:bodyPr>
            <a:noAutofit/>
          </a:bodyPr>
          <a:lstStyle/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dirty="0" err="1">
                <a:solidFill>
                  <a:schemeClr val="tx1"/>
                </a:solidFill>
                <a:latin typeface="Comic Sans MS" panose="030F0902030302020204" pitchFamily="66" charset="0"/>
              </a:rPr>
              <a:t>Mıtral</a:t>
            </a:r>
            <a:r>
              <a:rPr lang="tr-TR" altLang="tr-TR" dirty="0">
                <a:solidFill>
                  <a:schemeClr val="tx1"/>
                </a:solidFill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solidFill>
                  <a:schemeClr val="tx1"/>
                </a:solidFill>
                <a:latin typeface="Comic Sans MS" panose="030F0902030302020204" pitchFamily="66" charset="0"/>
              </a:rPr>
              <a:t>clıck</a:t>
            </a:r>
            <a:endParaRPr lang="tr-TR" altLang="tr-TR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000" dirty="0">
              <a:latin typeface="Comic Sans MS" panose="030F0902030302020204" pitchFamily="66" charset="0"/>
            </a:endParaRPr>
          </a:p>
          <a:p>
            <a:pPr marL="742950" lvl="1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dirty="0" err="1">
                <a:latin typeface="Comic Sans MS" panose="030F0902030302020204" pitchFamily="66" charset="0"/>
              </a:rPr>
              <a:t>Mıd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latin typeface="Comic Sans MS" panose="030F0902030302020204" pitchFamily="66" charset="0"/>
              </a:rPr>
              <a:t>and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latin typeface="Comic Sans MS" panose="030F0902030302020204" pitchFamily="66" charset="0"/>
              </a:rPr>
              <a:t>late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latin typeface="Comic Sans MS" panose="030F0902030302020204" pitchFamily="66" charset="0"/>
              </a:rPr>
              <a:t>systole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</a:p>
          <a:p>
            <a:pPr marL="742950" lvl="1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dirty="0" err="1">
                <a:latin typeface="Comic Sans MS" panose="030F0902030302020204" pitchFamily="66" charset="0"/>
              </a:rPr>
              <a:t>Mıtral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latin typeface="Comic Sans MS" panose="030F0902030302020204" pitchFamily="66" charset="0"/>
              </a:rPr>
              <a:t>valve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latin typeface="Comic Sans MS" panose="030F0902030302020204" pitchFamily="66" charset="0"/>
              </a:rPr>
              <a:t>prolapse</a:t>
            </a:r>
            <a:r>
              <a:rPr lang="tr-TR" altLang="tr-TR" dirty="0">
                <a:latin typeface="Comic Sans MS" panose="030F0902030302020204" pitchFamily="66" charset="0"/>
              </a:rPr>
              <a:t>  (</a:t>
            </a:r>
            <a:r>
              <a:rPr lang="tr-TR" altLang="tr-TR" dirty="0" err="1">
                <a:latin typeface="Comic Sans MS" panose="030F0902030302020204" pitchFamily="66" charset="0"/>
              </a:rPr>
              <a:t>bulgıng</a:t>
            </a:r>
            <a:r>
              <a:rPr lang="tr-TR" altLang="tr-TR" dirty="0">
                <a:latin typeface="Comic Sans MS" panose="030F0902030302020204" pitchFamily="66" charset="0"/>
              </a:rPr>
              <a:t> of </a:t>
            </a:r>
            <a:r>
              <a:rPr lang="tr-TR" altLang="tr-TR" dirty="0" err="1">
                <a:latin typeface="Comic Sans MS" panose="030F0902030302020204" pitchFamily="66" charset="0"/>
              </a:rPr>
              <a:t>mıtral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latin typeface="Comic Sans MS" panose="030F0902030302020204" pitchFamily="66" charset="0"/>
              </a:rPr>
              <a:t>valve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latin typeface="Comic Sans MS" panose="030F0902030302020204" pitchFamily="66" charset="0"/>
              </a:rPr>
              <a:t>ınto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latin typeface="Comic Sans MS" panose="030F0902030302020204" pitchFamily="66" charset="0"/>
              </a:rPr>
              <a:t>the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latin typeface="Comic Sans MS" panose="030F0902030302020204" pitchFamily="66" charset="0"/>
              </a:rPr>
              <a:t>left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latin typeface="Comic Sans MS" panose="030F0902030302020204" pitchFamily="66" charset="0"/>
              </a:rPr>
              <a:t>atrıum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latin typeface="Comic Sans MS" panose="030F0902030302020204" pitchFamily="66" charset="0"/>
              </a:rPr>
              <a:t>durıng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latin typeface="Comic Sans MS" panose="030F0902030302020204" pitchFamily="66" charset="0"/>
              </a:rPr>
              <a:t>mıd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latin typeface="Comic Sans MS" panose="030F0902030302020204" pitchFamily="66" charset="0"/>
              </a:rPr>
              <a:t>systole</a:t>
            </a:r>
            <a:r>
              <a:rPr lang="tr-TR" altLang="tr-TR" dirty="0">
                <a:latin typeface="Comic Sans MS" panose="030F0902030302020204" pitchFamily="66" charset="0"/>
              </a:rPr>
              <a:t>)</a:t>
            </a:r>
          </a:p>
          <a:p>
            <a:pPr marL="742950" lvl="1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dirty="0" err="1">
                <a:latin typeface="Comic Sans MS" panose="030F0902030302020204" pitchFamily="66" charset="0"/>
              </a:rPr>
              <a:t>Late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latin typeface="Comic Sans MS" panose="030F0902030302020204" pitchFamily="66" charset="0"/>
              </a:rPr>
              <a:t>systolıc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latin typeface="Comic Sans MS" panose="030F0902030302020204" pitchFamily="66" charset="0"/>
              </a:rPr>
              <a:t>murmur</a:t>
            </a:r>
            <a:endParaRPr lang="tr-TR" altLang="tr-TR" dirty="0">
              <a:latin typeface="Comic Sans MS" panose="030F0902030302020204" pitchFamily="66" charset="0"/>
            </a:endParaRPr>
          </a:p>
          <a:p>
            <a:pPr lvl="1" algn="l">
              <a:lnSpc>
                <a:spcPct val="160000"/>
              </a:lnSpc>
              <a:spcBef>
                <a:spcPts val="0"/>
              </a:spcBef>
            </a:pPr>
            <a:r>
              <a:rPr lang="tr-TR" sz="2000" dirty="0">
                <a:latin typeface="Comic Sans MS"/>
                <a:cs typeface="Comic Sans MS"/>
              </a:rPr>
              <a:t>                          </a:t>
            </a: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 </a:t>
            </a: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</p:txBody>
      </p:sp>
      <p:sp>
        <p:nvSpPr>
          <p:cNvPr id="6" name="Başlık 3">
            <a:extLst>
              <a:ext uri="{FF2B5EF4-FFF2-40B4-BE49-F238E27FC236}">
                <a16:creationId xmlns:a16="http://schemas.microsoft.com/office/drawing/2014/main" id="{2FE622C8-0EC0-8048-9455-570C42248AE4}"/>
              </a:ext>
            </a:extLst>
          </p:cNvPr>
          <p:cNvSpPr txBox="1">
            <a:spLocks/>
          </p:cNvSpPr>
          <p:nvPr/>
        </p:nvSpPr>
        <p:spPr>
          <a:xfrm>
            <a:off x="1066800" y="436447"/>
            <a:ext cx="10364451" cy="105824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000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4000" b="1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Heart</a:t>
            </a:r>
            <a:r>
              <a:rPr lang="tr-TR" sz="4000" b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4000" b="1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Sounds</a:t>
            </a:r>
            <a:endParaRPr lang="tr-TR" sz="4000" b="1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6124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>
            <a:extLst>
              <a:ext uri="{FF2B5EF4-FFF2-40B4-BE49-F238E27FC236}">
                <a16:creationId xmlns:a16="http://schemas.microsoft.com/office/drawing/2014/main" id="{1D9788BB-4E40-4943-9BF2-1EBECB9330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r-TR" altLang="tr-TR" dirty="0"/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692C7DC7-D6FB-EF4B-A4EA-BC27AAA4B8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7713" y="2565401"/>
            <a:ext cx="215900" cy="187166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9461" name="Rectangle 5">
            <a:extLst>
              <a:ext uri="{FF2B5EF4-FFF2-40B4-BE49-F238E27FC236}">
                <a16:creationId xmlns:a16="http://schemas.microsoft.com/office/drawing/2014/main" id="{3DC49D71-3809-C24B-A058-3D19BD1423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7438" y="2565401"/>
            <a:ext cx="215900" cy="187166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9462" name="Rectangle 6">
            <a:extLst>
              <a:ext uri="{FF2B5EF4-FFF2-40B4-BE49-F238E27FC236}">
                <a16:creationId xmlns:a16="http://schemas.microsoft.com/office/drawing/2014/main" id="{B6D34BE7-DB49-2D48-A4F1-D9553E021D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8750" y="2565401"/>
            <a:ext cx="215900" cy="187166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9463" name="Line 7">
            <a:extLst>
              <a:ext uri="{FF2B5EF4-FFF2-40B4-BE49-F238E27FC236}">
                <a16:creationId xmlns:a16="http://schemas.microsoft.com/office/drawing/2014/main" id="{F6E1AD28-0E5E-E743-A4BD-61CE614C2477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3614" y="3429000"/>
            <a:ext cx="26638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9464" name="Line 8">
            <a:extLst>
              <a:ext uri="{FF2B5EF4-FFF2-40B4-BE49-F238E27FC236}">
                <a16:creationId xmlns:a16="http://schemas.microsoft.com/office/drawing/2014/main" id="{A3C8538E-9F15-EC45-8248-891CDBFBF2B3}"/>
              </a:ext>
            </a:extLst>
          </p:cNvPr>
          <p:cNvSpPr>
            <a:spLocks noChangeShapeType="1"/>
          </p:cNvSpPr>
          <p:nvPr/>
        </p:nvSpPr>
        <p:spPr bwMode="auto">
          <a:xfrm>
            <a:off x="6384926" y="3429000"/>
            <a:ext cx="26638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9465" name="Rectangle 10">
            <a:extLst>
              <a:ext uri="{FF2B5EF4-FFF2-40B4-BE49-F238E27FC236}">
                <a16:creationId xmlns:a16="http://schemas.microsoft.com/office/drawing/2014/main" id="{D8AEB8D0-C7E5-ED43-894A-9F7B246690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3976" y="2349501"/>
            <a:ext cx="144463" cy="2232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9466" name="Rectangle 11">
            <a:extLst>
              <a:ext uri="{FF2B5EF4-FFF2-40B4-BE49-F238E27FC236}">
                <a16:creationId xmlns:a16="http://schemas.microsoft.com/office/drawing/2014/main" id="{AB49D697-05F6-4F4F-8E1E-ED233F0A3F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3" y="2708275"/>
            <a:ext cx="144462" cy="16573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9467" name="Rectangle 12">
            <a:extLst>
              <a:ext uri="{FF2B5EF4-FFF2-40B4-BE49-F238E27FC236}">
                <a16:creationId xmlns:a16="http://schemas.microsoft.com/office/drawing/2014/main" id="{DB534F14-E052-6944-8D3E-15070866E1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6725" y="3068639"/>
            <a:ext cx="215900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9468" name="Text Box 13">
            <a:extLst>
              <a:ext uri="{FF2B5EF4-FFF2-40B4-BE49-F238E27FC236}">
                <a16:creationId xmlns:a16="http://schemas.microsoft.com/office/drawing/2014/main" id="{FFF4A7C4-5144-8D41-ACE9-B460E29665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7075" y="1936751"/>
            <a:ext cx="6102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b="1"/>
              <a:t>S1                                        S2                                        S1</a:t>
            </a:r>
          </a:p>
        </p:txBody>
      </p:sp>
      <p:sp>
        <p:nvSpPr>
          <p:cNvPr id="19469" name="Text Box 15">
            <a:extLst>
              <a:ext uri="{FF2B5EF4-FFF2-40B4-BE49-F238E27FC236}">
                <a16:creationId xmlns:a16="http://schemas.microsoft.com/office/drawing/2014/main" id="{9A694398-3916-D34B-A351-B41148927F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7728" y="4673601"/>
            <a:ext cx="359762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b="1" dirty="0"/>
              <a:t>EC       MC                              OS</a:t>
            </a:r>
          </a:p>
        </p:txBody>
      </p:sp>
      <p:sp>
        <p:nvSpPr>
          <p:cNvPr id="16" name="Başlık 3">
            <a:extLst>
              <a:ext uri="{FF2B5EF4-FFF2-40B4-BE49-F238E27FC236}">
                <a16:creationId xmlns:a16="http://schemas.microsoft.com/office/drawing/2014/main" id="{C008614A-8D1C-6E4F-ABAB-383AFAEA2926}"/>
              </a:ext>
            </a:extLst>
          </p:cNvPr>
          <p:cNvSpPr txBox="1">
            <a:spLocks/>
          </p:cNvSpPr>
          <p:nvPr/>
        </p:nvSpPr>
        <p:spPr>
          <a:xfrm>
            <a:off x="1066800" y="436447"/>
            <a:ext cx="10364451" cy="105824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000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4000" b="1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Heart</a:t>
            </a:r>
            <a:r>
              <a:rPr lang="tr-TR" sz="4000" b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4000" b="1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Sounds</a:t>
            </a:r>
            <a:endParaRPr lang="tr-TR" sz="4000" b="1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1724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0878" y="1683725"/>
            <a:ext cx="10058399" cy="6483882"/>
          </a:xfrm>
        </p:spPr>
        <p:txBody>
          <a:bodyPr>
            <a:normAutofit fontScale="47500" lnSpcReduction="20000"/>
          </a:bodyPr>
          <a:lstStyle/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2300" cap="none" dirty="0">
                <a:solidFill>
                  <a:schemeClr val="tx1"/>
                </a:solidFill>
                <a:latin typeface="Comic Sans MS" panose="030F0902030302020204" pitchFamily="66" charset="0"/>
              </a:rPr>
              <a:t>GESTATIONAL AND NATAL HISTORY</a:t>
            </a:r>
          </a:p>
          <a:p>
            <a:pPr lvl="2" algn="l">
              <a:lnSpc>
                <a:spcPct val="80000"/>
              </a:lnSpc>
            </a:pPr>
            <a:endParaRPr lang="tr-TR" altLang="tr-TR" sz="2300" dirty="0">
              <a:latin typeface="Comic Sans MS" panose="030F0902030302020204" pitchFamily="66" charset="0"/>
            </a:endParaRP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2300" dirty="0">
                <a:latin typeface="Comic Sans MS" panose="030F0902030302020204" pitchFamily="66" charset="0"/>
              </a:rPr>
              <a:t>INFECTIONS, DRUG USAGE/ABUSE, ALCOHOL-SMOKING</a:t>
            </a: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2300" dirty="0">
                <a:latin typeface="Comic Sans MS" panose="030F0902030302020204" pitchFamily="66" charset="0"/>
              </a:rPr>
              <a:t>DIABETES OF THE MOTHER, SLE, CONGENITAL HEART DISEASE</a:t>
            </a:r>
          </a:p>
          <a:p>
            <a:pPr marL="1200150" lvl="2" indent="-285750" algn="l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tr-TR" altLang="tr-TR" sz="23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2300" dirty="0" err="1">
                <a:solidFill>
                  <a:schemeClr val="tx1"/>
                </a:solidFill>
                <a:latin typeface="Comic Sans MS" panose="030F0902030302020204" pitchFamily="66" charset="0"/>
              </a:rPr>
              <a:t>Postnatal</a:t>
            </a:r>
            <a:r>
              <a:rPr lang="tr-TR" altLang="tr-TR" sz="2300" dirty="0">
                <a:solidFill>
                  <a:schemeClr val="tx1"/>
                </a:solidFill>
                <a:latin typeface="Comic Sans MS" panose="030F0902030302020204" pitchFamily="66" charset="0"/>
              </a:rPr>
              <a:t> HISTORY</a:t>
            </a: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300" dirty="0">
              <a:latin typeface="Comic Sans MS" panose="030F0902030302020204" pitchFamily="66" charset="0"/>
            </a:endParaRPr>
          </a:p>
          <a:p>
            <a:pPr marL="1200150" lvl="2" indent="-28575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tr-TR" altLang="tr-TR" sz="2300" dirty="0">
                <a:latin typeface="Comic Sans MS" panose="030F0902030302020204" pitchFamily="66" charset="0"/>
              </a:rPr>
              <a:t>WEIGHT GAIN</a:t>
            </a:r>
          </a:p>
          <a:p>
            <a:pPr marL="1200150" lvl="2" indent="-28575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tr-TR" altLang="tr-TR" sz="2300" dirty="0">
                <a:latin typeface="Comic Sans MS" panose="030F0902030302020204" pitchFamily="66" charset="0"/>
              </a:rPr>
              <a:t>CYANOSIS, SPELL AND SQUATTING</a:t>
            </a:r>
          </a:p>
          <a:p>
            <a:pPr marL="1200150" lvl="2" indent="-28575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tr-TR" altLang="tr-TR" sz="2300" dirty="0">
                <a:latin typeface="Comic Sans MS" panose="030F0902030302020204" pitchFamily="66" charset="0"/>
              </a:rPr>
              <a:t>TACHYPNEA, DYSPNEA</a:t>
            </a:r>
          </a:p>
          <a:p>
            <a:pPr marL="1200150" lvl="2" indent="-28575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tr-TR" altLang="tr-TR" sz="2300" dirty="0">
                <a:latin typeface="Comic Sans MS" panose="030F0902030302020204" pitchFamily="66" charset="0"/>
              </a:rPr>
              <a:t>EDEME</a:t>
            </a:r>
          </a:p>
          <a:p>
            <a:pPr marL="1200150" lvl="2" indent="-28575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tr-TR" altLang="tr-TR" sz="2300" dirty="0">
                <a:latin typeface="Comic Sans MS" panose="030F0902030302020204" pitchFamily="66" charset="0"/>
              </a:rPr>
              <a:t>REPEATED RESPIRATORY INFECTIONS</a:t>
            </a:r>
          </a:p>
          <a:p>
            <a:pPr marL="1200150" lvl="2" indent="-28575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tr-TR" altLang="tr-TR" sz="2300" dirty="0">
                <a:latin typeface="Comic Sans MS" panose="030F0902030302020204" pitchFamily="66" charset="0"/>
              </a:rPr>
              <a:t>EXERCISE INTOLERANCE</a:t>
            </a:r>
          </a:p>
          <a:p>
            <a:pPr marL="1200150" lvl="2" indent="-28575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tr-TR" altLang="tr-TR" sz="2300" dirty="0">
                <a:latin typeface="Comic Sans MS" panose="030F0902030302020204" pitchFamily="66" charset="0"/>
              </a:rPr>
              <a:t>CHEST PAIN</a:t>
            </a:r>
          </a:p>
          <a:p>
            <a:pPr marL="1200150" lvl="2" indent="-28575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tr-TR" altLang="tr-TR" sz="2300" dirty="0">
                <a:latin typeface="Comic Sans MS" panose="030F0902030302020204" pitchFamily="66" charset="0"/>
              </a:rPr>
              <a:t>SYNCOPE/PRESYNCOPE</a:t>
            </a:r>
          </a:p>
          <a:p>
            <a:pPr marL="1200150" lvl="2" indent="-28575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tr-TR" altLang="tr-TR" sz="2300" dirty="0">
                <a:latin typeface="Comic Sans MS" panose="030F0902030302020204" pitchFamily="66" charset="0"/>
              </a:rPr>
              <a:t>PALPITATIONS</a:t>
            </a:r>
          </a:p>
          <a:p>
            <a:pPr marL="1200150" lvl="2" indent="-28575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tr-TR" altLang="tr-TR" sz="2300" dirty="0">
                <a:latin typeface="Comic Sans MS" panose="030F0902030302020204" pitchFamily="66" charset="0"/>
              </a:rPr>
              <a:t>NEUROLOGICAL SIGNS</a:t>
            </a:r>
          </a:p>
          <a:p>
            <a:pPr marL="1200150" lvl="2" indent="-28575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tr-TR" altLang="tr-TR" sz="2300" dirty="0">
                <a:latin typeface="Comic Sans MS" panose="030F0902030302020204" pitchFamily="66" charset="0"/>
              </a:rPr>
              <a:t>JOINT SIGNS</a:t>
            </a:r>
          </a:p>
          <a:p>
            <a:pPr marL="1200150" lvl="2" indent="-285750" algn="l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tr-TR" altLang="tr-TR" sz="23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2300" dirty="0">
                <a:solidFill>
                  <a:schemeClr val="tx1"/>
                </a:solidFill>
                <a:latin typeface="Comic Sans MS" panose="030F0902030302020204" pitchFamily="66" charset="0"/>
              </a:rPr>
              <a:t>FAMILY HISTORY</a:t>
            </a: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3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marL="1200150" lvl="2" indent="-28575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tr-TR" altLang="tr-TR" sz="2300" dirty="0">
                <a:latin typeface="Comic Sans MS" panose="030F0902030302020204" pitchFamily="66" charset="0"/>
              </a:rPr>
              <a:t>HEREDITARY DISORDERS</a:t>
            </a:r>
          </a:p>
          <a:p>
            <a:pPr marL="1200150" lvl="2" indent="-28575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tr-TR" altLang="tr-TR" sz="2300" dirty="0">
                <a:latin typeface="Comic Sans MS" panose="030F0902030302020204" pitchFamily="66" charset="0"/>
              </a:rPr>
              <a:t>CONGENITAL HEART DISEASES</a:t>
            </a:r>
          </a:p>
          <a:p>
            <a:pPr marL="1200150" lvl="2" indent="-28575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tr-TR" altLang="tr-TR" sz="2300" dirty="0">
                <a:latin typeface="Comic Sans MS" panose="030F0902030302020204" pitchFamily="66" charset="0"/>
              </a:rPr>
              <a:t>SUDDEN DEATH</a:t>
            </a: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tr-TR" altLang="tr-TR" sz="23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160000"/>
              </a:lnSpc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>
              <a:lnSpc>
                <a:spcPct val="160000"/>
              </a:lnSpc>
              <a:buClr>
                <a:srgbClr val="FF0000"/>
              </a:buClr>
            </a:pPr>
            <a:br>
              <a:rPr lang="tr-TR" sz="2000" dirty="0">
                <a:latin typeface="Comic Sans MS"/>
                <a:cs typeface="Comic Sans MS"/>
              </a:rPr>
            </a:b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</a:t>
            </a: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 </a:t>
            </a: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</p:txBody>
      </p:sp>
      <p:sp>
        <p:nvSpPr>
          <p:cNvPr id="7" name="Başlık 3">
            <a:extLst>
              <a:ext uri="{FF2B5EF4-FFF2-40B4-BE49-F238E27FC236}">
                <a16:creationId xmlns:a16="http://schemas.microsoft.com/office/drawing/2014/main" id="{A8A0587A-5F1D-1549-B682-47A2D0C11AD4}"/>
              </a:ext>
            </a:extLst>
          </p:cNvPr>
          <p:cNvSpPr txBox="1">
            <a:spLocks/>
          </p:cNvSpPr>
          <p:nvPr/>
        </p:nvSpPr>
        <p:spPr>
          <a:xfrm>
            <a:off x="913772" y="389918"/>
            <a:ext cx="10364451" cy="106960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000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4000" b="1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History</a:t>
            </a:r>
            <a:r>
              <a:rPr lang="tr-TR" sz="4000" b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4000" b="1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Taking</a:t>
            </a:r>
            <a:endParaRPr lang="tr-TR" sz="4000" b="1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3357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D8DE141D-1D7E-F14F-853C-87334507ABC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661557"/>
            <a:ext cx="5182226" cy="3592286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  <a:buSzPct val="140000"/>
              <a:buFont typeface="Wingdings" pitchFamily="2" charset="2"/>
              <a:buChar char="§"/>
            </a:pPr>
            <a:r>
              <a:rPr lang="tr-TR" sz="1800" cap="none" dirty="0" err="1"/>
              <a:t>Auditory</a:t>
            </a:r>
            <a:r>
              <a:rPr lang="tr-TR" sz="1800" cap="none" dirty="0"/>
              <a:t> </a:t>
            </a:r>
            <a:r>
              <a:rPr lang="tr-TR" sz="1800" cap="none" dirty="0" err="1"/>
              <a:t>represantations</a:t>
            </a:r>
            <a:r>
              <a:rPr lang="tr-TR" sz="1800" cap="none" dirty="0"/>
              <a:t> of </a:t>
            </a:r>
            <a:r>
              <a:rPr lang="tr-TR" sz="1800" cap="none" dirty="0" err="1"/>
              <a:t>turbulent</a:t>
            </a:r>
            <a:r>
              <a:rPr lang="tr-TR" sz="1800" cap="none" dirty="0"/>
              <a:t> </a:t>
            </a:r>
            <a:r>
              <a:rPr lang="tr-TR" sz="1800" cap="none" dirty="0" err="1"/>
              <a:t>flow</a:t>
            </a:r>
            <a:r>
              <a:rPr lang="tr-TR" sz="1800" cap="none" dirty="0"/>
              <a:t> </a:t>
            </a:r>
            <a:r>
              <a:rPr lang="tr-TR" sz="1800" cap="none" dirty="0" err="1"/>
              <a:t>within</a:t>
            </a:r>
            <a:r>
              <a:rPr lang="tr-TR" sz="1800" cap="none" dirty="0"/>
              <a:t> </a:t>
            </a:r>
            <a:r>
              <a:rPr lang="tr-TR" sz="1800" cap="none" dirty="0" err="1"/>
              <a:t>the</a:t>
            </a:r>
            <a:r>
              <a:rPr lang="tr-TR" sz="1800" cap="none" dirty="0"/>
              <a:t> </a:t>
            </a:r>
            <a:r>
              <a:rPr lang="tr-TR" sz="1800" cap="none" dirty="0" err="1"/>
              <a:t>heart</a:t>
            </a:r>
            <a:r>
              <a:rPr lang="tr-TR" sz="1800" cap="none" dirty="0"/>
              <a:t> </a:t>
            </a:r>
            <a:r>
              <a:rPr lang="tr-TR" sz="1800" cap="none" dirty="0" err="1"/>
              <a:t>or</a:t>
            </a:r>
            <a:r>
              <a:rPr lang="tr-TR" sz="1800" cap="none" dirty="0"/>
              <a:t> </a:t>
            </a:r>
            <a:r>
              <a:rPr lang="tr-TR" sz="1800" cap="none" dirty="0" err="1"/>
              <a:t>blood</a:t>
            </a:r>
            <a:r>
              <a:rPr lang="tr-TR" sz="1800" cap="none" dirty="0"/>
              <a:t> </a:t>
            </a:r>
            <a:r>
              <a:rPr lang="tr-TR" sz="1800" cap="none" dirty="0" err="1"/>
              <a:t>vessels</a:t>
            </a:r>
            <a:r>
              <a:rPr lang="tr-TR" sz="1800" cap="none" dirty="0"/>
              <a:t> </a:t>
            </a:r>
            <a:br>
              <a:rPr lang="tr-TR" sz="1800" cap="none" dirty="0"/>
            </a:br>
            <a:endParaRPr lang="tr-TR" sz="1800" cap="none" dirty="0"/>
          </a:p>
          <a:p>
            <a:pPr lvl="1">
              <a:buClr>
                <a:schemeClr val="accent1">
                  <a:lumMod val="75000"/>
                </a:schemeClr>
              </a:buClr>
              <a:buSzPct val="140000"/>
              <a:buFont typeface="Wingdings" pitchFamily="2" charset="2"/>
              <a:buChar char="§"/>
            </a:pPr>
            <a:endParaRPr lang="tr-TR" sz="1600" cap="none" dirty="0"/>
          </a:p>
          <a:p>
            <a:pPr>
              <a:buClr>
                <a:schemeClr val="accent1">
                  <a:lumMod val="75000"/>
                </a:schemeClr>
              </a:buClr>
              <a:buSzPct val="140000"/>
              <a:buFont typeface="Wingdings" pitchFamily="2" charset="2"/>
              <a:buChar char="§"/>
            </a:pPr>
            <a:endParaRPr lang="tr-TR" sz="1800" cap="none" dirty="0"/>
          </a:p>
        </p:txBody>
      </p:sp>
      <p:sp>
        <p:nvSpPr>
          <p:cNvPr id="4" name="Başlık 3">
            <a:extLst>
              <a:ext uri="{FF2B5EF4-FFF2-40B4-BE49-F238E27FC236}">
                <a16:creationId xmlns:a16="http://schemas.microsoft.com/office/drawing/2014/main" id="{36B5E97B-21C5-D647-86C1-FA941F8F8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484909"/>
            <a:ext cx="10364451" cy="1015278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90000">
            <a:normAutofit/>
          </a:bodyPr>
          <a:lstStyle/>
          <a:p>
            <a:r>
              <a:rPr lang="tr-TR" sz="4000" b="1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Murmurs</a:t>
            </a:r>
            <a:endParaRPr lang="tr-TR" sz="4000" b="1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İçerik Yer Tutucusu 4">
            <a:extLst>
              <a:ext uri="{FF2B5EF4-FFF2-40B4-BE49-F238E27FC236}">
                <a16:creationId xmlns:a16="http://schemas.microsoft.com/office/drawing/2014/main" id="{FAD515F9-74DA-564A-ACA8-BE1160261B52}"/>
              </a:ext>
            </a:extLst>
          </p:cNvPr>
          <p:cNvSpPr txBox="1">
            <a:spLocks/>
          </p:cNvSpPr>
          <p:nvPr/>
        </p:nvSpPr>
        <p:spPr>
          <a:xfrm>
            <a:off x="913773" y="4756665"/>
            <a:ext cx="10364451" cy="1338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accent1">
                  <a:lumMod val="75000"/>
                </a:schemeClr>
              </a:buClr>
              <a:buSzPct val="140000"/>
              <a:buNone/>
            </a:pPr>
            <a:r>
              <a:rPr lang="tr-TR" sz="1800" cap="none" dirty="0"/>
              <a:t> </a:t>
            </a:r>
          </a:p>
        </p:txBody>
      </p:sp>
      <p:graphicFrame>
        <p:nvGraphicFramePr>
          <p:cNvPr id="13" name="İçerik Yer Tutucusu 4">
            <a:extLst>
              <a:ext uri="{FF2B5EF4-FFF2-40B4-BE49-F238E27FC236}">
                <a16:creationId xmlns:a16="http://schemas.microsoft.com/office/drawing/2014/main" id="{97C3CFD3-CD25-934B-AB04-1FECA6D50F30}"/>
              </a:ext>
            </a:extLst>
          </p:cNvPr>
          <p:cNvGraphicFramePr>
            <a:graphicFrameLocks/>
          </p:cNvGraphicFramePr>
          <p:nvPr/>
        </p:nvGraphicFramePr>
        <p:xfrm>
          <a:off x="4648823" y="1500187"/>
          <a:ext cx="7303691" cy="52088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Başlık 3">
            <a:extLst>
              <a:ext uri="{FF2B5EF4-FFF2-40B4-BE49-F238E27FC236}">
                <a16:creationId xmlns:a16="http://schemas.microsoft.com/office/drawing/2014/main" id="{99E06C0E-36A4-AD4B-A12C-FEAAF6718D30}"/>
              </a:ext>
            </a:extLst>
          </p:cNvPr>
          <p:cNvSpPr txBox="1">
            <a:spLocks/>
          </p:cNvSpPr>
          <p:nvPr/>
        </p:nvSpPr>
        <p:spPr>
          <a:xfrm>
            <a:off x="9554527" y="4629150"/>
            <a:ext cx="2580395" cy="193894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000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000" cap="none" dirty="0"/>
              <a:t> </a:t>
            </a:r>
            <a:r>
              <a:rPr lang="tr-TR" sz="2000" i="1" cap="none" dirty="0" err="1"/>
              <a:t>Thrill</a:t>
            </a:r>
            <a:r>
              <a:rPr lang="tr-TR" sz="2000" i="1" cap="none" dirty="0"/>
              <a:t>:  </a:t>
            </a:r>
            <a:r>
              <a:rPr lang="tr-TR" sz="2000" cap="none" dirty="0"/>
              <a:t>A </a:t>
            </a:r>
            <a:r>
              <a:rPr lang="tr-TR" sz="2000" cap="none" dirty="0" err="1"/>
              <a:t>vibratory</a:t>
            </a:r>
            <a:r>
              <a:rPr lang="tr-TR" sz="2000" cap="none" dirty="0"/>
              <a:t> </a:t>
            </a:r>
            <a:r>
              <a:rPr lang="tr-TR" sz="2000" cap="none" dirty="0" err="1"/>
              <a:t>sensation</a:t>
            </a:r>
            <a:r>
              <a:rPr lang="tr-TR" sz="2000" cap="none" dirty="0"/>
              <a:t> </a:t>
            </a:r>
            <a:r>
              <a:rPr lang="tr-TR" sz="2000" cap="none" dirty="0" err="1"/>
              <a:t>felt</a:t>
            </a:r>
            <a:r>
              <a:rPr lang="tr-TR" sz="2000" cap="none" dirty="0"/>
              <a:t> on </a:t>
            </a:r>
            <a:r>
              <a:rPr lang="tr-TR" sz="2000" cap="none" dirty="0" err="1"/>
              <a:t>the</a:t>
            </a:r>
            <a:r>
              <a:rPr lang="tr-TR" sz="2000" cap="none" dirty="0"/>
              <a:t> skin </a:t>
            </a:r>
            <a:r>
              <a:rPr lang="tr-TR" sz="2000" cap="none" dirty="0" err="1"/>
              <a:t>overlying</a:t>
            </a:r>
            <a:r>
              <a:rPr lang="tr-TR" sz="2000" cap="none" dirty="0"/>
              <a:t> an </a:t>
            </a:r>
            <a:r>
              <a:rPr lang="tr-TR" sz="2000" cap="none" dirty="0" err="1"/>
              <a:t>area</a:t>
            </a:r>
            <a:r>
              <a:rPr lang="tr-TR" sz="2000" cap="none" dirty="0"/>
              <a:t> of </a:t>
            </a:r>
            <a:r>
              <a:rPr lang="tr-TR" sz="2000" cap="none" dirty="0" err="1"/>
              <a:t>turbulence</a:t>
            </a:r>
            <a:r>
              <a:rPr lang="tr-TR" sz="2000" cap="none" dirty="0"/>
              <a:t> </a:t>
            </a:r>
            <a:r>
              <a:rPr lang="tr-TR" sz="2000" cap="none" dirty="0" err="1"/>
              <a:t>and</a:t>
            </a:r>
            <a:r>
              <a:rPr lang="tr-TR" sz="2000" cap="none" dirty="0"/>
              <a:t> </a:t>
            </a:r>
            <a:r>
              <a:rPr lang="tr-TR" sz="2000" cap="none" dirty="0" err="1"/>
              <a:t>indicates</a:t>
            </a:r>
            <a:r>
              <a:rPr lang="tr-TR" sz="2000" cap="none" dirty="0"/>
              <a:t> a </a:t>
            </a:r>
            <a:r>
              <a:rPr lang="tr-TR" sz="2000" cap="none" dirty="0" err="1"/>
              <a:t>loud</a:t>
            </a:r>
            <a:r>
              <a:rPr lang="tr-TR" sz="2000" cap="none" dirty="0"/>
              <a:t> </a:t>
            </a:r>
            <a:r>
              <a:rPr lang="tr-TR" sz="2000" b="1" i="1" cap="none" dirty="0" err="1"/>
              <a:t>Heart</a:t>
            </a:r>
            <a:r>
              <a:rPr lang="tr-TR" sz="2000" b="1" i="1" cap="none" dirty="0"/>
              <a:t> </a:t>
            </a:r>
            <a:r>
              <a:rPr lang="tr-TR" sz="2000" b="1" i="1" cap="none" dirty="0" err="1"/>
              <a:t>Murmur</a:t>
            </a:r>
            <a:endParaRPr lang="tr-TR" sz="2000" b="1" i="1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017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3" grpId="0">
        <p:bldAsOne/>
      </p:bldGraphic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0878" y="1683725"/>
            <a:ext cx="10843814" cy="4670580"/>
          </a:xfrm>
        </p:spPr>
        <p:txBody>
          <a:bodyPr>
            <a:noAutofit/>
          </a:bodyPr>
          <a:lstStyle/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dirty="0" err="1">
                <a:solidFill>
                  <a:schemeClr val="tx1"/>
                </a:solidFill>
                <a:latin typeface="Comic Sans MS" panose="030F0902030302020204" pitchFamily="66" charset="0"/>
              </a:rPr>
              <a:t>tımıng</a:t>
            </a:r>
            <a:r>
              <a:rPr lang="tr-TR" altLang="tr-TR" dirty="0">
                <a:solidFill>
                  <a:schemeClr val="tx1"/>
                </a:solidFill>
                <a:latin typeface="Comic Sans MS" panose="030F0902030302020204" pitchFamily="66" charset="0"/>
              </a:rPr>
              <a:t> (</a:t>
            </a:r>
            <a:r>
              <a:rPr lang="tr-TR" altLang="tr-TR" dirty="0" err="1">
                <a:solidFill>
                  <a:schemeClr val="tx1"/>
                </a:solidFill>
                <a:latin typeface="Comic Sans MS" panose="030F0902030302020204" pitchFamily="66" charset="0"/>
              </a:rPr>
              <a:t>systolıc</a:t>
            </a:r>
            <a:r>
              <a:rPr lang="tr-TR" altLang="tr-TR" dirty="0">
                <a:solidFill>
                  <a:schemeClr val="tx1"/>
                </a:solidFill>
                <a:latin typeface="Comic Sans MS" panose="030F0902030302020204" pitchFamily="66" charset="0"/>
              </a:rPr>
              <a:t>, </a:t>
            </a:r>
            <a:r>
              <a:rPr lang="tr-TR" altLang="tr-TR" dirty="0" err="1">
                <a:solidFill>
                  <a:schemeClr val="tx1"/>
                </a:solidFill>
                <a:latin typeface="Comic Sans MS" panose="030F0902030302020204" pitchFamily="66" charset="0"/>
              </a:rPr>
              <a:t>dıastolıc</a:t>
            </a:r>
            <a:r>
              <a:rPr lang="tr-TR" altLang="tr-TR" dirty="0">
                <a:solidFill>
                  <a:schemeClr val="tx1"/>
                </a:solidFill>
                <a:latin typeface="Comic Sans MS" panose="030F0902030302020204" pitchFamily="66" charset="0"/>
              </a:rPr>
              <a:t>, </a:t>
            </a:r>
            <a:r>
              <a:rPr lang="tr-TR" altLang="tr-TR" dirty="0" err="1">
                <a:solidFill>
                  <a:schemeClr val="tx1"/>
                </a:solidFill>
                <a:latin typeface="Comic Sans MS" panose="030F0902030302020204" pitchFamily="66" charset="0"/>
              </a:rPr>
              <a:t>contınuous</a:t>
            </a:r>
            <a:r>
              <a:rPr lang="tr-TR" altLang="tr-TR" dirty="0">
                <a:solidFill>
                  <a:schemeClr val="tx1"/>
                </a:solidFill>
                <a:latin typeface="Comic Sans MS" panose="030F0902030302020204" pitchFamily="66" charset="0"/>
              </a:rPr>
              <a:t>)</a:t>
            </a: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dirty="0" err="1">
                <a:solidFill>
                  <a:schemeClr val="tx1"/>
                </a:solidFill>
                <a:latin typeface="Comic Sans MS" panose="030F0902030302020204" pitchFamily="66" charset="0"/>
              </a:rPr>
              <a:t>qualıty</a:t>
            </a:r>
            <a:r>
              <a:rPr lang="tr-TR" altLang="tr-TR" dirty="0">
                <a:solidFill>
                  <a:schemeClr val="tx1"/>
                </a:solidFill>
                <a:latin typeface="Comic Sans MS" panose="030F0902030302020204" pitchFamily="66" charset="0"/>
              </a:rPr>
              <a:t> (</a:t>
            </a:r>
            <a:r>
              <a:rPr lang="tr-TR" altLang="tr-TR" dirty="0" err="1">
                <a:solidFill>
                  <a:schemeClr val="tx1"/>
                </a:solidFill>
                <a:latin typeface="Comic Sans MS" panose="030F0902030302020204" pitchFamily="66" charset="0"/>
              </a:rPr>
              <a:t>ejectıon</a:t>
            </a:r>
            <a:r>
              <a:rPr lang="tr-TR" altLang="tr-TR" dirty="0">
                <a:solidFill>
                  <a:schemeClr val="tx1"/>
                </a:solidFill>
                <a:latin typeface="Comic Sans MS" panose="030F0902030302020204" pitchFamily="66" charset="0"/>
              </a:rPr>
              <a:t>, </a:t>
            </a:r>
            <a:r>
              <a:rPr lang="tr-TR" altLang="tr-TR" dirty="0" err="1">
                <a:solidFill>
                  <a:schemeClr val="tx1"/>
                </a:solidFill>
                <a:latin typeface="Comic Sans MS" panose="030F0902030302020204" pitchFamily="66" charset="0"/>
              </a:rPr>
              <a:t>soft</a:t>
            </a:r>
            <a:r>
              <a:rPr lang="tr-TR" altLang="tr-TR" dirty="0">
                <a:solidFill>
                  <a:schemeClr val="tx1"/>
                </a:solidFill>
                <a:latin typeface="Comic Sans MS" panose="030F0902030302020204" pitchFamily="66" charset="0"/>
              </a:rPr>
              <a:t>, </a:t>
            </a:r>
            <a:r>
              <a:rPr lang="tr-TR" altLang="tr-TR" dirty="0" err="1">
                <a:solidFill>
                  <a:schemeClr val="tx1"/>
                </a:solidFill>
                <a:latin typeface="Comic Sans MS" panose="030F0902030302020204" pitchFamily="66" charset="0"/>
              </a:rPr>
              <a:t>harsh</a:t>
            </a:r>
            <a:r>
              <a:rPr lang="tr-TR" altLang="tr-TR" dirty="0">
                <a:solidFill>
                  <a:schemeClr val="tx1"/>
                </a:solidFill>
                <a:latin typeface="Comic Sans MS" panose="030F0902030302020204" pitchFamily="66" charset="0"/>
              </a:rPr>
              <a:t>, crescendo, decrescendo) </a:t>
            </a: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dirty="0" err="1">
                <a:solidFill>
                  <a:schemeClr val="tx1"/>
                </a:solidFill>
                <a:latin typeface="Comic Sans MS" panose="030F0902030302020204" pitchFamily="66" charset="0"/>
              </a:rPr>
              <a:t>ıntensıy</a:t>
            </a:r>
            <a:r>
              <a:rPr lang="tr-TR" altLang="tr-TR" dirty="0">
                <a:solidFill>
                  <a:schemeClr val="tx1"/>
                </a:solidFill>
                <a:latin typeface="Comic Sans MS" panose="030F0902030302020204" pitchFamily="66" charset="0"/>
              </a:rPr>
              <a:t> (1/6 - 6/6)</a:t>
            </a: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dirty="0" err="1">
                <a:solidFill>
                  <a:schemeClr val="tx1"/>
                </a:solidFill>
                <a:latin typeface="Comic Sans MS" panose="030F0902030302020204" pitchFamily="66" charset="0"/>
              </a:rPr>
              <a:t>localızatıon</a:t>
            </a:r>
            <a:r>
              <a:rPr lang="tr-TR" altLang="tr-TR" dirty="0">
                <a:solidFill>
                  <a:schemeClr val="tx1"/>
                </a:solidFill>
                <a:latin typeface="Comic Sans MS" panose="030F0902030302020204" pitchFamily="66" charset="0"/>
              </a:rPr>
              <a:t> (</a:t>
            </a:r>
            <a:r>
              <a:rPr lang="tr-TR" altLang="tr-TR" dirty="0" err="1">
                <a:solidFill>
                  <a:schemeClr val="tx1"/>
                </a:solidFill>
                <a:latin typeface="Comic Sans MS" panose="030F0902030302020204" pitchFamily="66" charset="0"/>
              </a:rPr>
              <a:t>apıcal</a:t>
            </a:r>
            <a:r>
              <a:rPr lang="tr-TR" altLang="tr-TR" dirty="0">
                <a:solidFill>
                  <a:schemeClr val="tx1"/>
                </a:solidFill>
                <a:latin typeface="Comic Sans MS" panose="030F0902030302020204" pitchFamily="66" charset="0"/>
              </a:rPr>
              <a:t>, </a:t>
            </a:r>
            <a:r>
              <a:rPr lang="tr-TR" altLang="tr-TR" dirty="0" err="1">
                <a:solidFill>
                  <a:schemeClr val="tx1"/>
                </a:solidFill>
                <a:latin typeface="Comic Sans MS" panose="030F0902030302020204" pitchFamily="66" charset="0"/>
              </a:rPr>
              <a:t>aortıc</a:t>
            </a:r>
            <a:r>
              <a:rPr lang="tr-TR" altLang="tr-TR" dirty="0">
                <a:solidFill>
                  <a:schemeClr val="tx1"/>
                </a:solidFill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solidFill>
                  <a:schemeClr val="tx1"/>
                </a:solidFill>
                <a:latin typeface="Comic Sans MS" panose="030F0902030302020204" pitchFamily="66" charset="0"/>
              </a:rPr>
              <a:t>valve</a:t>
            </a:r>
            <a:r>
              <a:rPr lang="tr-TR" altLang="tr-TR" dirty="0">
                <a:solidFill>
                  <a:schemeClr val="tx1"/>
                </a:solidFill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solidFill>
                  <a:schemeClr val="tx1"/>
                </a:solidFill>
                <a:latin typeface="Comic Sans MS" panose="030F0902030302020204" pitchFamily="66" charset="0"/>
              </a:rPr>
              <a:t>area</a:t>
            </a:r>
            <a:r>
              <a:rPr lang="tr-TR" altLang="tr-TR" dirty="0">
                <a:solidFill>
                  <a:schemeClr val="tx1"/>
                </a:solidFill>
                <a:latin typeface="Comic Sans MS" panose="030F0902030302020204" pitchFamily="66" charset="0"/>
              </a:rPr>
              <a:t>) aort odağı </a:t>
            </a:r>
            <a:r>
              <a:rPr lang="tr-TR" altLang="tr-TR" dirty="0" err="1">
                <a:solidFill>
                  <a:schemeClr val="tx1"/>
                </a:solidFill>
                <a:latin typeface="Comic Sans MS" panose="030F0902030302020204" pitchFamily="66" charset="0"/>
              </a:rPr>
              <a:t>vb</a:t>
            </a:r>
            <a:r>
              <a:rPr lang="tr-TR" altLang="tr-TR" dirty="0">
                <a:solidFill>
                  <a:schemeClr val="tx1"/>
                </a:solidFill>
                <a:latin typeface="Comic Sans MS" panose="030F0902030302020204" pitchFamily="66" charset="0"/>
              </a:rPr>
              <a:t>), </a:t>
            </a: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dirty="0" err="1">
                <a:solidFill>
                  <a:schemeClr val="tx1"/>
                </a:solidFill>
                <a:latin typeface="Comic Sans MS" panose="030F0902030302020204" pitchFamily="66" charset="0"/>
              </a:rPr>
              <a:t>transmıssıon</a:t>
            </a:r>
            <a:endParaRPr lang="tr-TR" altLang="tr-TR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dirty="0" err="1">
                <a:solidFill>
                  <a:schemeClr val="tx1"/>
                </a:solidFill>
                <a:latin typeface="Comic Sans MS" panose="030F0902030302020204" pitchFamily="66" charset="0"/>
              </a:rPr>
              <a:t>Changes</a:t>
            </a:r>
            <a:r>
              <a:rPr lang="tr-TR" altLang="tr-TR" dirty="0">
                <a:solidFill>
                  <a:schemeClr val="tx1"/>
                </a:solidFill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solidFill>
                  <a:schemeClr val="tx1"/>
                </a:solidFill>
                <a:latin typeface="Comic Sans MS" panose="030F0902030302020204" pitchFamily="66" charset="0"/>
              </a:rPr>
              <a:t>wtıh</a:t>
            </a:r>
            <a:r>
              <a:rPr lang="tr-TR" altLang="tr-TR" dirty="0">
                <a:solidFill>
                  <a:schemeClr val="tx1"/>
                </a:solidFill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solidFill>
                  <a:schemeClr val="tx1"/>
                </a:solidFill>
                <a:latin typeface="Comic Sans MS" panose="030F0902030302020204" pitchFamily="66" charset="0"/>
              </a:rPr>
              <a:t>respıratıon</a:t>
            </a:r>
            <a:r>
              <a:rPr lang="tr-TR" altLang="tr-TR" dirty="0">
                <a:solidFill>
                  <a:schemeClr val="tx1"/>
                </a:solidFill>
                <a:latin typeface="Comic Sans MS" panose="030F0902030302020204" pitchFamily="66" charset="0"/>
              </a:rPr>
              <a:t>, </a:t>
            </a:r>
            <a:r>
              <a:rPr lang="tr-TR" altLang="tr-TR" dirty="0" err="1">
                <a:solidFill>
                  <a:schemeClr val="tx1"/>
                </a:solidFill>
                <a:latin typeface="Comic Sans MS" panose="030F0902030302020204" pitchFamily="66" charset="0"/>
              </a:rPr>
              <a:t>exercıse</a:t>
            </a:r>
            <a:r>
              <a:rPr lang="tr-TR" altLang="tr-TR" dirty="0">
                <a:solidFill>
                  <a:schemeClr val="tx1"/>
                </a:solidFill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solidFill>
                  <a:schemeClr val="tx1"/>
                </a:solidFill>
                <a:latin typeface="Comic Sans MS" panose="030F0902030302020204" pitchFamily="66" charset="0"/>
              </a:rPr>
              <a:t>and</a:t>
            </a:r>
            <a:r>
              <a:rPr lang="tr-TR" altLang="tr-TR" dirty="0">
                <a:solidFill>
                  <a:schemeClr val="tx1"/>
                </a:solidFill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solidFill>
                  <a:schemeClr val="tx1"/>
                </a:solidFill>
                <a:latin typeface="Comic Sans MS" panose="030F0902030302020204" pitchFamily="66" charset="0"/>
              </a:rPr>
              <a:t>posture</a:t>
            </a:r>
            <a:endParaRPr lang="tr-TR" altLang="tr-TR" dirty="0">
              <a:latin typeface="Comic Sans MS" panose="030F0902030302020204" pitchFamily="66" charset="0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</p:txBody>
      </p:sp>
      <p:sp>
        <p:nvSpPr>
          <p:cNvPr id="6" name="Başlık 3">
            <a:extLst>
              <a:ext uri="{FF2B5EF4-FFF2-40B4-BE49-F238E27FC236}">
                <a16:creationId xmlns:a16="http://schemas.microsoft.com/office/drawing/2014/main" id="{2EE7AF01-0EA0-084E-BDC5-8005DD690380}"/>
              </a:ext>
            </a:extLst>
          </p:cNvPr>
          <p:cNvSpPr txBox="1">
            <a:spLocks/>
          </p:cNvSpPr>
          <p:nvPr/>
        </p:nvSpPr>
        <p:spPr>
          <a:xfrm>
            <a:off x="1066800" y="503695"/>
            <a:ext cx="10364451" cy="99099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000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4000" b="1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Murmurs</a:t>
            </a:r>
            <a:endParaRPr lang="tr-TR" sz="4000" b="1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4491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sz="half" idx="1"/>
          </p:nvPr>
        </p:nvSpPr>
        <p:spPr>
          <a:xfrm>
            <a:off x="989973" y="2076773"/>
            <a:ext cx="6183939" cy="4525506"/>
          </a:xfrm>
        </p:spPr>
        <p:txBody>
          <a:bodyPr>
            <a:noAutofit/>
          </a:bodyPr>
          <a:lstStyle/>
          <a:p>
            <a:pPr marL="342900" indent="-342900">
              <a:lnSpc>
                <a:spcPct val="150000"/>
              </a:lnSpc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2000" b="1" dirty="0" err="1">
                <a:solidFill>
                  <a:srgbClr val="FF0000"/>
                </a:solidFill>
                <a:latin typeface="Comic Sans MS" panose="030F0902030302020204" pitchFamily="66" charset="0"/>
              </a:rPr>
              <a:t>Mıdsystolıc</a:t>
            </a:r>
            <a:r>
              <a:rPr lang="tr-TR" altLang="tr-TR" sz="2000" b="1" dirty="0">
                <a:solidFill>
                  <a:srgbClr val="FF0000"/>
                </a:solidFill>
                <a:latin typeface="Comic Sans MS" panose="030F0902030302020204" pitchFamily="66" charset="0"/>
              </a:rPr>
              <a:t> (</a:t>
            </a:r>
            <a:r>
              <a:rPr lang="tr-TR" altLang="tr-TR" sz="2000" b="1" dirty="0" err="1">
                <a:solidFill>
                  <a:srgbClr val="FF0000"/>
                </a:solidFill>
                <a:latin typeface="Comic Sans MS" panose="030F0902030302020204" pitchFamily="66" charset="0"/>
              </a:rPr>
              <a:t>systolıc</a:t>
            </a:r>
            <a:r>
              <a:rPr lang="tr-TR" altLang="tr-TR" sz="2000" b="1" dirty="0">
                <a:solidFill>
                  <a:srgbClr val="FF0000"/>
                </a:solidFill>
                <a:latin typeface="Comic Sans MS" panose="030F0902030302020204" pitchFamily="66" charset="0"/>
              </a:rPr>
              <a:t> </a:t>
            </a:r>
            <a:r>
              <a:rPr lang="tr-TR" altLang="tr-TR" sz="2000" b="1" dirty="0" err="1">
                <a:solidFill>
                  <a:srgbClr val="FF0000"/>
                </a:solidFill>
                <a:latin typeface="Comic Sans MS" panose="030F0902030302020204" pitchFamily="66" charset="0"/>
              </a:rPr>
              <a:t>ejectıon</a:t>
            </a:r>
            <a:r>
              <a:rPr lang="tr-TR" altLang="tr-TR" sz="2000" b="1" dirty="0">
                <a:solidFill>
                  <a:srgbClr val="FF0000"/>
                </a:solidFill>
                <a:latin typeface="Comic Sans MS" panose="030F0902030302020204" pitchFamily="66" charset="0"/>
              </a:rPr>
              <a:t>) </a:t>
            </a:r>
            <a:r>
              <a:rPr lang="tr-TR" altLang="tr-TR" sz="2000" b="1" dirty="0" err="1">
                <a:solidFill>
                  <a:srgbClr val="FF0000"/>
                </a:solidFill>
                <a:latin typeface="Comic Sans MS" panose="030F0902030302020204" pitchFamily="66" charset="0"/>
              </a:rPr>
              <a:t>murmur</a:t>
            </a:r>
            <a:endParaRPr lang="tr-TR" altLang="tr-TR" sz="2000" b="1" dirty="0">
              <a:solidFill>
                <a:srgbClr val="FF0000"/>
              </a:solidFill>
              <a:latin typeface="Comic Sans MS" panose="030F0902030302020204" pitchFamily="66" charset="0"/>
            </a:endParaRPr>
          </a:p>
          <a:p>
            <a:pPr lvl="1">
              <a:lnSpc>
                <a:spcPct val="80000"/>
              </a:lnSpc>
            </a:pPr>
            <a:endParaRPr lang="tr-TR" altLang="tr-TR" sz="2000" b="1" dirty="0">
              <a:solidFill>
                <a:srgbClr val="FF0000"/>
              </a:solidFill>
              <a:latin typeface="Comic Sans MS" panose="030F0902030302020204" pitchFamily="66" charset="0"/>
            </a:endParaRPr>
          </a:p>
          <a:p>
            <a:pPr marL="742950" lvl="1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2000" dirty="0" err="1">
                <a:latin typeface="Comic Sans MS" panose="030F0902030302020204" pitchFamily="66" charset="0"/>
              </a:rPr>
              <a:t>Semılunar</a:t>
            </a:r>
            <a:r>
              <a:rPr lang="tr-TR" altLang="tr-TR" sz="2000" dirty="0">
                <a:latin typeface="Comic Sans MS" panose="030F0902030302020204" pitchFamily="66" charset="0"/>
              </a:rPr>
              <a:t> </a:t>
            </a:r>
            <a:r>
              <a:rPr lang="tr-TR" altLang="tr-TR" sz="2000" dirty="0" err="1">
                <a:latin typeface="Comic Sans MS" panose="030F0902030302020204" pitchFamily="66" charset="0"/>
              </a:rPr>
              <a:t>valve</a:t>
            </a:r>
            <a:r>
              <a:rPr lang="tr-TR" altLang="tr-TR" sz="2000" dirty="0">
                <a:latin typeface="Comic Sans MS" panose="030F0902030302020204" pitchFamily="66" charset="0"/>
              </a:rPr>
              <a:t> </a:t>
            </a:r>
            <a:r>
              <a:rPr lang="tr-TR" altLang="tr-TR" sz="2000" dirty="0" err="1">
                <a:latin typeface="Comic Sans MS" panose="030F0902030302020204" pitchFamily="66" charset="0"/>
              </a:rPr>
              <a:t>stenosıs</a:t>
            </a:r>
            <a:r>
              <a:rPr lang="tr-TR" altLang="tr-TR" sz="2000" dirty="0">
                <a:latin typeface="Comic Sans MS" panose="030F0902030302020204" pitchFamily="66" charset="0"/>
              </a:rPr>
              <a:t> (as, </a:t>
            </a:r>
            <a:r>
              <a:rPr lang="tr-TR" altLang="tr-TR" sz="2000" dirty="0" err="1">
                <a:latin typeface="Comic Sans MS" panose="030F0902030302020204" pitchFamily="66" charset="0"/>
              </a:rPr>
              <a:t>ps</a:t>
            </a:r>
            <a:r>
              <a:rPr lang="tr-TR" altLang="tr-TR" sz="2000" dirty="0">
                <a:latin typeface="Comic Sans MS" panose="030F0902030302020204" pitchFamily="66" charset="0"/>
              </a:rPr>
              <a:t>)</a:t>
            </a:r>
          </a:p>
          <a:p>
            <a:pPr marL="742950" lvl="1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2000" dirty="0" err="1">
                <a:latin typeface="Comic Sans MS" panose="030F0902030302020204" pitchFamily="66" charset="0"/>
              </a:rPr>
              <a:t>Increased</a:t>
            </a:r>
            <a:r>
              <a:rPr lang="tr-TR" altLang="tr-TR" sz="2000" dirty="0">
                <a:latin typeface="Comic Sans MS" panose="030F0902030302020204" pitchFamily="66" charset="0"/>
              </a:rPr>
              <a:t> </a:t>
            </a:r>
            <a:r>
              <a:rPr lang="tr-TR" altLang="tr-TR" sz="2000" dirty="0" err="1">
                <a:latin typeface="Comic Sans MS" panose="030F0902030302020204" pitchFamily="66" charset="0"/>
              </a:rPr>
              <a:t>blood</a:t>
            </a:r>
            <a:r>
              <a:rPr lang="tr-TR" altLang="tr-TR" sz="2000" dirty="0">
                <a:latin typeface="Comic Sans MS" panose="030F0902030302020204" pitchFamily="66" charset="0"/>
              </a:rPr>
              <a:t> </a:t>
            </a:r>
            <a:r>
              <a:rPr lang="tr-TR" altLang="tr-TR" sz="2000" dirty="0" err="1">
                <a:latin typeface="Comic Sans MS" panose="030F0902030302020204" pitchFamily="66" charset="0"/>
              </a:rPr>
              <a:t>flow</a:t>
            </a:r>
            <a:r>
              <a:rPr lang="tr-TR" altLang="tr-TR" sz="2000" dirty="0">
                <a:latin typeface="Comic Sans MS" panose="030F0902030302020204" pitchFamily="66" charset="0"/>
              </a:rPr>
              <a:t> </a:t>
            </a:r>
            <a:r>
              <a:rPr lang="tr-TR" altLang="tr-TR" sz="2000" dirty="0" err="1">
                <a:latin typeface="Comic Sans MS" panose="030F0902030302020204" pitchFamily="66" charset="0"/>
              </a:rPr>
              <a:t>through</a:t>
            </a:r>
            <a:r>
              <a:rPr lang="tr-TR" altLang="tr-TR" sz="2000" dirty="0">
                <a:latin typeface="Comic Sans MS" panose="030F0902030302020204" pitchFamily="66" charset="0"/>
              </a:rPr>
              <a:t> </a:t>
            </a:r>
            <a:r>
              <a:rPr lang="tr-TR" altLang="tr-TR" sz="2000" dirty="0" err="1">
                <a:latin typeface="Comic Sans MS" panose="030F0902030302020204" pitchFamily="66" charset="0"/>
              </a:rPr>
              <a:t>semılunar</a:t>
            </a:r>
            <a:r>
              <a:rPr lang="tr-TR" altLang="tr-TR" sz="2000" dirty="0">
                <a:latin typeface="Comic Sans MS" panose="030F0902030302020204" pitchFamily="66" charset="0"/>
              </a:rPr>
              <a:t> </a:t>
            </a:r>
            <a:r>
              <a:rPr lang="tr-TR" altLang="tr-TR" sz="2000" dirty="0" err="1">
                <a:latin typeface="Comic Sans MS" panose="030F0902030302020204" pitchFamily="66" charset="0"/>
              </a:rPr>
              <a:t>valves</a:t>
            </a:r>
            <a:r>
              <a:rPr lang="tr-TR" altLang="tr-TR" sz="2000" dirty="0">
                <a:latin typeface="Comic Sans MS" panose="030F0902030302020204" pitchFamily="66" charset="0"/>
              </a:rPr>
              <a:t> (</a:t>
            </a:r>
            <a:r>
              <a:rPr lang="tr-TR" altLang="tr-TR" sz="2000" dirty="0" err="1">
                <a:latin typeface="Comic Sans MS" panose="030F0902030302020204" pitchFamily="66" charset="0"/>
              </a:rPr>
              <a:t>anemıas</a:t>
            </a:r>
            <a:r>
              <a:rPr lang="tr-TR" altLang="tr-TR" sz="2000" dirty="0">
                <a:latin typeface="Comic Sans MS" panose="030F0902030302020204" pitchFamily="66" charset="0"/>
              </a:rPr>
              <a:t>, </a:t>
            </a:r>
            <a:r>
              <a:rPr lang="tr-TR" altLang="tr-TR" sz="2000" dirty="0" err="1">
                <a:latin typeface="Comic Sans MS" panose="030F0902030302020204" pitchFamily="66" charset="0"/>
              </a:rPr>
              <a:t>pregnancy</a:t>
            </a:r>
            <a:r>
              <a:rPr lang="tr-TR" altLang="tr-TR" sz="2000" dirty="0">
                <a:latin typeface="Comic Sans MS" panose="030F0902030302020204" pitchFamily="66" charset="0"/>
              </a:rPr>
              <a:t>, </a:t>
            </a:r>
            <a:r>
              <a:rPr lang="tr-TR" altLang="tr-TR" sz="2000" dirty="0" err="1">
                <a:latin typeface="Comic Sans MS" panose="030F0902030302020204" pitchFamily="66" charset="0"/>
              </a:rPr>
              <a:t>thyrotoxıcosıs</a:t>
            </a:r>
            <a:r>
              <a:rPr lang="tr-TR" altLang="tr-TR" sz="2000" dirty="0">
                <a:latin typeface="Comic Sans MS" panose="030F0902030302020204" pitchFamily="66" charset="0"/>
              </a:rPr>
              <a:t>) </a:t>
            </a:r>
          </a:p>
          <a:p>
            <a:pPr marL="742950" lvl="1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2000" dirty="0" err="1">
                <a:latin typeface="Comic Sans MS" panose="030F0902030302020204" pitchFamily="66" charset="0"/>
              </a:rPr>
              <a:t>Asd</a:t>
            </a:r>
            <a:endParaRPr lang="tr-TR" altLang="tr-TR" sz="2000" dirty="0">
              <a:latin typeface="Comic Sans MS" panose="030F0902030302020204" pitchFamily="66" charset="0"/>
            </a:endParaRPr>
          </a:p>
          <a:p>
            <a:pPr marL="742950" lvl="1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2000" dirty="0" err="1">
                <a:latin typeface="Comic Sans MS" panose="030F0902030302020204" pitchFamily="66" charset="0"/>
              </a:rPr>
              <a:t>Innocent</a:t>
            </a:r>
            <a:r>
              <a:rPr lang="tr-TR" altLang="tr-TR" sz="2000" dirty="0">
                <a:latin typeface="Comic Sans MS" panose="030F0902030302020204" pitchFamily="66" charset="0"/>
              </a:rPr>
              <a:t> </a:t>
            </a:r>
            <a:r>
              <a:rPr lang="tr-TR" altLang="tr-TR" sz="2000" dirty="0" err="1">
                <a:latin typeface="Comic Sans MS" panose="030F0902030302020204" pitchFamily="66" charset="0"/>
              </a:rPr>
              <a:t>murmur</a:t>
            </a:r>
            <a:endParaRPr lang="tr-TR" altLang="tr-TR" sz="2000" dirty="0">
              <a:latin typeface="Comic Sans MS" panose="030F0902030302020204" pitchFamily="66" charset="0"/>
            </a:endParaRP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endParaRPr lang="tr-TR" altLang="tr-TR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0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000" dirty="0">
              <a:latin typeface="Comic Sans MS" panose="030F0902030302020204" pitchFamily="66" charset="0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</p:txBody>
      </p:sp>
      <p:sp>
        <p:nvSpPr>
          <p:cNvPr id="4" name="Line 17">
            <a:extLst>
              <a:ext uri="{FF2B5EF4-FFF2-40B4-BE49-F238E27FC236}">
                <a16:creationId xmlns:a16="http://schemas.microsoft.com/office/drawing/2014/main" id="{51EDD3D7-AC22-F049-B639-ED96813B2586}"/>
              </a:ext>
            </a:extLst>
          </p:cNvPr>
          <p:cNvSpPr>
            <a:spLocks noChangeShapeType="1"/>
          </p:cNvSpPr>
          <p:nvPr/>
        </p:nvSpPr>
        <p:spPr bwMode="auto">
          <a:xfrm>
            <a:off x="7761288" y="3329781"/>
            <a:ext cx="3313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92E2EDD2-B397-7C4C-AD0A-8F65AF85AE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825" y="2826544"/>
            <a:ext cx="144463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D9FE2B7C-F436-8848-98D4-D03D9D6461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74175" y="2826544"/>
            <a:ext cx="144463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8F64ACEB-DBAE-CD41-8FF8-7FA08D7CAE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74400" y="2826544"/>
            <a:ext cx="144463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8" name="Rectangle 10">
            <a:extLst>
              <a:ext uri="{FF2B5EF4-FFF2-40B4-BE49-F238E27FC236}">
                <a16:creationId xmlns:a16="http://schemas.microsoft.com/office/drawing/2014/main" id="{91ECC6FA-19C6-5749-8190-65542BB0A6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45613" y="2971006"/>
            <a:ext cx="144462" cy="719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9" name="Text Box 15">
            <a:extLst>
              <a:ext uri="{FF2B5EF4-FFF2-40B4-BE49-F238E27FC236}">
                <a16:creationId xmlns:a16="http://schemas.microsoft.com/office/drawing/2014/main" id="{05DD96AE-2DE6-6541-A306-A63B51A00E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3950" y="2388394"/>
            <a:ext cx="3879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dirty="0"/>
              <a:t>S1                     A2                        S1</a:t>
            </a:r>
          </a:p>
        </p:txBody>
      </p:sp>
      <p:sp>
        <p:nvSpPr>
          <p:cNvPr id="10" name="27 Elmas">
            <a:extLst>
              <a:ext uri="{FF2B5EF4-FFF2-40B4-BE49-F238E27FC236}">
                <a16:creationId xmlns:a16="http://schemas.microsoft.com/office/drawing/2014/main" id="{A25AE59B-5BB3-2249-9DAC-B0810919CBEA}"/>
              </a:ext>
            </a:extLst>
          </p:cNvPr>
          <p:cNvSpPr/>
          <p:nvPr/>
        </p:nvSpPr>
        <p:spPr>
          <a:xfrm>
            <a:off x="8045450" y="3120231"/>
            <a:ext cx="928688" cy="428625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14" name="Başlık 3">
            <a:extLst>
              <a:ext uri="{FF2B5EF4-FFF2-40B4-BE49-F238E27FC236}">
                <a16:creationId xmlns:a16="http://schemas.microsoft.com/office/drawing/2014/main" id="{55A74D00-A39B-8F4A-84DC-6B5907FBB6C7}"/>
              </a:ext>
            </a:extLst>
          </p:cNvPr>
          <p:cNvSpPr txBox="1">
            <a:spLocks/>
          </p:cNvSpPr>
          <p:nvPr/>
        </p:nvSpPr>
        <p:spPr>
          <a:xfrm>
            <a:off x="989974" y="623455"/>
            <a:ext cx="10364451" cy="105325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000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4000" b="1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Systolic</a:t>
            </a:r>
            <a:r>
              <a:rPr lang="tr-TR" sz="4000" b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4000" b="1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Murmurs</a:t>
            </a:r>
            <a:endParaRPr lang="tr-TR" sz="4000" b="1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İçerik Yer Tutucusu 11">
            <a:extLst>
              <a:ext uri="{FF2B5EF4-FFF2-40B4-BE49-F238E27FC236}">
                <a16:creationId xmlns:a16="http://schemas.microsoft.com/office/drawing/2014/main" id="{0A784F86-1AAA-4019-8AF2-5B5A22BC8B2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5623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sz="half" idx="1"/>
          </p:nvPr>
        </p:nvSpPr>
        <p:spPr>
          <a:xfrm>
            <a:off x="838199" y="2076773"/>
            <a:ext cx="6335714" cy="4525506"/>
          </a:xfrm>
        </p:spPr>
        <p:txBody>
          <a:bodyPr>
            <a:noAutofit/>
          </a:bodyPr>
          <a:lstStyle/>
          <a:p>
            <a:pPr marL="342900" indent="-342900">
              <a:lnSpc>
                <a:spcPct val="150000"/>
              </a:lnSpc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2000" b="1" dirty="0" err="1">
                <a:solidFill>
                  <a:srgbClr val="FF0000"/>
                </a:solidFill>
                <a:latin typeface="Comic Sans MS" panose="030F0902030302020204" pitchFamily="66" charset="0"/>
              </a:rPr>
              <a:t>Holosystolıc</a:t>
            </a:r>
            <a:r>
              <a:rPr lang="tr-TR" altLang="tr-TR" sz="2000" b="1" dirty="0">
                <a:solidFill>
                  <a:srgbClr val="FF0000"/>
                </a:solidFill>
                <a:latin typeface="Comic Sans MS" panose="030F0902030302020204" pitchFamily="66" charset="0"/>
              </a:rPr>
              <a:t> / </a:t>
            </a:r>
            <a:r>
              <a:rPr lang="tr-TR" altLang="tr-TR" sz="2000" b="1" dirty="0" err="1">
                <a:solidFill>
                  <a:srgbClr val="FF0000"/>
                </a:solidFill>
                <a:latin typeface="Comic Sans MS" panose="030F0902030302020204" pitchFamily="66" charset="0"/>
              </a:rPr>
              <a:t>pansystolıc</a:t>
            </a:r>
            <a:r>
              <a:rPr lang="tr-TR" altLang="tr-TR" sz="2000" b="1" dirty="0">
                <a:solidFill>
                  <a:srgbClr val="FF0000"/>
                </a:solidFill>
                <a:latin typeface="Comic Sans MS" panose="030F0902030302020204" pitchFamily="66" charset="0"/>
              </a:rPr>
              <a:t> </a:t>
            </a:r>
            <a:r>
              <a:rPr lang="tr-TR" altLang="tr-TR" sz="2000" b="1" dirty="0" err="1">
                <a:solidFill>
                  <a:srgbClr val="FF0000"/>
                </a:solidFill>
                <a:latin typeface="Comic Sans MS" panose="030F0902030302020204" pitchFamily="66" charset="0"/>
              </a:rPr>
              <a:t>murmur</a:t>
            </a:r>
            <a:r>
              <a:rPr lang="tr-TR" altLang="tr-TR" sz="2000" b="1" dirty="0">
                <a:solidFill>
                  <a:srgbClr val="FF0000"/>
                </a:solidFill>
                <a:latin typeface="Comic Sans MS" panose="030F0902030302020204" pitchFamily="66" charset="0"/>
              </a:rPr>
              <a:t>:</a:t>
            </a:r>
          </a:p>
          <a:p>
            <a:pPr marL="742950" lvl="1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2000" dirty="0" err="1">
                <a:latin typeface="Comic Sans MS" panose="030F0902030302020204" pitchFamily="66" charset="0"/>
              </a:rPr>
              <a:t>Ventrıcular</a:t>
            </a:r>
            <a:r>
              <a:rPr lang="tr-TR" altLang="tr-TR" sz="2000" dirty="0">
                <a:latin typeface="Comic Sans MS" panose="030F0902030302020204" pitchFamily="66" charset="0"/>
              </a:rPr>
              <a:t> </a:t>
            </a:r>
            <a:r>
              <a:rPr lang="tr-TR" altLang="tr-TR" sz="2000" dirty="0" err="1">
                <a:latin typeface="Comic Sans MS" panose="030F0902030302020204" pitchFamily="66" charset="0"/>
              </a:rPr>
              <a:t>septal</a:t>
            </a:r>
            <a:r>
              <a:rPr lang="tr-TR" altLang="tr-TR" sz="2000" dirty="0">
                <a:latin typeface="Comic Sans MS" panose="030F0902030302020204" pitchFamily="66" charset="0"/>
              </a:rPr>
              <a:t> </a:t>
            </a:r>
            <a:r>
              <a:rPr lang="tr-TR" altLang="tr-TR" sz="2000" dirty="0" err="1">
                <a:latin typeface="Comic Sans MS" panose="030F0902030302020204" pitchFamily="66" charset="0"/>
              </a:rPr>
              <a:t>defect</a:t>
            </a:r>
            <a:endParaRPr lang="tr-TR" altLang="tr-TR" sz="2000" dirty="0">
              <a:latin typeface="Comic Sans MS" panose="030F0902030302020204" pitchFamily="66" charset="0"/>
            </a:endParaRPr>
          </a:p>
          <a:p>
            <a:pPr marL="742950" lvl="1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2000" dirty="0" err="1">
                <a:latin typeface="Comic Sans MS" panose="030F0902030302020204" pitchFamily="66" charset="0"/>
              </a:rPr>
              <a:t>Mıtral</a:t>
            </a:r>
            <a:r>
              <a:rPr lang="tr-TR" altLang="tr-TR" sz="2000" dirty="0">
                <a:latin typeface="Comic Sans MS" panose="030F0902030302020204" pitchFamily="66" charset="0"/>
              </a:rPr>
              <a:t> </a:t>
            </a:r>
            <a:r>
              <a:rPr lang="tr-TR" altLang="tr-TR" sz="2000" dirty="0" err="1">
                <a:latin typeface="Comic Sans MS" panose="030F0902030302020204" pitchFamily="66" charset="0"/>
              </a:rPr>
              <a:t>regurgıtatıon</a:t>
            </a:r>
            <a:endParaRPr lang="tr-TR" altLang="tr-TR" sz="2000" dirty="0">
              <a:latin typeface="Comic Sans MS" panose="030F0902030302020204" pitchFamily="66" charset="0"/>
            </a:endParaRPr>
          </a:p>
          <a:p>
            <a:pPr marL="742950" lvl="1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2000" dirty="0" err="1">
                <a:latin typeface="Comic Sans MS" panose="030F0902030302020204" pitchFamily="66" charset="0"/>
              </a:rPr>
              <a:t>trıcuspıt</a:t>
            </a:r>
            <a:r>
              <a:rPr lang="tr-TR" altLang="tr-TR" sz="2000" dirty="0">
                <a:latin typeface="Comic Sans MS" panose="030F0902030302020204" pitchFamily="66" charset="0"/>
              </a:rPr>
              <a:t> </a:t>
            </a:r>
            <a:r>
              <a:rPr lang="tr-TR" altLang="tr-TR" sz="2000" dirty="0" err="1">
                <a:latin typeface="Comic Sans MS" panose="030F0902030302020204" pitchFamily="66" charset="0"/>
              </a:rPr>
              <a:t>regurgıtatıon</a:t>
            </a:r>
            <a:endParaRPr lang="tr-TR" altLang="tr-TR" sz="2000" dirty="0">
              <a:latin typeface="Comic Sans MS" panose="030F0902030302020204" pitchFamily="66" charset="0"/>
            </a:endParaRPr>
          </a:p>
          <a:p>
            <a:pPr>
              <a:lnSpc>
                <a:spcPct val="160000"/>
              </a:lnSpc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2000" b="1" dirty="0">
                <a:solidFill>
                  <a:srgbClr val="FF0000"/>
                </a:solidFill>
                <a:latin typeface="Comic Sans MS" panose="030F0902030302020204" pitchFamily="66" charset="0"/>
              </a:rPr>
              <a:t>  </a:t>
            </a:r>
            <a:r>
              <a:rPr lang="tr-TR" altLang="tr-TR" sz="2000" b="1" dirty="0" err="1">
                <a:solidFill>
                  <a:srgbClr val="FF0000"/>
                </a:solidFill>
                <a:latin typeface="Comic Sans MS" panose="030F0902030302020204" pitchFamily="66" charset="0"/>
              </a:rPr>
              <a:t>early</a:t>
            </a:r>
            <a:r>
              <a:rPr lang="tr-TR" altLang="tr-TR" sz="2000" b="1" dirty="0">
                <a:solidFill>
                  <a:srgbClr val="FF0000"/>
                </a:solidFill>
                <a:latin typeface="Comic Sans MS" panose="030F0902030302020204" pitchFamily="66" charset="0"/>
              </a:rPr>
              <a:t> </a:t>
            </a:r>
            <a:r>
              <a:rPr lang="tr-TR" altLang="tr-TR" sz="2000" b="1" dirty="0" err="1">
                <a:solidFill>
                  <a:srgbClr val="FF0000"/>
                </a:solidFill>
                <a:latin typeface="Comic Sans MS" panose="030F0902030302020204" pitchFamily="66" charset="0"/>
              </a:rPr>
              <a:t>systolıc</a:t>
            </a:r>
            <a:r>
              <a:rPr lang="tr-TR" altLang="tr-TR" sz="2000" b="1" dirty="0">
                <a:solidFill>
                  <a:srgbClr val="FF0000"/>
                </a:solidFill>
                <a:latin typeface="Comic Sans MS" panose="030F0902030302020204" pitchFamily="66" charset="0"/>
              </a:rPr>
              <a:t> </a:t>
            </a:r>
            <a:r>
              <a:rPr lang="tr-TR" altLang="tr-TR" sz="2000" b="1" dirty="0" err="1">
                <a:solidFill>
                  <a:srgbClr val="FF0000"/>
                </a:solidFill>
                <a:latin typeface="Comic Sans MS" panose="030F0902030302020204" pitchFamily="66" charset="0"/>
              </a:rPr>
              <a:t>murmur</a:t>
            </a:r>
            <a:r>
              <a:rPr lang="tr-TR" altLang="tr-TR" sz="2000" b="1" dirty="0">
                <a:solidFill>
                  <a:srgbClr val="FF0000"/>
                </a:solidFill>
                <a:latin typeface="Comic Sans MS" panose="030F0902030302020204" pitchFamily="66" charset="0"/>
              </a:rPr>
              <a:t> :</a:t>
            </a:r>
          </a:p>
          <a:p>
            <a:pPr marL="742950" lvl="1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2000" dirty="0" err="1">
                <a:latin typeface="Comic Sans MS" panose="030F0902030302020204" pitchFamily="66" charset="0"/>
              </a:rPr>
              <a:t>Ventrıcular</a:t>
            </a:r>
            <a:r>
              <a:rPr lang="tr-TR" altLang="tr-TR" sz="2000" dirty="0">
                <a:latin typeface="Comic Sans MS" panose="030F0902030302020204" pitchFamily="66" charset="0"/>
              </a:rPr>
              <a:t> </a:t>
            </a:r>
            <a:r>
              <a:rPr lang="tr-TR" altLang="tr-TR" sz="2000" dirty="0" err="1">
                <a:latin typeface="Comic Sans MS" panose="030F0902030302020204" pitchFamily="66" charset="0"/>
              </a:rPr>
              <a:t>septal</a:t>
            </a:r>
            <a:r>
              <a:rPr lang="tr-TR" altLang="tr-TR" sz="2000" dirty="0">
                <a:latin typeface="Comic Sans MS" panose="030F0902030302020204" pitchFamily="66" charset="0"/>
              </a:rPr>
              <a:t> </a:t>
            </a:r>
            <a:r>
              <a:rPr lang="tr-TR" altLang="tr-TR" sz="2000" dirty="0" err="1">
                <a:latin typeface="Comic Sans MS" panose="030F0902030302020204" pitchFamily="66" charset="0"/>
              </a:rPr>
              <a:t>defect</a:t>
            </a:r>
            <a:endParaRPr lang="tr-TR" altLang="tr-TR" sz="2000" dirty="0">
              <a:latin typeface="Comic Sans MS" panose="030F0902030302020204" pitchFamily="66" charset="0"/>
            </a:endParaRPr>
          </a:p>
          <a:p>
            <a:pPr marL="742950" lvl="1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2000" dirty="0" err="1">
                <a:latin typeface="Comic Sans MS" panose="030F0902030302020204" pitchFamily="66" charset="0"/>
              </a:rPr>
              <a:t>Mıtral</a:t>
            </a:r>
            <a:r>
              <a:rPr lang="tr-TR" altLang="tr-TR" sz="2000" dirty="0">
                <a:latin typeface="Comic Sans MS" panose="030F0902030302020204" pitchFamily="66" charset="0"/>
              </a:rPr>
              <a:t> </a:t>
            </a:r>
            <a:r>
              <a:rPr lang="tr-TR" altLang="tr-TR" sz="2000" dirty="0" err="1">
                <a:latin typeface="Comic Sans MS" panose="030F0902030302020204" pitchFamily="66" charset="0"/>
              </a:rPr>
              <a:t>regurgıtatıon</a:t>
            </a:r>
            <a:endParaRPr lang="tr-TR" altLang="tr-TR" sz="2000" dirty="0">
              <a:latin typeface="Comic Sans MS" panose="030F0902030302020204" pitchFamily="66" charset="0"/>
            </a:endParaRPr>
          </a:p>
          <a:p>
            <a:pPr marL="742950" lvl="1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2000" dirty="0" err="1">
                <a:latin typeface="Comic Sans MS" panose="030F0902030302020204" pitchFamily="66" charset="0"/>
              </a:rPr>
              <a:t>trıcuspıt</a:t>
            </a:r>
            <a:r>
              <a:rPr lang="tr-TR" altLang="tr-TR" sz="2000" dirty="0">
                <a:latin typeface="Comic Sans MS" panose="030F0902030302020204" pitchFamily="66" charset="0"/>
              </a:rPr>
              <a:t> </a:t>
            </a:r>
            <a:r>
              <a:rPr lang="tr-TR" altLang="tr-TR" sz="2000" dirty="0" err="1">
                <a:latin typeface="Comic Sans MS" panose="030F0902030302020204" pitchFamily="66" charset="0"/>
              </a:rPr>
              <a:t>regurgıtatıon</a:t>
            </a:r>
            <a:endParaRPr lang="tr-TR" altLang="tr-TR" sz="2000" dirty="0">
              <a:latin typeface="Comic Sans MS" panose="030F0902030302020204" pitchFamily="66" charset="0"/>
            </a:endParaRPr>
          </a:p>
          <a:p>
            <a:pPr marL="742950" lvl="1" indent="-285750">
              <a:lnSpc>
                <a:spcPct val="160000"/>
              </a:lnSpc>
              <a:spcBef>
                <a:spcPts val="0"/>
              </a:spcBef>
            </a:pPr>
            <a:endParaRPr lang="tr-TR" altLang="tr-TR" sz="2000" dirty="0">
              <a:latin typeface="Comic Sans MS" panose="030F0902030302020204" pitchFamily="66" charset="0"/>
            </a:endParaRPr>
          </a:p>
          <a:p>
            <a:pPr marL="742950" lvl="1" indent="-285750">
              <a:lnSpc>
                <a:spcPct val="160000"/>
              </a:lnSpc>
              <a:spcBef>
                <a:spcPts val="0"/>
              </a:spcBef>
            </a:pPr>
            <a:endParaRPr lang="tr-TR" altLang="tr-TR" sz="20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0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000" dirty="0">
              <a:latin typeface="Comic Sans MS" panose="030F0902030302020204" pitchFamily="66" charset="0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</p:txBody>
      </p:sp>
      <p:sp>
        <p:nvSpPr>
          <p:cNvPr id="13" name="Line 17">
            <a:extLst>
              <a:ext uri="{FF2B5EF4-FFF2-40B4-BE49-F238E27FC236}">
                <a16:creationId xmlns:a16="http://schemas.microsoft.com/office/drawing/2014/main" id="{F9E94BD3-810A-3B4D-95B3-3294EB55C9AF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2429" y="3362029"/>
            <a:ext cx="3313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4" name="Rectangle 7">
            <a:extLst>
              <a:ext uri="{FF2B5EF4-FFF2-40B4-BE49-F238E27FC236}">
                <a16:creationId xmlns:a16="http://schemas.microsoft.com/office/drawing/2014/main" id="{25AC0F25-F114-9345-9094-7EC0A53521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7966" y="2858791"/>
            <a:ext cx="144463" cy="100806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5" name="Rectangle 8">
            <a:extLst>
              <a:ext uri="{FF2B5EF4-FFF2-40B4-BE49-F238E27FC236}">
                <a16:creationId xmlns:a16="http://schemas.microsoft.com/office/drawing/2014/main" id="{FBD48C0A-5598-3440-B33A-1E5051B88F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95316" y="2858791"/>
            <a:ext cx="144463" cy="100806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6" name="Rectangle 9">
            <a:extLst>
              <a:ext uri="{FF2B5EF4-FFF2-40B4-BE49-F238E27FC236}">
                <a16:creationId xmlns:a16="http://schemas.microsoft.com/office/drawing/2014/main" id="{D4CD92AD-37D5-4E4F-8B67-74F6D6640F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95541" y="2858791"/>
            <a:ext cx="144463" cy="100806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7" name="Rectangle 10">
            <a:extLst>
              <a:ext uri="{FF2B5EF4-FFF2-40B4-BE49-F238E27FC236}">
                <a16:creationId xmlns:a16="http://schemas.microsoft.com/office/drawing/2014/main" id="{19ADD1F5-361F-1B45-AF90-7985E89087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66754" y="3003254"/>
            <a:ext cx="144462" cy="7191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8" name="18 Dikdörtgen">
            <a:extLst>
              <a:ext uri="{FF2B5EF4-FFF2-40B4-BE49-F238E27FC236}">
                <a16:creationId xmlns:a16="http://schemas.microsoft.com/office/drawing/2014/main" id="{2665C578-CA26-0843-9FA6-A5E425FE1E2C}"/>
              </a:ext>
            </a:extLst>
          </p:cNvPr>
          <p:cNvSpPr/>
          <p:nvPr/>
        </p:nvSpPr>
        <p:spPr>
          <a:xfrm>
            <a:off x="7103066" y="3135016"/>
            <a:ext cx="1500188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19" name="Text Box 15">
            <a:extLst>
              <a:ext uri="{FF2B5EF4-FFF2-40B4-BE49-F238E27FC236}">
                <a16:creationId xmlns:a16="http://schemas.microsoft.com/office/drawing/2014/main" id="{F3419DAB-0B6D-F145-A4F6-81D4D76694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7316" y="2420641"/>
            <a:ext cx="3879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/>
              <a:t>S1                     A2                        S1</a:t>
            </a:r>
          </a:p>
        </p:txBody>
      </p:sp>
      <p:sp>
        <p:nvSpPr>
          <p:cNvPr id="27" name="Line 17">
            <a:extLst>
              <a:ext uri="{FF2B5EF4-FFF2-40B4-BE49-F238E27FC236}">
                <a16:creationId xmlns:a16="http://schemas.microsoft.com/office/drawing/2014/main" id="{5E6FA1D6-EB86-AE46-BBE4-2A9130A9569D}"/>
              </a:ext>
            </a:extLst>
          </p:cNvPr>
          <p:cNvSpPr>
            <a:spLocks noChangeShapeType="1"/>
          </p:cNvSpPr>
          <p:nvPr/>
        </p:nvSpPr>
        <p:spPr bwMode="auto">
          <a:xfrm>
            <a:off x="7132140" y="5626760"/>
            <a:ext cx="3313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8" name="Rectangle 7">
            <a:extLst>
              <a:ext uri="{FF2B5EF4-FFF2-40B4-BE49-F238E27FC236}">
                <a16:creationId xmlns:a16="http://schemas.microsoft.com/office/drawing/2014/main" id="{67EEE50C-F3C1-DD4E-B808-D158A97D06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7677" y="5123522"/>
            <a:ext cx="144463" cy="100806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9" name="Rectangle 8">
            <a:extLst>
              <a:ext uri="{FF2B5EF4-FFF2-40B4-BE49-F238E27FC236}">
                <a16:creationId xmlns:a16="http://schemas.microsoft.com/office/drawing/2014/main" id="{9B4243BE-ECAA-424E-8471-349248D4AB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45027" y="5123522"/>
            <a:ext cx="144463" cy="100806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30" name="Rectangle 9">
            <a:extLst>
              <a:ext uri="{FF2B5EF4-FFF2-40B4-BE49-F238E27FC236}">
                <a16:creationId xmlns:a16="http://schemas.microsoft.com/office/drawing/2014/main" id="{3C579923-857B-2943-806F-C82F552D70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45252" y="5123522"/>
            <a:ext cx="144463" cy="100806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31" name="Rectangle 10">
            <a:extLst>
              <a:ext uri="{FF2B5EF4-FFF2-40B4-BE49-F238E27FC236}">
                <a16:creationId xmlns:a16="http://schemas.microsoft.com/office/drawing/2014/main" id="{CB3CFA57-2FEB-6548-9800-FB4CF5E243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6465" y="5267985"/>
            <a:ext cx="144462" cy="7191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32" name="Text Box 15">
            <a:extLst>
              <a:ext uri="{FF2B5EF4-FFF2-40B4-BE49-F238E27FC236}">
                <a16:creationId xmlns:a16="http://schemas.microsoft.com/office/drawing/2014/main" id="{65AAF5CE-932E-2E4B-95C7-0EB7317B69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4802" y="4685372"/>
            <a:ext cx="3879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/>
              <a:t>S1                     A2                        S1</a:t>
            </a:r>
          </a:p>
        </p:txBody>
      </p:sp>
      <p:sp>
        <p:nvSpPr>
          <p:cNvPr id="33" name="13 İkizkenar Üçgen">
            <a:extLst>
              <a:ext uri="{FF2B5EF4-FFF2-40B4-BE49-F238E27FC236}">
                <a16:creationId xmlns:a16="http://schemas.microsoft.com/office/drawing/2014/main" id="{CEED0388-3F11-C340-984E-06EAEA90C197}"/>
              </a:ext>
            </a:extLst>
          </p:cNvPr>
          <p:cNvSpPr/>
          <p:nvPr/>
        </p:nvSpPr>
        <p:spPr>
          <a:xfrm rot="5400000">
            <a:off x="7059114" y="5417210"/>
            <a:ext cx="500063" cy="35718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21" name="Başlık 3">
            <a:extLst>
              <a:ext uri="{FF2B5EF4-FFF2-40B4-BE49-F238E27FC236}">
                <a16:creationId xmlns:a16="http://schemas.microsoft.com/office/drawing/2014/main" id="{5EFFD2CE-4272-C643-A1AC-198C4F0FF593}"/>
              </a:ext>
            </a:extLst>
          </p:cNvPr>
          <p:cNvSpPr txBox="1">
            <a:spLocks/>
          </p:cNvSpPr>
          <p:nvPr/>
        </p:nvSpPr>
        <p:spPr>
          <a:xfrm>
            <a:off x="838200" y="618464"/>
            <a:ext cx="10516226" cy="105824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000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4000" b="1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Systolic</a:t>
            </a:r>
            <a:r>
              <a:rPr lang="tr-TR" sz="4000" b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4000" b="1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Murmurs</a:t>
            </a:r>
            <a:endParaRPr lang="tr-TR" sz="4000" b="1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2135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/>
      <p:bldP spid="27" grpId="0" animBg="1"/>
      <p:bldP spid="28" grpId="0" animBg="1"/>
      <p:bldP spid="29" grpId="0" animBg="1"/>
      <p:bldP spid="30" grpId="0" animBg="1"/>
      <p:bldP spid="31" grpId="0" animBg="1"/>
      <p:bldP spid="32" grpId="0"/>
      <p:bldP spid="3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sz="half" idx="1"/>
          </p:nvPr>
        </p:nvSpPr>
        <p:spPr>
          <a:xfrm>
            <a:off x="838199" y="2076773"/>
            <a:ext cx="6335714" cy="4525506"/>
          </a:xfrm>
        </p:spPr>
        <p:txBody>
          <a:bodyPr>
            <a:noAutofit/>
          </a:bodyPr>
          <a:lstStyle/>
          <a:p>
            <a:pPr marL="342900" indent="-342900">
              <a:lnSpc>
                <a:spcPct val="150000"/>
              </a:lnSpc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2000" b="1" dirty="0" err="1">
                <a:solidFill>
                  <a:srgbClr val="FF0000"/>
                </a:solidFill>
                <a:latin typeface="Comic Sans MS" panose="030F0902030302020204" pitchFamily="66" charset="0"/>
              </a:rPr>
              <a:t>Early</a:t>
            </a:r>
            <a:r>
              <a:rPr lang="tr-TR" altLang="tr-TR" sz="2000" b="1" dirty="0">
                <a:solidFill>
                  <a:srgbClr val="FF0000"/>
                </a:solidFill>
                <a:latin typeface="Comic Sans MS" panose="030F0902030302020204" pitchFamily="66" charset="0"/>
              </a:rPr>
              <a:t> </a:t>
            </a:r>
            <a:r>
              <a:rPr lang="tr-TR" altLang="tr-TR" sz="2000" b="1" dirty="0" err="1">
                <a:solidFill>
                  <a:srgbClr val="FF0000"/>
                </a:solidFill>
                <a:latin typeface="Comic Sans MS" panose="030F0902030302020204" pitchFamily="66" charset="0"/>
              </a:rPr>
              <a:t>dıastolıc</a:t>
            </a:r>
            <a:r>
              <a:rPr lang="tr-TR" altLang="tr-TR" sz="2000" b="1" dirty="0">
                <a:solidFill>
                  <a:srgbClr val="FF0000"/>
                </a:solidFill>
                <a:latin typeface="Comic Sans MS" panose="030F0902030302020204" pitchFamily="66" charset="0"/>
              </a:rPr>
              <a:t> </a:t>
            </a:r>
            <a:r>
              <a:rPr lang="tr-TR" altLang="tr-TR" sz="2000" b="1" dirty="0" err="1">
                <a:solidFill>
                  <a:srgbClr val="FF0000"/>
                </a:solidFill>
                <a:latin typeface="Comic Sans MS" panose="030F0902030302020204" pitchFamily="66" charset="0"/>
              </a:rPr>
              <a:t>murmur</a:t>
            </a:r>
            <a:r>
              <a:rPr lang="tr-TR" altLang="tr-TR" sz="2000" b="1" dirty="0">
                <a:solidFill>
                  <a:srgbClr val="FF0000"/>
                </a:solidFill>
                <a:latin typeface="Comic Sans MS" panose="030F0902030302020204" pitchFamily="66" charset="0"/>
              </a:rPr>
              <a:t>:</a:t>
            </a:r>
          </a:p>
          <a:p>
            <a:pPr marL="742950" lvl="1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2000" dirty="0" err="1">
                <a:latin typeface="Comic Sans MS" panose="030F0902030302020204" pitchFamily="66" charset="0"/>
              </a:rPr>
              <a:t>Aortıc</a:t>
            </a:r>
            <a:r>
              <a:rPr lang="tr-TR" altLang="tr-TR" sz="2000" dirty="0">
                <a:latin typeface="Comic Sans MS" panose="030F0902030302020204" pitchFamily="66" charset="0"/>
              </a:rPr>
              <a:t> </a:t>
            </a:r>
            <a:r>
              <a:rPr lang="tr-TR" altLang="tr-TR" sz="2000" dirty="0" err="1">
                <a:latin typeface="Comic Sans MS" panose="030F0902030302020204" pitchFamily="66" charset="0"/>
              </a:rPr>
              <a:t>valve</a:t>
            </a:r>
            <a:r>
              <a:rPr lang="tr-TR" altLang="tr-TR" sz="2000" dirty="0">
                <a:latin typeface="Comic Sans MS" panose="030F0902030302020204" pitchFamily="66" charset="0"/>
              </a:rPr>
              <a:t> </a:t>
            </a:r>
            <a:r>
              <a:rPr lang="tr-TR" altLang="tr-TR" sz="2000" dirty="0" err="1">
                <a:latin typeface="Comic Sans MS" panose="030F0902030302020204" pitchFamily="66" charset="0"/>
              </a:rPr>
              <a:t>ıncompetence</a:t>
            </a:r>
            <a:endParaRPr lang="tr-TR" altLang="tr-TR" sz="2000" dirty="0">
              <a:latin typeface="Comic Sans MS" panose="030F0902030302020204" pitchFamily="66" charset="0"/>
            </a:endParaRPr>
          </a:p>
          <a:p>
            <a:pPr marL="742950" lvl="1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2000" dirty="0" err="1">
                <a:latin typeface="Comic Sans MS" panose="030F0902030302020204" pitchFamily="66" charset="0"/>
              </a:rPr>
              <a:t>pulmonary</a:t>
            </a:r>
            <a:r>
              <a:rPr lang="tr-TR" altLang="tr-TR" sz="2000" dirty="0">
                <a:latin typeface="Comic Sans MS" panose="030F0902030302020204" pitchFamily="66" charset="0"/>
              </a:rPr>
              <a:t> </a:t>
            </a:r>
            <a:r>
              <a:rPr lang="tr-TR" altLang="tr-TR" sz="2000" dirty="0" err="1">
                <a:latin typeface="Comic Sans MS" panose="030F0902030302020204" pitchFamily="66" charset="0"/>
              </a:rPr>
              <a:t>valve</a:t>
            </a:r>
            <a:r>
              <a:rPr lang="tr-TR" altLang="tr-TR" sz="2000" dirty="0">
                <a:latin typeface="Comic Sans MS" panose="030F0902030302020204" pitchFamily="66" charset="0"/>
              </a:rPr>
              <a:t> </a:t>
            </a:r>
            <a:r>
              <a:rPr lang="tr-TR" altLang="tr-TR" sz="2000" dirty="0" err="1">
                <a:latin typeface="Comic Sans MS" panose="030F0902030302020204" pitchFamily="66" charset="0"/>
              </a:rPr>
              <a:t>ıncompetence</a:t>
            </a:r>
            <a:endParaRPr lang="tr-TR" altLang="tr-TR" sz="2000" dirty="0">
              <a:latin typeface="Comic Sans MS" panose="030F0902030302020204" pitchFamily="66" charset="0"/>
            </a:endParaRPr>
          </a:p>
          <a:p>
            <a:pPr marL="742950" lvl="1" indent="-285750">
              <a:lnSpc>
                <a:spcPct val="160000"/>
              </a:lnSpc>
              <a:spcBef>
                <a:spcPts val="0"/>
              </a:spcBef>
            </a:pPr>
            <a:endParaRPr lang="tr-TR" altLang="tr-TR" sz="2000" dirty="0">
              <a:latin typeface="Comic Sans MS" panose="030F0902030302020204" pitchFamily="66" charset="0"/>
            </a:endParaRPr>
          </a:p>
          <a:p>
            <a:pPr marL="342900" indent="-342900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2000" b="1" dirty="0" err="1">
                <a:solidFill>
                  <a:srgbClr val="FF0000"/>
                </a:solidFill>
                <a:latin typeface="Comic Sans MS" panose="030F0902030302020204" pitchFamily="66" charset="0"/>
              </a:rPr>
              <a:t>Mıd</a:t>
            </a:r>
            <a:r>
              <a:rPr lang="tr-TR" altLang="tr-TR" sz="2000" b="1" dirty="0">
                <a:solidFill>
                  <a:srgbClr val="FF0000"/>
                </a:solidFill>
                <a:latin typeface="Comic Sans MS" panose="030F0902030302020204" pitchFamily="66" charset="0"/>
              </a:rPr>
              <a:t> – </a:t>
            </a:r>
            <a:r>
              <a:rPr lang="tr-TR" altLang="tr-TR" sz="2000" b="1" dirty="0" err="1">
                <a:solidFill>
                  <a:srgbClr val="FF0000"/>
                </a:solidFill>
                <a:latin typeface="Comic Sans MS" panose="030F0902030302020204" pitchFamily="66" charset="0"/>
              </a:rPr>
              <a:t>late</a:t>
            </a:r>
            <a:r>
              <a:rPr lang="tr-TR" altLang="tr-TR" sz="2000" b="1" dirty="0">
                <a:solidFill>
                  <a:srgbClr val="FF0000"/>
                </a:solidFill>
                <a:latin typeface="Comic Sans MS" panose="030F0902030302020204" pitchFamily="66" charset="0"/>
              </a:rPr>
              <a:t> </a:t>
            </a:r>
            <a:r>
              <a:rPr lang="tr-TR" altLang="tr-TR" sz="2000" b="1" dirty="0" err="1">
                <a:solidFill>
                  <a:srgbClr val="FF0000"/>
                </a:solidFill>
                <a:latin typeface="Comic Sans MS" panose="030F0902030302020204" pitchFamily="66" charset="0"/>
              </a:rPr>
              <a:t>dıastolıc</a:t>
            </a:r>
            <a:r>
              <a:rPr lang="tr-TR" altLang="tr-TR" sz="2000" b="1" dirty="0">
                <a:solidFill>
                  <a:srgbClr val="FF0000"/>
                </a:solidFill>
                <a:latin typeface="Comic Sans MS" panose="030F0902030302020204" pitchFamily="66" charset="0"/>
              </a:rPr>
              <a:t> </a:t>
            </a:r>
            <a:r>
              <a:rPr lang="tr-TR" altLang="tr-TR" sz="2000" b="1" dirty="0" err="1">
                <a:solidFill>
                  <a:srgbClr val="FF0000"/>
                </a:solidFill>
                <a:latin typeface="Comic Sans MS" panose="030F0902030302020204" pitchFamily="66" charset="0"/>
              </a:rPr>
              <a:t>murmur</a:t>
            </a:r>
            <a:r>
              <a:rPr lang="tr-TR" altLang="tr-TR" sz="2000" b="1" dirty="0">
                <a:solidFill>
                  <a:srgbClr val="FF0000"/>
                </a:solidFill>
                <a:latin typeface="Comic Sans MS" panose="030F0902030302020204" pitchFamily="66" charset="0"/>
              </a:rPr>
              <a:t>:</a:t>
            </a: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000" dirty="0">
              <a:latin typeface="Comic Sans MS" panose="030F0902030302020204" pitchFamily="66" charset="0"/>
            </a:endParaRPr>
          </a:p>
          <a:p>
            <a:pPr lvl="1">
              <a:lnSpc>
                <a:spcPct val="80000"/>
              </a:lnSpc>
              <a:buClr>
                <a:schemeClr val="tx1"/>
              </a:buClr>
            </a:pPr>
            <a:r>
              <a:rPr lang="tr-TR" altLang="tr-TR" sz="2000" dirty="0" err="1">
                <a:latin typeface="Comic Sans MS" panose="030F0902030302020204" pitchFamily="66" charset="0"/>
              </a:rPr>
              <a:t>Mıtral</a:t>
            </a:r>
            <a:r>
              <a:rPr lang="tr-TR" altLang="tr-TR" sz="2000" dirty="0">
                <a:latin typeface="Comic Sans MS" panose="030F0902030302020204" pitchFamily="66" charset="0"/>
              </a:rPr>
              <a:t> / </a:t>
            </a:r>
            <a:r>
              <a:rPr lang="tr-TR" altLang="tr-TR" sz="2000" dirty="0" err="1">
                <a:latin typeface="Comic Sans MS" panose="030F0902030302020204" pitchFamily="66" charset="0"/>
              </a:rPr>
              <a:t>trıcuspıt</a:t>
            </a:r>
            <a:r>
              <a:rPr lang="tr-TR" altLang="tr-TR" sz="2000" dirty="0">
                <a:latin typeface="Comic Sans MS" panose="030F0902030302020204" pitchFamily="66" charset="0"/>
              </a:rPr>
              <a:t> </a:t>
            </a:r>
            <a:r>
              <a:rPr lang="tr-TR" altLang="tr-TR" sz="2000" dirty="0" err="1">
                <a:latin typeface="Comic Sans MS" panose="030F0902030302020204" pitchFamily="66" charset="0"/>
              </a:rPr>
              <a:t>stenosıs</a:t>
            </a:r>
            <a:endParaRPr lang="tr-TR" altLang="tr-TR" sz="2000" dirty="0">
              <a:latin typeface="Comic Sans MS" panose="030F0902030302020204" pitchFamily="66" charset="0"/>
            </a:endParaRPr>
          </a:p>
          <a:p>
            <a:pPr lvl="1">
              <a:lnSpc>
                <a:spcPct val="80000"/>
              </a:lnSpc>
              <a:buClr>
                <a:schemeClr val="tx1"/>
              </a:buClr>
            </a:pPr>
            <a:endParaRPr lang="tr-TR" altLang="tr-TR" sz="2000" dirty="0">
              <a:latin typeface="Comic Sans MS" panose="030F0902030302020204" pitchFamily="66" charset="0"/>
            </a:endParaRPr>
          </a:p>
          <a:p>
            <a:pPr lvl="1">
              <a:lnSpc>
                <a:spcPct val="80000"/>
              </a:lnSpc>
              <a:buClr>
                <a:schemeClr val="tx1"/>
              </a:buClr>
            </a:pPr>
            <a:r>
              <a:rPr lang="tr-TR" altLang="tr-TR" sz="2000" dirty="0" err="1">
                <a:latin typeface="Comic Sans MS" panose="030F0902030302020204" pitchFamily="66" charset="0"/>
              </a:rPr>
              <a:t>Ms</a:t>
            </a:r>
            <a:r>
              <a:rPr lang="tr-TR" altLang="tr-TR" sz="2000" dirty="0">
                <a:latin typeface="Comic Sans MS" panose="030F0902030302020204" pitchFamily="66" charset="0"/>
              </a:rPr>
              <a:t> </a:t>
            </a:r>
            <a:r>
              <a:rPr lang="tr-TR" altLang="tr-TR" sz="2000" dirty="0" err="1">
                <a:latin typeface="Comic Sans MS" panose="030F0902030302020204" pitchFamily="66" charset="0"/>
              </a:rPr>
              <a:t>or</a:t>
            </a:r>
            <a:r>
              <a:rPr lang="tr-TR" altLang="tr-TR" sz="2000" dirty="0">
                <a:latin typeface="Comic Sans MS" panose="030F0902030302020204" pitchFamily="66" charset="0"/>
              </a:rPr>
              <a:t> </a:t>
            </a:r>
            <a:r>
              <a:rPr lang="tr-TR" altLang="tr-TR" sz="2000" dirty="0" err="1">
                <a:latin typeface="Comic Sans MS" panose="030F0902030302020204" pitchFamily="66" charset="0"/>
              </a:rPr>
              <a:t>relatıve</a:t>
            </a:r>
            <a:r>
              <a:rPr lang="tr-TR" altLang="tr-TR" sz="2000" dirty="0">
                <a:latin typeface="Comic Sans MS" panose="030F0902030302020204" pitchFamily="66" charset="0"/>
              </a:rPr>
              <a:t> </a:t>
            </a:r>
            <a:r>
              <a:rPr lang="tr-TR" altLang="tr-TR" sz="2000" dirty="0" err="1">
                <a:latin typeface="Comic Sans MS" panose="030F0902030302020204" pitchFamily="66" charset="0"/>
              </a:rPr>
              <a:t>ms</a:t>
            </a:r>
            <a:r>
              <a:rPr lang="tr-TR" altLang="tr-TR" sz="2000" dirty="0">
                <a:latin typeface="Comic Sans MS" panose="030F0902030302020204" pitchFamily="66" charset="0"/>
              </a:rPr>
              <a:t> </a:t>
            </a:r>
            <a:r>
              <a:rPr lang="tr-TR" altLang="tr-TR" sz="2000" dirty="0" err="1">
                <a:latin typeface="Comic Sans MS" panose="030F0902030302020204" pitchFamily="66" charset="0"/>
              </a:rPr>
              <a:t>due</a:t>
            </a:r>
            <a:r>
              <a:rPr lang="tr-TR" altLang="tr-TR" sz="2000" dirty="0">
                <a:latin typeface="Comic Sans MS" panose="030F0902030302020204" pitchFamily="66" charset="0"/>
              </a:rPr>
              <a:t> </a:t>
            </a:r>
            <a:r>
              <a:rPr lang="tr-TR" altLang="tr-TR" sz="2000" dirty="0" err="1">
                <a:latin typeface="Comic Sans MS" panose="030F0902030302020204" pitchFamily="66" charset="0"/>
              </a:rPr>
              <a:t>to</a:t>
            </a:r>
            <a:r>
              <a:rPr lang="tr-TR" altLang="tr-TR" sz="2000" dirty="0">
                <a:latin typeface="Comic Sans MS" panose="030F0902030302020204" pitchFamily="66" charset="0"/>
              </a:rPr>
              <a:t> </a:t>
            </a:r>
            <a:r>
              <a:rPr lang="tr-TR" altLang="tr-TR" sz="2000" dirty="0" err="1">
                <a:latin typeface="Comic Sans MS" panose="030F0902030302020204" pitchFamily="66" charset="0"/>
              </a:rPr>
              <a:t>pda</a:t>
            </a:r>
            <a:r>
              <a:rPr lang="tr-TR" altLang="tr-TR" sz="2000" dirty="0">
                <a:latin typeface="Comic Sans MS" panose="030F0902030302020204" pitchFamily="66" charset="0"/>
              </a:rPr>
              <a:t> </a:t>
            </a:r>
            <a:r>
              <a:rPr lang="tr-TR" altLang="tr-TR" sz="2000" dirty="0" err="1">
                <a:latin typeface="Comic Sans MS" panose="030F0902030302020204" pitchFamily="66" charset="0"/>
              </a:rPr>
              <a:t>or</a:t>
            </a:r>
            <a:r>
              <a:rPr lang="tr-TR" altLang="tr-TR" sz="2000" dirty="0">
                <a:latin typeface="Comic Sans MS" panose="030F0902030302020204" pitchFamily="66" charset="0"/>
              </a:rPr>
              <a:t> </a:t>
            </a:r>
            <a:r>
              <a:rPr lang="tr-TR" altLang="tr-TR" sz="2000" dirty="0" err="1">
                <a:latin typeface="Comic Sans MS" panose="030F0902030302020204" pitchFamily="66" charset="0"/>
              </a:rPr>
              <a:t>vsd</a:t>
            </a:r>
            <a:endParaRPr lang="tr-TR" altLang="tr-TR" sz="2000" dirty="0">
              <a:latin typeface="Comic Sans MS" panose="030F0902030302020204" pitchFamily="66" charset="0"/>
            </a:endParaRPr>
          </a:p>
          <a:p>
            <a:pPr lvl="1">
              <a:lnSpc>
                <a:spcPct val="80000"/>
              </a:lnSpc>
              <a:buClr>
                <a:schemeClr val="tx1"/>
              </a:buClr>
            </a:pPr>
            <a:endParaRPr lang="tr-TR" altLang="tr-TR" sz="2000" dirty="0">
              <a:latin typeface="Comic Sans MS" panose="030F0902030302020204" pitchFamily="66" charset="0"/>
            </a:endParaRPr>
          </a:p>
          <a:p>
            <a:pPr lvl="1">
              <a:lnSpc>
                <a:spcPct val="80000"/>
              </a:lnSpc>
              <a:buClr>
                <a:schemeClr val="tx1"/>
              </a:buClr>
            </a:pPr>
            <a:r>
              <a:rPr lang="tr-TR" altLang="tr-TR" sz="2000" dirty="0">
                <a:latin typeface="Comic Sans MS" panose="030F0902030302020204" pitchFamily="66" charset="0"/>
              </a:rPr>
              <a:t>ASD, </a:t>
            </a:r>
            <a:r>
              <a:rPr lang="tr-TR" altLang="tr-TR" sz="2000" dirty="0" err="1">
                <a:latin typeface="Comic Sans MS" panose="030F0902030302020204" pitchFamily="66" charset="0"/>
              </a:rPr>
              <a:t>PAPVr</a:t>
            </a:r>
            <a:r>
              <a:rPr lang="tr-TR" altLang="tr-TR" sz="2000" dirty="0">
                <a:latin typeface="Comic Sans MS" panose="030F0902030302020204" pitchFamily="66" charset="0"/>
              </a:rPr>
              <a:t>, </a:t>
            </a:r>
            <a:r>
              <a:rPr lang="tr-TR" altLang="tr-TR" sz="2000" dirty="0" err="1">
                <a:latin typeface="Comic Sans MS" panose="030F0902030302020204" pitchFamily="66" charset="0"/>
              </a:rPr>
              <a:t>TAPVr</a:t>
            </a:r>
            <a:endParaRPr lang="tr-TR" altLang="tr-TR" sz="20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000" dirty="0">
              <a:latin typeface="Comic Sans MS" panose="030F0902030302020204" pitchFamily="66" charset="0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</p:txBody>
      </p:sp>
      <p:sp>
        <p:nvSpPr>
          <p:cNvPr id="38" name="Line 17">
            <a:extLst>
              <a:ext uri="{FF2B5EF4-FFF2-40B4-BE49-F238E27FC236}">
                <a16:creationId xmlns:a16="http://schemas.microsoft.com/office/drawing/2014/main" id="{37778805-031A-8A47-BED2-F71D951BBED3}"/>
              </a:ext>
            </a:extLst>
          </p:cNvPr>
          <p:cNvSpPr>
            <a:spLocks noChangeShapeType="1"/>
          </p:cNvSpPr>
          <p:nvPr/>
        </p:nvSpPr>
        <p:spPr bwMode="auto">
          <a:xfrm>
            <a:off x="7611269" y="3018160"/>
            <a:ext cx="3313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9" name="Rectangle 7">
            <a:extLst>
              <a:ext uri="{FF2B5EF4-FFF2-40B4-BE49-F238E27FC236}">
                <a16:creationId xmlns:a16="http://schemas.microsoft.com/office/drawing/2014/main" id="{D6094177-F835-6D4E-B60A-430ABA0E1B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6806" y="2514923"/>
            <a:ext cx="144463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40" name="Rectangle 8">
            <a:extLst>
              <a:ext uri="{FF2B5EF4-FFF2-40B4-BE49-F238E27FC236}">
                <a16:creationId xmlns:a16="http://schemas.microsoft.com/office/drawing/2014/main" id="{6901A03D-3A3E-D54F-9389-308AC486BF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4156" y="2514923"/>
            <a:ext cx="144463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41" name="Rectangle 9">
            <a:extLst>
              <a:ext uri="{FF2B5EF4-FFF2-40B4-BE49-F238E27FC236}">
                <a16:creationId xmlns:a16="http://schemas.microsoft.com/office/drawing/2014/main" id="{751D96E2-C520-3A49-8DFE-025CB36DE0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24381" y="2514923"/>
            <a:ext cx="144463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42" name="Text Box 15">
            <a:extLst>
              <a:ext uri="{FF2B5EF4-FFF2-40B4-BE49-F238E27FC236}">
                <a16:creationId xmlns:a16="http://schemas.microsoft.com/office/drawing/2014/main" id="{83A4689C-E487-6645-B1E4-9305DD8626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23931" y="2076773"/>
            <a:ext cx="3879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/>
              <a:t>S1                     S2                        S1</a:t>
            </a:r>
          </a:p>
        </p:txBody>
      </p:sp>
      <p:sp>
        <p:nvSpPr>
          <p:cNvPr id="43" name="10 İkizkenar Üçgen">
            <a:extLst>
              <a:ext uri="{FF2B5EF4-FFF2-40B4-BE49-F238E27FC236}">
                <a16:creationId xmlns:a16="http://schemas.microsoft.com/office/drawing/2014/main" id="{8297F51F-E959-1041-AC29-23D992B78E16}"/>
              </a:ext>
            </a:extLst>
          </p:cNvPr>
          <p:cNvSpPr/>
          <p:nvPr/>
        </p:nvSpPr>
        <p:spPr>
          <a:xfrm rot="5400000">
            <a:off x="9203532" y="2862585"/>
            <a:ext cx="500062" cy="357187"/>
          </a:xfrm>
          <a:prstGeom prst="triangle">
            <a:avLst>
              <a:gd name="adj" fmla="val 416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44" name="10 Altıgen">
            <a:extLst>
              <a:ext uri="{FF2B5EF4-FFF2-40B4-BE49-F238E27FC236}">
                <a16:creationId xmlns:a16="http://schemas.microsoft.com/office/drawing/2014/main" id="{2043901B-0292-024F-8D6E-8E9262985411}"/>
              </a:ext>
            </a:extLst>
          </p:cNvPr>
          <p:cNvSpPr/>
          <p:nvPr/>
        </p:nvSpPr>
        <p:spPr>
          <a:xfrm>
            <a:off x="10515137" y="5466893"/>
            <a:ext cx="357188" cy="28575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45" name="Line 17">
            <a:extLst>
              <a:ext uri="{FF2B5EF4-FFF2-40B4-BE49-F238E27FC236}">
                <a16:creationId xmlns:a16="http://schemas.microsoft.com/office/drawing/2014/main" id="{87E67A84-5D3D-8D48-A1D7-24D6C4227F98}"/>
              </a:ext>
            </a:extLst>
          </p:cNvPr>
          <p:cNvSpPr>
            <a:spLocks noChangeShapeType="1"/>
          </p:cNvSpPr>
          <p:nvPr/>
        </p:nvSpPr>
        <p:spPr bwMode="auto">
          <a:xfrm>
            <a:off x="7494125" y="5622468"/>
            <a:ext cx="3313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46" name="Rectangle 7">
            <a:extLst>
              <a:ext uri="{FF2B5EF4-FFF2-40B4-BE49-F238E27FC236}">
                <a16:creationId xmlns:a16="http://schemas.microsoft.com/office/drawing/2014/main" id="{7F5F6E17-7661-B544-A16A-C206D7EBF0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49662" y="5119231"/>
            <a:ext cx="144463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47" name="Rectangle 9">
            <a:extLst>
              <a:ext uri="{FF2B5EF4-FFF2-40B4-BE49-F238E27FC236}">
                <a16:creationId xmlns:a16="http://schemas.microsoft.com/office/drawing/2014/main" id="{15970609-DF5D-404C-8BE5-3E4D25C04E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07237" y="5119231"/>
            <a:ext cx="144463" cy="100806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48" name="Text Box 15">
            <a:extLst>
              <a:ext uri="{FF2B5EF4-FFF2-40B4-BE49-F238E27FC236}">
                <a16:creationId xmlns:a16="http://schemas.microsoft.com/office/drawing/2014/main" id="{3F6BB66A-D1A6-D24A-AD7D-7053727ECF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6787" y="4681081"/>
            <a:ext cx="3879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/>
              <a:t>S1                     S2                        S1</a:t>
            </a:r>
          </a:p>
        </p:txBody>
      </p:sp>
      <p:sp>
        <p:nvSpPr>
          <p:cNvPr id="49" name="8 Dikdörtgen">
            <a:extLst>
              <a:ext uri="{FF2B5EF4-FFF2-40B4-BE49-F238E27FC236}">
                <a16:creationId xmlns:a16="http://schemas.microsoft.com/office/drawing/2014/main" id="{4C4F3DF6-3E38-064B-802D-A4E4B1024FAF}"/>
              </a:ext>
            </a:extLst>
          </p:cNvPr>
          <p:cNvSpPr/>
          <p:nvPr/>
        </p:nvSpPr>
        <p:spPr>
          <a:xfrm>
            <a:off x="9443575" y="5395456"/>
            <a:ext cx="142875" cy="42862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50" name="Rectangle 8">
            <a:extLst>
              <a:ext uri="{FF2B5EF4-FFF2-40B4-BE49-F238E27FC236}">
                <a16:creationId xmlns:a16="http://schemas.microsoft.com/office/drawing/2014/main" id="{B6A2BE96-52BB-684B-8871-E0B2A90481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43512" y="5109706"/>
            <a:ext cx="144463" cy="100806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51" name="9 Altıgen">
            <a:extLst>
              <a:ext uri="{FF2B5EF4-FFF2-40B4-BE49-F238E27FC236}">
                <a16:creationId xmlns:a16="http://schemas.microsoft.com/office/drawing/2014/main" id="{AF097E5E-4C32-114D-9811-F2A66DFFA4CB}"/>
              </a:ext>
            </a:extLst>
          </p:cNvPr>
          <p:cNvSpPr/>
          <p:nvPr/>
        </p:nvSpPr>
        <p:spPr>
          <a:xfrm>
            <a:off x="9586450" y="5466893"/>
            <a:ext cx="214312" cy="28575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52" name="13 Metin kutusu">
            <a:extLst>
              <a:ext uri="{FF2B5EF4-FFF2-40B4-BE49-F238E27FC236}">
                <a16:creationId xmlns:a16="http://schemas.microsoft.com/office/drawing/2014/main" id="{F60091D0-D8A1-6047-95E7-00091B2E78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00700" y="5038268"/>
            <a:ext cx="4667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/>
              <a:t>S3</a:t>
            </a:r>
          </a:p>
        </p:txBody>
      </p:sp>
      <p:sp>
        <p:nvSpPr>
          <p:cNvPr id="22" name="Başlık 3">
            <a:extLst>
              <a:ext uri="{FF2B5EF4-FFF2-40B4-BE49-F238E27FC236}">
                <a16:creationId xmlns:a16="http://schemas.microsoft.com/office/drawing/2014/main" id="{52A92AE5-AE4B-7942-901E-FB4DA2324F26}"/>
              </a:ext>
            </a:extLst>
          </p:cNvPr>
          <p:cNvSpPr txBox="1">
            <a:spLocks/>
          </p:cNvSpPr>
          <p:nvPr/>
        </p:nvSpPr>
        <p:spPr>
          <a:xfrm>
            <a:off x="838200" y="618464"/>
            <a:ext cx="10516226" cy="105824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000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4000" b="1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Diastolic</a:t>
            </a:r>
            <a:r>
              <a:rPr lang="tr-TR" sz="4000" b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4000" b="1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Murmurs</a:t>
            </a:r>
            <a:endParaRPr lang="tr-TR" sz="4000" b="1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698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5" grpId="0" animBg="1"/>
      <p:bldP spid="46" grpId="0" animBg="1"/>
      <p:bldP spid="47" grpId="0" animBg="1"/>
      <p:bldP spid="48" grpId="0"/>
      <p:bldP spid="49" grpId="0" animBg="1"/>
      <p:bldP spid="50" grpId="0" animBg="1"/>
      <p:bldP spid="51" grpId="0" animBg="1"/>
      <p:bldP spid="5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sz="half" idx="1"/>
          </p:nvPr>
        </p:nvSpPr>
        <p:spPr>
          <a:xfrm>
            <a:off x="838199" y="2076773"/>
            <a:ext cx="6335714" cy="4525506"/>
          </a:xfrm>
        </p:spPr>
        <p:txBody>
          <a:bodyPr>
            <a:noAutofit/>
          </a:bodyPr>
          <a:lstStyle/>
          <a:p>
            <a:pPr marL="457200" lvl="1" indent="0">
              <a:lnSpc>
                <a:spcPct val="80000"/>
              </a:lnSpc>
              <a:buNone/>
            </a:pPr>
            <a:endParaRPr lang="tr-TR" altLang="tr-TR" sz="2000" b="1" dirty="0">
              <a:solidFill>
                <a:srgbClr val="FF0000"/>
              </a:solidFill>
              <a:latin typeface="Comic Sans MS" panose="030F0902030302020204" pitchFamily="66" charset="0"/>
            </a:endParaRPr>
          </a:p>
          <a:p>
            <a:pPr marL="742950" lvl="1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2000" dirty="0" err="1">
                <a:latin typeface="Comic Sans MS" panose="030F0902030302020204" pitchFamily="66" charset="0"/>
              </a:rPr>
              <a:t>Aortopulmonary</a:t>
            </a:r>
            <a:r>
              <a:rPr lang="tr-TR" altLang="tr-TR" sz="2000" dirty="0">
                <a:latin typeface="Comic Sans MS" panose="030F0902030302020204" pitchFamily="66" charset="0"/>
              </a:rPr>
              <a:t> </a:t>
            </a:r>
            <a:r>
              <a:rPr lang="tr-TR" altLang="tr-TR" sz="2000" dirty="0" err="1">
                <a:latin typeface="Comic Sans MS" panose="030F0902030302020204" pitchFamily="66" charset="0"/>
              </a:rPr>
              <a:t>or</a:t>
            </a:r>
            <a:r>
              <a:rPr lang="tr-TR" altLang="tr-TR" sz="2000" dirty="0">
                <a:latin typeface="Comic Sans MS" panose="030F0902030302020204" pitchFamily="66" charset="0"/>
              </a:rPr>
              <a:t> av </a:t>
            </a:r>
            <a:r>
              <a:rPr lang="tr-TR" altLang="tr-TR" sz="2000" dirty="0" err="1">
                <a:latin typeface="Comic Sans MS" panose="030F0902030302020204" pitchFamily="66" charset="0"/>
              </a:rPr>
              <a:t>connectıon</a:t>
            </a:r>
            <a:r>
              <a:rPr lang="tr-TR" altLang="tr-TR" sz="2000" dirty="0">
                <a:latin typeface="Comic Sans MS" panose="030F0902030302020204" pitchFamily="66" charset="0"/>
              </a:rPr>
              <a:t> (</a:t>
            </a:r>
            <a:r>
              <a:rPr lang="tr-TR" altLang="tr-TR" sz="2000" dirty="0" err="1">
                <a:latin typeface="Comic Sans MS" panose="030F0902030302020204" pitchFamily="66" charset="0"/>
              </a:rPr>
              <a:t>pda</a:t>
            </a:r>
            <a:r>
              <a:rPr lang="tr-TR" altLang="tr-TR" sz="2000" dirty="0">
                <a:latin typeface="Comic Sans MS" panose="030F0902030302020204" pitchFamily="66" charset="0"/>
              </a:rPr>
              <a:t>, av </a:t>
            </a:r>
            <a:r>
              <a:rPr lang="tr-TR" altLang="tr-TR" sz="2000" dirty="0" err="1">
                <a:latin typeface="Comic Sans MS" panose="030F0902030302020204" pitchFamily="66" charset="0"/>
              </a:rPr>
              <a:t>fıstula</a:t>
            </a:r>
            <a:r>
              <a:rPr lang="tr-TR" altLang="tr-TR" sz="2000" dirty="0">
                <a:latin typeface="Comic Sans MS" panose="030F0902030302020204" pitchFamily="66" charset="0"/>
              </a:rPr>
              <a:t>, </a:t>
            </a:r>
            <a:r>
              <a:rPr lang="tr-TR" altLang="tr-TR" sz="2000" dirty="0" err="1">
                <a:latin typeface="Comic Sans MS" panose="030F0902030302020204" pitchFamily="66" charset="0"/>
              </a:rPr>
              <a:t>systemıc-pa</a:t>
            </a:r>
            <a:r>
              <a:rPr lang="tr-TR" altLang="tr-TR" sz="2000" dirty="0">
                <a:latin typeface="Comic Sans MS" panose="030F0902030302020204" pitchFamily="66" charset="0"/>
              </a:rPr>
              <a:t> </a:t>
            </a:r>
            <a:r>
              <a:rPr lang="tr-TR" altLang="tr-TR" sz="2000" dirty="0" err="1">
                <a:latin typeface="Comic Sans MS" panose="030F0902030302020204" pitchFamily="66" charset="0"/>
              </a:rPr>
              <a:t>shunt</a:t>
            </a:r>
            <a:r>
              <a:rPr lang="tr-TR" altLang="tr-TR" sz="2000" dirty="0">
                <a:latin typeface="Comic Sans MS" panose="030F0902030302020204" pitchFamily="66" charset="0"/>
              </a:rPr>
              <a:t> </a:t>
            </a:r>
            <a:r>
              <a:rPr lang="tr-TR" altLang="tr-TR" sz="2000" dirty="0" err="1">
                <a:latin typeface="Comic Sans MS" panose="030F0902030302020204" pitchFamily="66" charset="0"/>
              </a:rPr>
              <a:t>surgery</a:t>
            </a:r>
            <a:r>
              <a:rPr lang="tr-TR" altLang="tr-TR" sz="2000" dirty="0">
                <a:latin typeface="Comic Sans MS" panose="030F0902030302020204" pitchFamily="66" charset="0"/>
              </a:rPr>
              <a:t> )</a:t>
            </a:r>
          </a:p>
          <a:p>
            <a:pPr marL="742950" lvl="1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2000" dirty="0" err="1">
                <a:latin typeface="Comic Sans MS" panose="030F0902030302020204" pitchFamily="66" charset="0"/>
              </a:rPr>
              <a:t>Venous</a:t>
            </a:r>
            <a:r>
              <a:rPr lang="tr-TR" altLang="tr-TR" sz="2000" dirty="0">
                <a:latin typeface="Comic Sans MS" panose="030F0902030302020204" pitchFamily="66" charset="0"/>
              </a:rPr>
              <a:t> hum </a:t>
            </a:r>
          </a:p>
          <a:p>
            <a:pPr marL="742950" lvl="1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2000" dirty="0" err="1">
                <a:latin typeface="Comic Sans MS" panose="030F0902030302020204" pitchFamily="66" charset="0"/>
              </a:rPr>
              <a:t>Arterıal</a:t>
            </a:r>
            <a:r>
              <a:rPr lang="tr-TR" altLang="tr-TR" sz="2000" dirty="0">
                <a:latin typeface="Comic Sans MS" panose="030F0902030302020204" pitchFamily="66" charset="0"/>
              </a:rPr>
              <a:t> </a:t>
            </a:r>
            <a:r>
              <a:rPr lang="tr-TR" altLang="tr-TR" sz="2000" dirty="0" err="1">
                <a:latin typeface="Comic Sans MS" panose="030F0902030302020204" pitchFamily="66" charset="0"/>
              </a:rPr>
              <a:t>flow</a:t>
            </a:r>
            <a:r>
              <a:rPr lang="tr-TR" altLang="tr-TR" sz="2000" dirty="0">
                <a:latin typeface="Comic Sans MS" panose="030F0902030302020204" pitchFamily="66" charset="0"/>
              </a:rPr>
              <a:t> </a:t>
            </a:r>
            <a:r>
              <a:rPr lang="tr-TR" altLang="tr-TR" sz="2000" dirty="0" err="1">
                <a:latin typeface="Comic Sans MS" panose="030F0902030302020204" pitchFamily="66" charset="0"/>
              </a:rPr>
              <a:t>abnormalıtıes</a:t>
            </a:r>
            <a:r>
              <a:rPr lang="tr-TR" altLang="tr-TR" sz="2000" dirty="0">
                <a:latin typeface="Comic Sans MS" panose="030F0902030302020204" pitchFamily="66" charset="0"/>
              </a:rPr>
              <a:t>  (</a:t>
            </a:r>
            <a:r>
              <a:rPr lang="tr-TR" altLang="tr-TR" sz="2000" dirty="0" err="1">
                <a:latin typeface="Comic Sans MS" panose="030F0902030302020204" pitchFamily="66" charset="0"/>
              </a:rPr>
              <a:t>coarctatıon</a:t>
            </a:r>
            <a:r>
              <a:rPr lang="tr-TR" altLang="tr-TR" sz="2000" dirty="0">
                <a:latin typeface="Comic Sans MS" panose="030F0902030302020204" pitchFamily="66" charset="0"/>
              </a:rPr>
              <a:t> of aort </a:t>
            </a:r>
            <a:r>
              <a:rPr lang="tr-TR" altLang="tr-TR" sz="2000" dirty="0" err="1">
                <a:latin typeface="Comic Sans MS" panose="030F0902030302020204" pitchFamily="66" charset="0"/>
              </a:rPr>
              <a:t>or</a:t>
            </a:r>
            <a:r>
              <a:rPr lang="tr-TR" altLang="tr-TR" sz="2000" dirty="0">
                <a:latin typeface="Comic Sans MS" panose="030F0902030302020204" pitchFamily="66" charset="0"/>
              </a:rPr>
              <a:t> </a:t>
            </a:r>
            <a:r>
              <a:rPr lang="tr-TR" altLang="tr-TR" sz="2000" dirty="0" err="1">
                <a:latin typeface="Comic Sans MS" panose="030F0902030302020204" pitchFamily="66" charset="0"/>
              </a:rPr>
              <a:t>pa</a:t>
            </a:r>
            <a:r>
              <a:rPr lang="tr-TR" altLang="tr-TR" sz="2000" dirty="0">
                <a:latin typeface="Comic Sans MS" panose="030F0902030302020204" pitchFamily="66" charset="0"/>
              </a:rPr>
              <a:t> </a:t>
            </a:r>
            <a:r>
              <a:rPr lang="tr-TR" altLang="tr-TR" sz="2000" dirty="0" err="1">
                <a:latin typeface="Comic Sans MS" panose="030F0902030302020204" pitchFamily="66" charset="0"/>
              </a:rPr>
              <a:t>narrowıng</a:t>
            </a:r>
            <a:r>
              <a:rPr lang="tr-TR" altLang="tr-TR" sz="2000" dirty="0">
                <a:latin typeface="Comic Sans MS" panose="030F0902030302020204" pitchFamily="66" charset="0"/>
              </a:rPr>
              <a:t>)</a:t>
            </a:r>
          </a:p>
          <a:p>
            <a:pPr marL="742950" lvl="1" indent="-285750">
              <a:lnSpc>
                <a:spcPct val="160000"/>
              </a:lnSpc>
              <a:spcBef>
                <a:spcPts val="0"/>
              </a:spcBef>
            </a:pPr>
            <a:endParaRPr lang="tr-TR" altLang="tr-TR" sz="2000" dirty="0">
              <a:latin typeface="Comic Sans MS" panose="030F0902030302020204" pitchFamily="66" charset="0"/>
            </a:endParaRP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endParaRPr lang="tr-TR" altLang="tr-TR" dirty="0">
              <a:latin typeface="Comic Sans MS" panose="030F0902030302020204" pitchFamily="66" charset="0"/>
            </a:endParaRPr>
          </a:p>
          <a:p>
            <a:pPr marL="914400" lvl="2" indent="0">
              <a:lnSpc>
                <a:spcPct val="160000"/>
              </a:lnSpc>
              <a:spcBef>
                <a:spcPts val="0"/>
              </a:spcBef>
              <a:buNone/>
            </a:pPr>
            <a:endParaRPr lang="tr-TR" altLang="tr-TR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0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000" dirty="0">
              <a:latin typeface="Comic Sans MS" panose="030F0902030302020204" pitchFamily="66" charset="0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</p:txBody>
      </p:sp>
      <p:sp>
        <p:nvSpPr>
          <p:cNvPr id="13" name="Line 17">
            <a:extLst>
              <a:ext uri="{FF2B5EF4-FFF2-40B4-BE49-F238E27FC236}">
                <a16:creationId xmlns:a16="http://schemas.microsoft.com/office/drawing/2014/main" id="{255ACB04-CEFA-6046-8F95-0CD0DF7CBB3E}"/>
              </a:ext>
            </a:extLst>
          </p:cNvPr>
          <p:cNvSpPr>
            <a:spLocks noChangeShapeType="1"/>
          </p:cNvSpPr>
          <p:nvPr/>
        </p:nvSpPr>
        <p:spPr bwMode="auto">
          <a:xfrm>
            <a:off x="7461251" y="3676111"/>
            <a:ext cx="3313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4" name="Rectangle 7">
            <a:extLst>
              <a:ext uri="{FF2B5EF4-FFF2-40B4-BE49-F238E27FC236}">
                <a16:creationId xmlns:a16="http://schemas.microsoft.com/office/drawing/2014/main" id="{ADB565DF-5A2D-7E46-AFD9-E942423635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6788" y="3172874"/>
            <a:ext cx="144463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5" name="Rectangle 8">
            <a:extLst>
              <a:ext uri="{FF2B5EF4-FFF2-40B4-BE49-F238E27FC236}">
                <a16:creationId xmlns:a16="http://schemas.microsoft.com/office/drawing/2014/main" id="{E302CBE6-5403-7E49-A140-DB318CC013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74138" y="3172874"/>
            <a:ext cx="144463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6" name="Rectangle 9">
            <a:extLst>
              <a:ext uri="{FF2B5EF4-FFF2-40B4-BE49-F238E27FC236}">
                <a16:creationId xmlns:a16="http://schemas.microsoft.com/office/drawing/2014/main" id="{63E2667F-C6F9-1B4E-8CCB-52F4E08131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74363" y="3172874"/>
            <a:ext cx="144463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7" name="Text Box 15">
            <a:extLst>
              <a:ext uri="{FF2B5EF4-FFF2-40B4-BE49-F238E27FC236}">
                <a16:creationId xmlns:a16="http://schemas.microsoft.com/office/drawing/2014/main" id="{4F0AE050-6E9F-EF4A-AFD0-A7A8E62A16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73913" y="2734724"/>
            <a:ext cx="3879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/>
              <a:t>S1                     S2                        S1</a:t>
            </a:r>
          </a:p>
        </p:txBody>
      </p:sp>
      <p:sp>
        <p:nvSpPr>
          <p:cNvPr id="18" name="7 İkizkenar Üçgen">
            <a:extLst>
              <a:ext uri="{FF2B5EF4-FFF2-40B4-BE49-F238E27FC236}">
                <a16:creationId xmlns:a16="http://schemas.microsoft.com/office/drawing/2014/main" id="{FC1A8C49-48F4-FB43-B33F-F3F667C66E9A}"/>
              </a:ext>
            </a:extLst>
          </p:cNvPr>
          <p:cNvSpPr/>
          <p:nvPr/>
        </p:nvSpPr>
        <p:spPr>
          <a:xfrm rot="5400000">
            <a:off x="9696451" y="2877599"/>
            <a:ext cx="500062" cy="1643062"/>
          </a:xfrm>
          <a:prstGeom prst="triangle">
            <a:avLst>
              <a:gd name="adj" fmla="val 416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19" name="8 İkizkenar Üçgen">
            <a:extLst>
              <a:ext uri="{FF2B5EF4-FFF2-40B4-BE49-F238E27FC236}">
                <a16:creationId xmlns:a16="http://schemas.microsoft.com/office/drawing/2014/main" id="{54059902-7F39-2F45-864B-79F1520EFC05}"/>
              </a:ext>
            </a:extLst>
          </p:cNvPr>
          <p:cNvSpPr/>
          <p:nvPr/>
        </p:nvSpPr>
        <p:spPr>
          <a:xfrm rot="16385962">
            <a:off x="7972426" y="2912524"/>
            <a:ext cx="492125" cy="1501775"/>
          </a:xfrm>
          <a:prstGeom prst="triangle">
            <a:avLst>
              <a:gd name="adj" fmla="val 425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20" name="Başlık 3">
            <a:extLst>
              <a:ext uri="{FF2B5EF4-FFF2-40B4-BE49-F238E27FC236}">
                <a16:creationId xmlns:a16="http://schemas.microsoft.com/office/drawing/2014/main" id="{5C31E662-A8AD-F046-82B5-146526AE2DE2}"/>
              </a:ext>
            </a:extLst>
          </p:cNvPr>
          <p:cNvSpPr txBox="1">
            <a:spLocks/>
          </p:cNvSpPr>
          <p:nvPr/>
        </p:nvSpPr>
        <p:spPr>
          <a:xfrm>
            <a:off x="838200" y="618464"/>
            <a:ext cx="10516226" cy="105824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000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4000" b="1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Continuous</a:t>
            </a:r>
            <a:r>
              <a:rPr lang="tr-TR" sz="4000" b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4000" b="1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Murmurs</a:t>
            </a:r>
            <a:endParaRPr lang="tr-TR" sz="4000" b="1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5780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D8DE141D-1D7E-F14F-853C-87334507ABC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2101334"/>
            <a:ext cx="10364449" cy="4756665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  <a:buSzPct val="140000"/>
              <a:buFont typeface="Wingdings" pitchFamily="2" charset="2"/>
              <a:buChar char="§"/>
            </a:pPr>
            <a:r>
              <a:rPr lang="tr-TR" sz="2400" b="1" i="1" cap="none" dirty="0" err="1"/>
              <a:t>Friction</a:t>
            </a:r>
            <a:r>
              <a:rPr lang="tr-TR" sz="2400" b="1" i="1" cap="none" dirty="0"/>
              <a:t> </a:t>
            </a:r>
            <a:r>
              <a:rPr lang="tr-TR" sz="2400" b="1" i="1" cap="none" dirty="0" err="1"/>
              <a:t>rubs</a:t>
            </a:r>
            <a:r>
              <a:rPr lang="tr-TR" sz="2400" b="1" i="1" cap="none" dirty="0"/>
              <a:t>: </a:t>
            </a:r>
            <a:r>
              <a:rPr lang="tr-TR" sz="2400" cap="none" dirty="0" err="1"/>
              <a:t>Pericardial</a:t>
            </a:r>
            <a:r>
              <a:rPr lang="tr-TR" sz="2400" cap="none" dirty="0"/>
              <a:t> </a:t>
            </a:r>
            <a:r>
              <a:rPr lang="tr-TR" sz="2400" cap="none" dirty="0" err="1"/>
              <a:t>sounds</a:t>
            </a:r>
            <a:r>
              <a:rPr lang="tr-TR" sz="2400" cap="none" dirty="0"/>
              <a:t> </a:t>
            </a:r>
            <a:r>
              <a:rPr lang="tr-TR" sz="2400" cap="none" dirty="0" err="1"/>
              <a:t>caused</a:t>
            </a:r>
            <a:r>
              <a:rPr lang="tr-TR" sz="2400" cap="none" dirty="0"/>
              <a:t> </a:t>
            </a:r>
            <a:r>
              <a:rPr lang="tr-TR" sz="2400" cap="none" dirty="0" err="1"/>
              <a:t>by</a:t>
            </a:r>
            <a:r>
              <a:rPr lang="tr-TR" sz="2400" cap="none" dirty="0"/>
              <a:t> </a:t>
            </a:r>
            <a:r>
              <a:rPr lang="tr-TR" sz="2400" cap="none" dirty="0" err="1"/>
              <a:t>movement</a:t>
            </a:r>
            <a:r>
              <a:rPr lang="tr-TR" sz="2400" cap="none" dirty="0"/>
              <a:t> of </a:t>
            </a:r>
            <a:r>
              <a:rPr lang="tr-TR" sz="2400" cap="none" dirty="0" err="1"/>
              <a:t>pericardial</a:t>
            </a:r>
            <a:r>
              <a:rPr lang="tr-TR" sz="2400" cap="none" dirty="0"/>
              <a:t> </a:t>
            </a:r>
            <a:r>
              <a:rPr lang="tr-TR" sz="2400" cap="none" dirty="0" err="1"/>
              <a:t>surfaces</a:t>
            </a:r>
            <a:r>
              <a:rPr lang="tr-TR" sz="2400" cap="none" dirty="0"/>
              <a:t> </a:t>
            </a:r>
            <a:r>
              <a:rPr lang="tr-TR" sz="2400" cap="none" dirty="0" err="1"/>
              <a:t>against</a:t>
            </a:r>
            <a:r>
              <a:rPr lang="tr-TR" sz="2400" cap="none" dirty="0"/>
              <a:t> </a:t>
            </a:r>
            <a:r>
              <a:rPr lang="tr-TR" sz="2400" cap="none" dirty="0" err="1"/>
              <a:t>one</a:t>
            </a:r>
            <a:r>
              <a:rPr lang="tr-TR" sz="2400" cap="none" dirty="0"/>
              <a:t> </a:t>
            </a:r>
            <a:r>
              <a:rPr lang="tr-TR" sz="2400" cap="none" dirty="0" err="1"/>
              <a:t>another</a:t>
            </a:r>
            <a:r>
              <a:rPr lang="tr-TR" sz="2400" cap="none" dirty="0"/>
              <a:t>. Best </a:t>
            </a:r>
            <a:r>
              <a:rPr lang="tr-TR" sz="2400" cap="none" dirty="0" err="1"/>
              <a:t>heard</a:t>
            </a:r>
            <a:r>
              <a:rPr lang="tr-TR" sz="2400" cap="none" dirty="0"/>
              <a:t> </a:t>
            </a:r>
            <a:r>
              <a:rPr lang="tr-TR" sz="2400" cap="none" dirty="0" err="1"/>
              <a:t>over</a:t>
            </a:r>
            <a:r>
              <a:rPr lang="tr-TR" sz="2400" cap="none" dirty="0"/>
              <a:t> </a:t>
            </a:r>
            <a:r>
              <a:rPr lang="tr-TR" sz="2400" cap="none" dirty="0" err="1"/>
              <a:t>the</a:t>
            </a:r>
            <a:r>
              <a:rPr lang="tr-TR" sz="2400" cap="none" dirty="0"/>
              <a:t> </a:t>
            </a:r>
            <a:r>
              <a:rPr lang="tr-TR" sz="2400" cap="none" dirty="0" err="1"/>
              <a:t>apex</a:t>
            </a:r>
            <a:r>
              <a:rPr lang="tr-TR" sz="2400" cap="none" dirty="0"/>
              <a:t>.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  <a:buSzPct val="140000"/>
              <a:buNone/>
            </a:pPr>
            <a:r>
              <a:rPr lang="tr-TR" sz="2400" cap="none" dirty="0"/>
              <a:t>	</a:t>
            </a:r>
            <a:r>
              <a:rPr lang="tr-TR" sz="2400" cap="none" dirty="0" err="1"/>
              <a:t>Pericarditis</a:t>
            </a:r>
            <a:r>
              <a:rPr lang="tr-TR" sz="2400" cap="none" dirty="0"/>
              <a:t> </a:t>
            </a:r>
            <a:r>
              <a:rPr lang="tr-TR" sz="2400" cap="none" dirty="0" err="1"/>
              <a:t>or</a:t>
            </a:r>
            <a:r>
              <a:rPr lang="tr-TR" sz="2400" cap="none" dirty="0"/>
              <a:t> </a:t>
            </a:r>
            <a:r>
              <a:rPr lang="tr-TR" sz="2400" cap="none" dirty="0" err="1"/>
              <a:t>pericardial</a:t>
            </a:r>
            <a:r>
              <a:rPr lang="tr-TR" sz="2400" cap="none" dirty="0"/>
              <a:t> </a:t>
            </a:r>
            <a:r>
              <a:rPr lang="tr-TR" sz="2400" cap="none" dirty="0" err="1"/>
              <a:t>disease</a:t>
            </a:r>
            <a:br>
              <a:rPr lang="tr-TR" sz="2400" cap="none" dirty="0"/>
            </a:br>
            <a:r>
              <a:rPr lang="tr-TR" sz="2400" cap="none" dirty="0"/>
              <a:t>           </a:t>
            </a:r>
            <a:r>
              <a:rPr lang="tr-TR" sz="2400" cap="none" dirty="0" err="1"/>
              <a:t>Pericardial</a:t>
            </a:r>
            <a:r>
              <a:rPr lang="tr-TR" sz="2400" cap="none" dirty="0"/>
              <a:t> </a:t>
            </a:r>
            <a:r>
              <a:rPr lang="tr-TR" sz="2400" cap="none" dirty="0" err="1"/>
              <a:t>efusion</a:t>
            </a:r>
            <a:r>
              <a:rPr lang="tr-TR" sz="2400" cap="none" dirty="0"/>
              <a:t> (</a:t>
            </a:r>
            <a:r>
              <a:rPr lang="tr-TR" sz="2400" cap="none" dirty="0" err="1"/>
              <a:t>When</a:t>
            </a:r>
            <a:r>
              <a:rPr lang="tr-TR" sz="2400" cap="none" dirty="0"/>
              <a:t> </a:t>
            </a:r>
            <a:r>
              <a:rPr lang="tr-TR" sz="2400" cap="none" dirty="0" err="1"/>
              <a:t>there</a:t>
            </a:r>
            <a:r>
              <a:rPr lang="tr-TR" sz="2400" cap="none" dirty="0"/>
              <a:t> is </a:t>
            </a:r>
            <a:r>
              <a:rPr lang="tr-TR" sz="2400" cap="none" dirty="0" err="1"/>
              <a:t>large</a:t>
            </a:r>
            <a:r>
              <a:rPr lang="tr-TR" sz="2400" cap="none" dirty="0"/>
              <a:t> </a:t>
            </a:r>
            <a:r>
              <a:rPr lang="tr-TR" sz="2400" cap="none" dirty="0" err="1"/>
              <a:t>amount</a:t>
            </a:r>
            <a:r>
              <a:rPr lang="tr-TR" sz="2400" cap="none" dirty="0"/>
              <a:t> of </a:t>
            </a:r>
            <a:r>
              <a:rPr lang="tr-TR" sz="2400" cap="none" dirty="0" err="1"/>
              <a:t>fluid</a:t>
            </a:r>
            <a:r>
              <a:rPr lang="tr-TR" sz="2400" cap="none" dirty="0"/>
              <a:t> </a:t>
            </a:r>
            <a:r>
              <a:rPr lang="tr-TR" sz="2400" cap="none" dirty="0" err="1"/>
              <a:t>accumulation</a:t>
            </a:r>
            <a:r>
              <a:rPr lang="tr-TR" sz="2400" cap="none"/>
              <a:t>,   friction</a:t>
            </a:r>
            <a:r>
              <a:rPr lang="tr-TR" sz="2400" cap="none" dirty="0"/>
              <a:t> </a:t>
            </a:r>
            <a:r>
              <a:rPr lang="tr-TR" sz="2400" cap="none" dirty="0" err="1"/>
              <a:t>rubs</a:t>
            </a:r>
            <a:r>
              <a:rPr lang="tr-TR" sz="2400" cap="none" dirty="0"/>
              <a:t> </a:t>
            </a:r>
            <a:r>
              <a:rPr lang="tr-TR" sz="2400" cap="none" dirty="0" err="1"/>
              <a:t>may</a:t>
            </a:r>
            <a:r>
              <a:rPr lang="tr-TR" sz="2400" cap="none" dirty="0"/>
              <a:t> </a:t>
            </a:r>
            <a:r>
              <a:rPr lang="tr-TR" sz="2400" cap="none" dirty="0" err="1"/>
              <a:t>disappear</a:t>
            </a:r>
            <a:r>
              <a:rPr lang="tr-TR" sz="2400" cap="none" dirty="0"/>
              <a:t>)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  <a:buSzPct val="140000"/>
              <a:buNone/>
            </a:pPr>
            <a:endParaRPr lang="tr-TR" sz="2400" b="1" i="1" cap="none" dirty="0"/>
          </a:p>
          <a:p>
            <a:pPr marL="0" indent="0">
              <a:buClr>
                <a:schemeClr val="accent1">
                  <a:lumMod val="75000"/>
                </a:schemeClr>
              </a:buClr>
              <a:buSzPct val="140000"/>
              <a:buNone/>
            </a:pPr>
            <a:endParaRPr lang="tr-TR" sz="1800" cap="none" dirty="0"/>
          </a:p>
        </p:txBody>
      </p:sp>
      <p:sp>
        <p:nvSpPr>
          <p:cNvPr id="4" name="Başlık 3">
            <a:extLst>
              <a:ext uri="{FF2B5EF4-FFF2-40B4-BE49-F238E27FC236}">
                <a16:creationId xmlns:a16="http://schemas.microsoft.com/office/drawing/2014/main" id="{36B5E97B-21C5-D647-86C1-FA941F8F8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289904"/>
            <a:ext cx="10364451" cy="1210283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90000">
            <a:normAutofit/>
          </a:bodyPr>
          <a:lstStyle/>
          <a:p>
            <a:r>
              <a:rPr lang="tr-TR" sz="4000" b="1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Extracardiac</a:t>
            </a:r>
            <a:r>
              <a:rPr lang="tr-TR" sz="4000" b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4000" b="1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Sounds</a:t>
            </a:r>
            <a:endParaRPr lang="tr-TR" sz="4000" b="1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İçerik Yer Tutucusu 4">
            <a:extLst>
              <a:ext uri="{FF2B5EF4-FFF2-40B4-BE49-F238E27FC236}">
                <a16:creationId xmlns:a16="http://schemas.microsoft.com/office/drawing/2014/main" id="{FAD515F9-74DA-564A-ACA8-BE1160261B52}"/>
              </a:ext>
            </a:extLst>
          </p:cNvPr>
          <p:cNvSpPr txBox="1">
            <a:spLocks/>
          </p:cNvSpPr>
          <p:nvPr/>
        </p:nvSpPr>
        <p:spPr>
          <a:xfrm>
            <a:off x="913773" y="4756665"/>
            <a:ext cx="10364451" cy="1338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accent1">
                  <a:lumMod val="75000"/>
                </a:schemeClr>
              </a:buClr>
              <a:buSzPct val="140000"/>
              <a:buNone/>
            </a:pPr>
            <a:r>
              <a:rPr lang="tr-TR" sz="1800" cap="none" dirty="0"/>
              <a:t> </a:t>
            </a:r>
          </a:p>
        </p:txBody>
      </p:sp>
      <p:sp>
        <p:nvSpPr>
          <p:cNvPr id="12" name="İçerik Yer Tutucusu 4">
            <a:extLst>
              <a:ext uri="{FF2B5EF4-FFF2-40B4-BE49-F238E27FC236}">
                <a16:creationId xmlns:a16="http://schemas.microsoft.com/office/drawing/2014/main" id="{67C959EE-C966-0249-AF86-8B82A56644D7}"/>
              </a:ext>
            </a:extLst>
          </p:cNvPr>
          <p:cNvSpPr txBox="1">
            <a:spLocks/>
          </p:cNvSpPr>
          <p:nvPr/>
        </p:nvSpPr>
        <p:spPr>
          <a:xfrm>
            <a:off x="6096000" y="2702481"/>
            <a:ext cx="5182223" cy="26636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Clr>
                <a:schemeClr val="accent1">
                  <a:lumMod val="75000"/>
                </a:schemeClr>
              </a:buClr>
              <a:buSzPct val="140000"/>
              <a:buFont typeface="Arial" panose="020B0604020202020204" pitchFamily="34" charset="0"/>
              <a:buNone/>
            </a:pPr>
            <a:endParaRPr lang="tr-TR" sz="1600" cap="none" dirty="0"/>
          </a:p>
          <a:p>
            <a:pPr>
              <a:buClr>
                <a:schemeClr val="accent1">
                  <a:lumMod val="75000"/>
                </a:schemeClr>
              </a:buClr>
              <a:buSzPct val="140000"/>
              <a:buFont typeface="Wingdings" pitchFamily="2" charset="2"/>
              <a:buChar char="§"/>
            </a:pPr>
            <a:endParaRPr lang="tr-TR" sz="1800" cap="none" dirty="0"/>
          </a:p>
        </p:txBody>
      </p:sp>
    </p:spTree>
    <p:extLst>
      <p:ext uri="{BB962C8B-B14F-4D97-AF65-F5344CB8AC3E}">
        <p14:creationId xmlns:p14="http://schemas.microsoft.com/office/powerpoint/2010/main" val="378157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0878" y="1683725"/>
            <a:ext cx="10058399" cy="6483882"/>
          </a:xfrm>
        </p:spPr>
        <p:txBody>
          <a:bodyPr>
            <a:normAutofit fontScale="85000" lnSpcReduction="20000"/>
          </a:bodyPr>
          <a:lstStyle/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2300" cap="none" dirty="0">
                <a:solidFill>
                  <a:schemeClr val="tx1"/>
                </a:solidFill>
                <a:latin typeface="Comic Sans MS" panose="030F0902030302020204" pitchFamily="66" charset="0"/>
              </a:rPr>
              <a:t>INSPECTION</a:t>
            </a:r>
          </a:p>
          <a:p>
            <a:pPr lvl="2" algn="l">
              <a:lnSpc>
                <a:spcPct val="80000"/>
              </a:lnSpc>
            </a:pPr>
            <a:endParaRPr lang="tr-TR" altLang="tr-TR" sz="2300" dirty="0">
              <a:latin typeface="Comic Sans MS" panose="030F0902030302020204" pitchFamily="66" charset="0"/>
            </a:endParaRP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2300" dirty="0">
                <a:latin typeface="Comic Sans MS" panose="030F0902030302020204" pitchFamily="66" charset="0"/>
              </a:rPr>
              <a:t>General </a:t>
            </a:r>
            <a:r>
              <a:rPr lang="tr-TR" altLang="tr-TR" sz="2300" dirty="0" err="1">
                <a:latin typeface="Comic Sans MS" panose="030F0902030302020204" pitchFamily="66" charset="0"/>
              </a:rPr>
              <a:t>appearance</a:t>
            </a:r>
            <a:r>
              <a:rPr lang="tr-TR" altLang="tr-TR" sz="2300" dirty="0">
                <a:latin typeface="Comic Sans MS" panose="030F0902030302020204" pitchFamily="66" charset="0"/>
              </a:rPr>
              <a:t> </a:t>
            </a:r>
            <a:r>
              <a:rPr lang="tr-TR" altLang="tr-TR" sz="2300" dirty="0" err="1">
                <a:latin typeface="Comic Sans MS" panose="030F0902030302020204" pitchFamily="66" charset="0"/>
              </a:rPr>
              <a:t>and</a:t>
            </a:r>
            <a:r>
              <a:rPr lang="tr-TR" altLang="tr-TR" sz="2300" dirty="0">
                <a:latin typeface="Comic Sans MS" panose="030F0902030302020204" pitchFamily="66" charset="0"/>
              </a:rPr>
              <a:t> </a:t>
            </a:r>
            <a:r>
              <a:rPr lang="tr-TR" altLang="tr-TR" sz="2300" dirty="0" err="1">
                <a:latin typeface="Comic Sans MS" panose="030F0902030302020204" pitchFamily="66" charset="0"/>
              </a:rPr>
              <a:t>growth</a:t>
            </a:r>
            <a:r>
              <a:rPr lang="tr-TR" altLang="tr-TR" sz="2300" dirty="0">
                <a:latin typeface="Comic Sans MS" panose="030F0902030302020204" pitchFamily="66" charset="0"/>
              </a:rPr>
              <a:t> </a:t>
            </a:r>
            <a:r>
              <a:rPr lang="tr-TR" altLang="tr-TR" sz="2300" dirty="0" err="1">
                <a:latin typeface="Comic Sans MS" panose="030F0902030302020204" pitchFamily="66" charset="0"/>
              </a:rPr>
              <a:t>pattern</a:t>
            </a:r>
            <a:r>
              <a:rPr lang="tr-TR" altLang="tr-TR" sz="2300" dirty="0">
                <a:latin typeface="Comic Sans MS" panose="030F0902030302020204" pitchFamily="66" charset="0"/>
              </a:rPr>
              <a:t> </a:t>
            </a: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2300" dirty="0" err="1">
                <a:latin typeface="Comic Sans MS" panose="030F0902030302020204" pitchFamily="66" charset="0"/>
              </a:rPr>
              <a:t>Syndromes</a:t>
            </a:r>
            <a:r>
              <a:rPr lang="tr-TR" altLang="tr-TR" sz="2300" dirty="0">
                <a:latin typeface="Comic Sans MS" panose="030F0902030302020204" pitchFamily="66" charset="0"/>
              </a:rPr>
              <a:t> (</a:t>
            </a:r>
            <a:r>
              <a:rPr lang="tr-TR" altLang="tr-TR" sz="2300" dirty="0" err="1">
                <a:latin typeface="Comic Sans MS" panose="030F0902030302020204" pitchFamily="66" charset="0"/>
              </a:rPr>
              <a:t>heredıtary</a:t>
            </a:r>
            <a:r>
              <a:rPr lang="tr-TR" altLang="tr-TR" sz="2300" dirty="0">
                <a:latin typeface="Comic Sans MS" panose="030F0902030302020204" pitchFamily="66" charset="0"/>
              </a:rPr>
              <a:t> &amp; </a:t>
            </a:r>
            <a:r>
              <a:rPr lang="tr-TR" altLang="tr-TR" sz="2300" dirty="0" err="1">
                <a:latin typeface="Comic Sans MS" panose="030F0902030302020204" pitchFamily="66" charset="0"/>
              </a:rPr>
              <a:t>non-heredıtary</a:t>
            </a:r>
            <a:r>
              <a:rPr lang="tr-TR" altLang="tr-TR" sz="2300" dirty="0">
                <a:latin typeface="Comic Sans MS" panose="030F0902030302020204" pitchFamily="66" charset="0"/>
              </a:rPr>
              <a:t>)</a:t>
            </a: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2300" dirty="0" err="1">
                <a:latin typeface="Comic Sans MS" panose="030F0902030302020204" pitchFamily="66" charset="0"/>
              </a:rPr>
              <a:t>Other</a:t>
            </a:r>
            <a:r>
              <a:rPr lang="tr-TR" altLang="tr-TR" sz="2300" dirty="0">
                <a:latin typeface="Comic Sans MS" panose="030F0902030302020204" pitchFamily="66" charset="0"/>
              </a:rPr>
              <a:t> </a:t>
            </a:r>
            <a:r>
              <a:rPr lang="tr-TR" altLang="tr-TR" sz="2300" dirty="0" err="1">
                <a:latin typeface="Comic Sans MS" panose="030F0902030302020204" pitchFamily="66" charset="0"/>
              </a:rPr>
              <a:t>system</a:t>
            </a:r>
            <a:r>
              <a:rPr lang="tr-TR" altLang="tr-TR" sz="2300" dirty="0">
                <a:latin typeface="Comic Sans MS" panose="030F0902030302020204" pitchFamily="66" charset="0"/>
              </a:rPr>
              <a:t> </a:t>
            </a:r>
            <a:r>
              <a:rPr lang="tr-TR" altLang="tr-TR" sz="2300" dirty="0" err="1">
                <a:latin typeface="Comic Sans MS" panose="030F0902030302020204" pitchFamily="66" charset="0"/>
              </a:rPr>
              <a:t>malformatıons</a:t>
            </a:r>
            <a:endParaRPr lang="tr-TR" altLang="tr-TR" sz="2300" dirty="0">
              <a:latin typeface="Comic Sans MS" panose="030F0902030302020204" pitchFamily="66" charset="0"/>
            </a:endParaRP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2300" dirty="0" err="1">
                <a:latin typeface="Comic Sans MS" panose="030F0902030302020204" pitchFamily="66" charset="0"/>
              </a:rPr>
              <a:t>colour</a:t>
            </a:r>
            <a:endParaRPr lang="tr-TR" altLang="tr-TR" sz="2300" dirty="0">
              <a:latin typeface="Comic Sans MS" panose="030F0902030302020204" pitchFamily="66" charset="0"/>
            </a:endParaRP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2300" dirty="0" err="1">
                <a:latin typeface="Comic Sans MS" panose="030F0902030302020204" pitchFamily="66" charset="0"/>
              </a:rPr>
              <a:t>clubbıng</a:t>
            </a:r>
            <a:endParaRPr lang="tr-TR" altLang="tr-TR" sz="2300" dirty="0">
              <a:latin typeface="Comic Sans MS" panose="030F0902030302020204" pitchFamily="66" charset="0"/>
            </a:endParaRP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2300" dirty="0" err="1">
                <a:latin typeface="Comic Sans MS" panose="030F0902030302020204" pitchFamily="66" charset="0"/>
              </a:rPr>
              <a:t>Respıratory</a:t>
            </a:r>
            <a:r>
              <a:rPr lang="tr-TR" altLang="tr-TR" sz="2300" dirty="0">
                <a:latin typeface="Comic Sans MS" panose="030F0902030302020204" pitchFamily="66" charset="0"/>
              </a:rPr>
              <a:t> rate </a:t>
            </a:r>
            <a:r>
              <a:rPr lang="tr-TR" altLang="tr-TR" sz="2300" dirty="0" err="1">
                <a:latin typeface="Comic Sans MS" panose="030F0902030302020204" pitchFamily="66" charset="0"/>
              </a:rPr>
              <a:t>and</a:t>
            </a:r>
            <a:r>
              <a:rPr lang="tr-TR" altLang="tr-TR" sz="2300" dirty="0">
                <a:latin typeface="Comic Sans MS" panose="030F0902030302020204" pitchFamily="66" charset="0"/>
              </a:rPr>
              <a:t> </a:t>
            </a:r>
            <a:r>
              <a:rPr lang="tr-TR" altLang="tr-TR" sz="2300" dirty="0" err="1">
                <a:latin typeface="Comic Sans MS" panose="030F0902030302020204" pitchFamily="66" charset="0"/>
              </a:rPr>
              <a:t>pattern</a:t>
            </a:r>
            <a:endParaRPr lang="tr-TR" altLang="tr-TR" sz="2300" dirty="0">
              <a:latin typeface="Comic Sans MS" panose="030F0902030302020204" pitchFamily="66" charset="0"/>
            </a:endParaRP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2300" dirty="0" err="1">
                <a:latin typeface="Comic Sans MS" panose="030F0902030302020204" pitchFamily="66" charset="0"/>
              </a:rPr>
              <a:t>sweatıng</a:t>
            </a:r>
            <a:endParaRPr lang="tr-TR" altLang="tr-TR" sz="2300" dirty="0">
              <a:latin typeface="Comic Sans MS" panose="030F0902030302020204" pitchFamily="66" charset="0"/>
            </a:endParaRP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2300" dirty="0" err="1">
                <a:latin typeface="Comic Sans MS" panose="030F0902030302020204" pitchFamily="66" charset="0"/>
              </a:rPr>
              <a:t>Chest</a:t>
            </a:r>
            <a:r>
              <a:rPr lang="tr-TR" altLang="tr-TR" sz="2300" dirty="0">
                <a:latin typeface="Comic Sans MS" panose="030F0902030302020204" pitchFamily="66" charset="0"/>
              </a:rPr>
              <a:t> Wall </a:t>
            </a:r>
            <a:r>
              <a:rPr lang="tr-TR" altLang="tr-TR" sz="2300" dirty="0" err="1">
                <a:latin typeface="Comic Sans MS" panose="030F0902030302020204" pitchFamily="66" charset="0"/>
              </a:rPr>
              <a:t>deformıtıes</a:t>
            </a:r>
            <a:r>
              <a:rPr lang="tr-TR" altLang="tr-TR" sz="2300" dirty="0">
                <a:latin typeface="Comic Sans MS" panose="030F0902030302020204" pitchFamily="66" charset="0"/>
              </a:rPr>
              <a:t>, </a:t>
            </a:r>
            <a:r>
              <a:rPr lang="tr-TR" altLang="tr-TR" sz="2300" dirty="0" err="1">
                <a:latin typeface="Comic Sans MS" panose="030F0902030302020204" pitchFamily="66" charset="0"/>
              </a:rPr>
              <a:t>surgıcal</a:t>
            </a:r>
            <a:r>
              <a:rPr lang="tr-TR" altLang="tr-TR" sz="2300" dirty="0">
                <a:latin typeface="Comic Sans MS" panose="030F0902030302020204" pitchFamily="66" charset="0"/>
              </a:rPr>
              <a:t> </a:t>
            </a:r>
            <a:r>
              <a:rPr lang="tr-TR" altLang="tr-TR" sz="2300" dirty="0" err="1">
                <a:latin typeface="Comic Sans MS" panose="030F0902030302020204" pitchFamily="66" charset="0"/>
              </a:rPr>
              <a:t>scars</a:t>
            </a:r>
            <a:endParaRPr lang="tr-TR" altLang="tr-TR" sz="2300" dirty="0">
              <a:latin typeface="Comic Sans MS" panose="030F0902030302020204" pitchFamily="66" charset="0"/>
            </a:endParaRP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2300" dirty="0" err="1">
                <a:latin typeface="Comic Sans MS" panose="030F0902030302020204" pitchFamily="66" charset="0"/>
              </a:rPr>
              <a:t>Jugulary</a:t>
            </a:r>
            <a:r>
              <a:rPr lang="tr-TR" altLang="tr-TR" sz="2300" dirty="0">
                <a:latin typeface="Comic Sans MS" panose="030F0902030302020204" pitchFamily="66" charset="0"/>
              </a:rPr>
              <a:t> </a:t>
            </a:r>
            <a:r>
              <a:rPr lang="tr-TR" altLang="tr-TR" sz="2300" dirty="0" err="1">
                <a:latin typeface="Comic Sans MS" panose="030F0902030302020204" pitchFamily="66" charset="0"/>
              </a:rPr>
              <a:t>veın</a:t>
            </a:r>
            <a:r>
              <a:rPr lang="tr-TR" altLang="tr-TR" sz="2300" dirty="0">
                <a:latin typeface="Comic Sans MS" panose="030F0902030302020204" pitchFamily="66" charset="0"/>
              </a:rPr>
              <a:t> </a:t>
            </a:r>
            <a:r>
              <a:rPr lang="tr-TR" altLang="tr-TR" sz="2300" dirty="0" err="1">
                <a:latin typeface="Comic Sans MS" panose="030F0902030302020204" pitchFamily="66" charset="0"/>
              </a:rPr>
              <a:t>dıstentıon</a:t>
            </a:r>
            <a:endParaRPr lang="tr-TR" altLang="tr-TR" sz="23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160000"/>
              </a:lnSpc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>
              <a:lnSpc>
                <a:spcPct val="160000"/>
              </a:lnSpc>
              <a:buClr>
                <a:srgbClr val="FF0000"/>
              </a:buClr>
            </a:pPr>
            <a:br>
              <a:rPr lang="tr-TR" sz="2000" dirty="0">
                <a:latin typeface="Comic Sans MS"/>
                <a:cs typeface="Comic Sans MS"/>
              </a:rPr>
            </a:b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</a:t>
            </a: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 </a:t>
            </a: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85527FC0-7F79-DD4A-AD34-E00EDE9A6F4B}"/>
              </a:ext>
            </a:extLst>
          </p:cNvPr>
          <p:cNvSpPr/>
          <p:nvPr/>
        </p:nvSpPr>
        <p:spPr>
          <a:xfrm>
            <a:off x="2469229" y="1683725"/>
            <a:ext cx="7361695" cy="47889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42950" lvl="1" indent="-285750">
              <a:buFont typeface="Wingdings" pitchFamily="2" charset="2"/>
              <a:buChar char="q"/>
              <a:defRPr/>
            </a:pPr>
            <a:r>
              <a:rPr lang="tr-TR" sz="2200" dirty="0" err="1"/>
              <a:t>Allagille</a:t>
            </a:r>
            <a:r>
              <a:rPr lang="tr-TR" sz="2200" dirty="0"/>
              <a:t>... </a:t>
            </a:r>
            <a:r>
              <a:rPr lang="tr-TR" sz="2200" dirty="0" err="1"/>
              <a:t>Peripheral</a:t>
            </a:r>
            <a:r>
              <a:rPr lang="tr-TR" sz="2200" dirty="0"/>
              <a:t> </a:t>
            </a:r>
            <a:r>
              <a:rPr lang="tr-TR" sz="2200" dirty="0" err="1"/>
              <a:t>Pulmonary</a:t>
            </a:r>
            <a:r>
              <a:rPr lang="tr-TR" sz="2200" dirty="0"/>
              <a:t> </a:t>
            </a:r>
            <a:r>
              <a:rPr lang="tr-TR" sz="2200" dirty="0" err="1"/>
              <a:t>Stenosis</a:t>
            </a:r>
            <a:r>
              <a:rPr lang="tr-TR" sz="2200" dirty="0"/>
              <a:t> </a:t>
            </a:r>
          </a:p>
          <a:p>
            <a:pPr marL="742950" lvl="1" indent="-285750">
              <a:buFont typeface="Wingdings" pitchFamily="2" charset="2"/>
              <a:buChar char="q"/>
              <a:defRPr/>
            </a:pPr>
            <a:r>
              <a:rPr lang="tr-TR" sz="2200" dirty="0" err="1"/>
              <a:t>Charge</a:t>
            </a:r>
            <a:r>
              <a:rPr lang="tr-TR" sz="2200" dirty="0"/>
              <a:t> ... TOF, </a:t>
            </a:r>
            <a:r>
              <a:rPr lang="tr-TR" sz="2200" dirty="0" err="1"/>
              <a:t>Truncus</a:t>
            </a:r>
            <a:r>
              <a:rPr lang="tr-TR" sz="2200" dirty="0"/>
              <a:t> Art, </a:t>
            </a:r>
            <a:r>
              <a:rPr lang="tr-TR" sz="2200" dirty="0" err="1"/>
              <a:t>Aortic</a:t>
            </a:r>
            <a:r>
              <a:rPr lang="tr-TR" sz="2200" dirty="0"/>
              <a:t> </a:t>
            </a:r>
            <a:r>
              <a:rPr lang="tr-TR" sz="2200" dirty="0" err="1"/>
              <a:t>arc</a:t>
            </a:r>
            <a:r>
              <a:rPr lang="tr-TR" sz="2200" dirty="0"/>
              <a:t> </a:t>
            </a:r>
            <a:r>
              <a:rPr lang="tr-TR" sz="2200" dirty="0" err="1"/>
              <a:t>abnorm</a:t>
            </a:r>
            <a:r>
              <a:rPr lang="tr-TR" sz="2200" dirty="0"/>
              <a:t> </a:t>
            </a:r>
          </a:p>
          <a:p>
            <a:pPr marL="742950" lvl="1" indent="-285750">
              <a:buFont typeface="Wingdings" pitchFamily="2" charset="2"/>
              <a:buChar char="q"/>
              <a:defRPr/>
            </a:pPr>
            <a:r>
              <a:rPr lang="tr-TR" sz="2200" dirty="0" err="1"/>
              <a:t>DiGeorge</a:t>
            </a:r>
            <a:r>
              <a:rPr lang="tr-TR" sz="2200" dirty="0"/>
              <a:t> </a:t>
            </a:r>
            <a:r>
              <a:rPr lang="tr-TR" sz="2200" dirty="0" err="1"/>
              <a:t>Synd</a:t>
            </a:r>
            <a:r>
              <a:rPr lang="tr-TR" sz="2200" dirty="0"/>
              <a:t>...</a:t>
            </a:r>
            <a:r>
              <a:rPr lang="tr-TR" sz="2200" dirty="0" err="1"/>
              <a:t>Aortic</a:t>
            </a:r>
            <a:r>
              <a:rPr lang="tr-TR" sz="2200" dirty="0"/>
              <a:t> </a:t>
            </a:r>
            <a:r>
              <a:rPr lang="tr-TR" sz="2200" dirty="0" err="1"/>
              <a:t>arc</a:t>
            </a:r>
            <a:r>
              <a:rPr lang="tr-TR" sz="2200" dirty="0"/>
              <a:t> </a:t>
            </a:r>
            <a:r>
              <a:rPr lang="tr-TR" sz="2200" dirty="0" err="1"/>
              <a:t>abnorm</a:t>
            </a:r>
            <a:r>
              <a:rPr lang="tr-TR" sz="2200" dirty="0"/>
              <a:t>, </a:t>
            </a:r>
            <a:r>
              <a:rPr lang="tr-TR" sz="2200" dirty="0" err="1"/>
              <a:t>Truncus</a:t>
            </a:r>
            <a:r>
              <a:rPr lang="tr-TR" sz="2200" dirty="0"/>
              <a:t> art, VSD, PDA, TOF</a:t>
            </a:r>
          </a:p>
          <a:p>
            <a:pPr marL="742950" lvl="1" indent="-285750">
              <a:buFont typeface="Wingdings" pitchFamily="2" charset="2"/>
              <a:buChar char="q"/>
              <a:defRPr/>
            </a:pPr>
            <a:r>
              <a:rPr lang="tr-TR" sz="2200" dirty="0" err="1"/>
              <a:t>Infant</a:t>
            </a:r>
            <a:r>
              <a:rPr lang="tr-TR" sz="2200" dirty="0"/>
              <a:t> of </a:t>
            </a:r>
            <a:r>
              <a:rPr lang="tr-TR" sz="2200" dirty="0" err="1"/>
              <a:t>diabetic</a:t>
            </a:r>
            <a:r>
              <a:rPr lang="tr-TR" sz="2200" dirty="0"/>
              <a:t> </a:t>
            </a:r>
            <a:r>
              <a:rPr lang="tr-TR" sz="2200" dirty="0" err="1"/>
              <a:t>mother</a:t>
            </a:r>
            <a:r>
              <a:rPr lang="tr-TR" sz="2200" dirty="0"/>
              <a:t>... TGA, VSD, </a:t>
            </a:r>
            <a:r>
              <a:rPr lang="tr-TR" sz="2200" dirty="0" err="1"/>
              <a:t>Coartation</a:t>
            </a:r>
            <a:r>
              <a:rPr lang="tr-TR" sz="2200" dirty="0"/>
              <a:t>, KMP</a:t>
            </a:r>
          </a:p>
          <a:p>
            <a:pPr marL="742950" lvl="1" indent="-285750">
              <a:buFont typeface="Wingdings" pitchFamily="2" charset="2"/>
              <a:buChar char="q"/>
              <a:defRPr/>
            </a:pPr>
            <a:r>
              <a:rPr lang="tr-TR" sz="2200" dirty="0" err="1"/>
              <a:t>Ehlers-Danlos</a:t>
            </a:r>
            <a:r>
              <a:rPr lang="tr-TR" sz="2200" dirty="0"/>
              <a:t> </a:t>
            </a:r>
            <a:r>
              <a:rPr lang="tr-TR" sz="2200" dirty="0" err="1"/>
              <a:t>synd</a:t>
            </a:r>
            <a:r>
              <a:rPr lang="tr-TR" sz="2200" dirty="0"/>
              <a:t>...ASD, aort </a:t>
            </a:r>
            <a:r>
              <a:rPr lang="tr-TR" sz="2200" dirty="0" err="1"/>
              <a:t>anevr</a:t>
            </a:r>
            <a:r>
              <a:rPr lang="tr-TR" sz="2200" dirty="0"/>
              <a:t>, MVP</a:t>
            </a:r>
          </a:p>
          <a:p>
            <a:pPr marL="742950" lvl="1" indent="-285750">
              <a:buFont typeface="Wingdings" pitchFamily="2" charset="2"/>
              <a:buChar char="q"/>
              <a:defRPr/>
            </a:pPr>
            <a:r>
              <a:rPr lang="tr-TR" sz="2200" dirty="0" err="1"/>
              <a:t>Ellis-van</a:t>
            </a:r>
            <a:r>
              <a:rPr lang="tr-TR" sz="2200" dirty="0"/>
              <a:t> </a:t>
            </a:r>
            <a:r>
              <a:rPr lang="tr-TR" sz="2200" dirty="0" err="1"/>
              <a:t>Creveld</a:t>
            </a:r>
            <a:r>
              <a:rPr lang="tr-TR" sz="2200" dirty="0"/>
              <a:t>... ASD, </a:t>
            </a:r>
            <a:r>
              <a:rPr lang="tr-TR" sz="2200" dirty="0" err="1"/>
              <a:t>tsingle</a:t>
            </a:r>
            <a:r>
              <a:rPr lang="tr-TR" sz="2200" dirty="0"/>
              <a:t> </a:t>
            </a:r>
            <a:r>
              <a:rPr lang="tr-TR" sz="2200" dirty="0" err="1"/>
              <a:t>atrium</a:t>
            </a:r>
            <a:endParaRPr lang="tr-TR" sz="2200" dirty="0"/>
          </a:p>
          <a:p>
            <a:pPr marL="742950" lvl="1" indent="-285750">
              <a:buFont typeface="Wingdings" pitchFamily="2" charset="2"/>
              <a:buChar char="q"/>
              <a:defRPr/>
            </a:pPr>
            <a:r>
              <a:rPr lang="tr-TR" sz="2200" dirty="0" err="1"/>
              <a:t>Glycogen</a:t>
            </a:r>
            <a:r>
              <a:rPr lang="tr-TR" sz="2200" dirty="0"/>
              <a:t> </a:t>
            </a:r>
            <a:r>
              <a:rPr lang="tr-TR" sz="2200" dirty="0" err="1"/>
              <a:t>storage</a:t>
            </a:r>
            <a:r>
              <a:rPr lang="tr-TR" sz="2200" dirty="0"/>
              <a:t> (</a:t>
            </a:r>
            <a:r>
              <a:rPr lang="tr-TR" sz="2200" dirty="0" err="1"/>
              <a:t>pompe</a:t>
            </a:r>
            <a:r>
              <a:rPr lang="tr-TR" sz="2200" dirty="0"/>
              <a:t>).. KMP</a:t>
            </a:r>
          </a:p>
          <a:p>
            <a:pPr marL="742950" lvl="1" indent="-285750">
              <a:buFont typeface="Wingdings" pitchFamily="2" charset="2"/>
              <a:buChar char="q"/>
              <a:defRPr/>
            </a:pPr>
            <a:r>
              <a:rPr lang="tr-TR" sz="2200" dirty="0" err="1"/>
              <a:t>Marfan</a:t>
            </a:r>
            <a:r>
              <a:rPr lang="tr-TR" sz="2200" dirty="0"/>
              <a:t> </a:t>
            </a:r>
            <a:r>
              <a:rPr lang="tr-TR" sz="2200" dirty="0" err="1"/>
              <a:t>send</a:t>
            </a:r>
            <a:r>
              <a:rPr lang="tr-TR" sz="2200" dirty="0"/>
              <a:t>, </a:t>
            </a:r>
            <a:r>
              <a:rPr lang="tr-TR" sz="2200" dirty="0" err="1"/>
              <a:t>noonan</a:t>
            </a:r>
            <a:r>
              <a:rPr lang="tr-TR" sz="2200" dirty="0"/>
              <a:t> </a:t>
            </a:r>
            <a:r>
              <a:rPr lang="tr-TR" sz="2200" dirty="0" err="1"/>
              <a:t>send</a:t>
            </a:r>
            <a:r>
              <a:rPr lang="tr-TR" sz="2200" dirty="0"/>
              <a:t>, </a:t>
            </a:r>
            <a:r>
              <a:rPr lang="tr-TR" sz="2200" dirty="0" err="1"/>
              <a:t>turner</a:t>
            </a:r>
            <a:r>
              <a:rPr lang="tr-TR" sz="2200" dirty="0"/>
              <a:t> </a:t>
            </a:r>
            <a:r>
              <a:rPr lang="tr-TR" sz="2200" dirty="0" err="1"/>
              <a:t>send</a:t>
            </a:r>
            <a:r>
              <a:rPr lang="tr-TR" sz="2200" dirty="0"/>
              <a:t>, </a:t>
            </a:r>
            <a:r>
              <a:rPr lang="tr-TR" sz="2200" dirty="0" err="1"/>
              <a:t>williams</a:t>
            </a:r>
            <a:r>
              <a:rPr lang="tr-TR" sz="2200" dirty="0"/>
              <a:t> </a:t>
            </a:r>
            <a:r>
              <a:rPr lang="tr-TR" sz="2200" dirty="0" err="1"/>
              <a:t>send</a:t>
            </a:r>
            <a:r>
              <a:rPr lang="tr-TR" sz="2200" dirty="0"/>
              <a:t>.....</a:t>
            </a:r>
          </a:p>
          <a:p>
            <a:pPr algn="ctr"/>
            <a:endParaRPr lang="tr-TR" sz="2200" dirty="0"/>
          </a:p>
        </p:txBody>
      </p:sp>
      <p:sp>
        <p:nvSpPr>
          <p:cNvPr id="7" name="Başlık 3">
            <a:extLst>
              <a:ext uri="{FF2B5EF4-FFF2-40B4-BE49-F238E27FC236}">
                <a16:creationId xmlns:a16="http://schemas.microsoft.com/office/drawing/2014/main" id="{A8A0587A-5F1D-1549-B682-47A2D0C11AD4}"/>
              </a:ext>
            </a:extLst>
          </p:cNvPr>
          <p:cNvSpPr txBox="1">
            <a:spLocks/>
          </p:cNvSpPr>
          <p:nvPr/>
        </p:nvSpPr>
        <p:spPr>
          <a:xfrm>
            <a:off x="913772" y="385299"/>
            <a:ext cx="10364451" cy="107422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000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4000" b="1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Physical</a:t>
            </a:r>
            <a:r>
              <a:rPr lang="tr-TR" sz="4000" b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4000" b="1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Examination</a:t>
            </a:r>
            <a:endParaRPr lang="tr-TR" sz="4000" b="1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8435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0878" y="1683725"/>
            <a:ext cx="10058399" cy="6483882"/>
          </a:xfrm>
        </p:spPr>
        <p:txBody>
          <a:bodyPr>
            <a:normAutofit/>
          </a:bodyPr>
          <a:lstStyle/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2300" dirty="0" err="1">
                <a:solidFill>
                  <a:schemeClr val="tx1"/>
                </a:solidFill>
                <a:latin typeface="Comic Sans MS" panose="030F0902030302020204" pitchFamily="66" charset="0"/>
              </a:rPr>
              <a:t>Palpatıon</a:t>
            </a:r>
            <a:r>
              <a:rPr lang="tr-TR" altLang="tr-TR" sz="2300" dirty="0">
                <a:solidFill>
                  <a:schemeClr val="tx1"/>
                </a:solidFill>
                <a:latin typeface="Comic Sans MS" panose="030F0902030302020204" pitchFamily="66" charset="0"/>
              </a:rPr>
              <a:t>:</a:t>
            </a:r>
          </a:p>
          <a:p>
            <a:pPr lvl="2" algn="l">
              <a:lnSpc>
                <a:spcPct val="80000"/>
              </a:lnSpc>
            </a:pPr>
            <a:endParaRPr lang="tr-TR" altLang="tr-TR" sz="2300" dirty="0">
              <a:latin typeface="Comic Sans MS" panose="030F0902030302020204" pitchFamily="66" charset="0"/>
            </a:endParaRP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2300" dirty="0" err="1">
                <a:latin typeface="Comic Sans MS" panose="030F0902030302020204" pitchFamily="66" charset="0"/>
              </a:rPr>
              <a:t>Apıcal</a:t>
            </a:r>
            <a:r>
              <a:rPr lang="tr-TR" altLang="tr-TR" sz="2300" dirty="0">
                <a:latin typeface="Comic Sans MS" panose="030F0902030302020204" pitchFamily="66" charset="0"/>
              </a:rPr>
              <a:t> </a:t>
            </a:r>
            <a:r>
              <a:rPr lang="tr-TR" altLang="tr-TR" sz="2300" dirty="0" err="1">
                <a:latin typeface="Comic Sans MS" panose="030F0902030302020204" pitchFamily="66" charset="0"/>
              </a:rPr>
              <a:t>ımpulse</a:t>
            </a:r>
            <a:endParaRPr lang="tr-TR" altLang="tr-TR" sz="2300" dirty="0">
              <a:latin typeface="Comic Sans MS" panose="030F0902030302020204" pitchFamily="66" charset="0"/>
            </a:endParaRP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2300" dirty="0" err="1">
                <a:latin typeface="Comic Sans MS" panose="030F0902030302020204" pitchFamily="66" charset="0"/>
              </a:rPr>
              <a:t>Precordıal</a:t>
            </a:r>
            <a:r>
              <a:rPr lang="tr-TR" altLang="tr-TR" sz="2300" dirty="0">
                <a:latin typeface="Comic Sans MS" panose="030F0902030302020204" pitchFamily="66" charset="0"/>
              </a:rPr>
              <a:t> </a:t>
            </a:r>
            <a:r>
              <a:rPr lang="tr-TR" altLang="tr-TR" sz="2300" dirty="0" err="1">
                <a:latin typeface="Comic Sans MS" panose="030F0902030302020204" pitchFamily="66" charset="0"/>
              </a:rPr>
              <a:t>actıvıty</a:t>
            </a:r>
            <a:endParaRPr lang="tr-TR" altLang="tr-TR" sz="2300" dirty="0">
              <a:latin typeface="Comic Sans MS" panose="030F0902030302020204" pitchFamily="66" charset="0"/>
            </a:endParaRP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2300" dirty="0" err="1">
                <a:latin typeface="Comic Sans MS" panose="030F0902030302020204" pitchFamily="66" charset="0"/>
              </a:rPr>
              <a:t>Thrıll</a:t>
            </a:r>
            <a:endParaRPr lang="tr-TR" altLang="tr-TR" sz="2300" dirty="0">
              <a:latin typeface="Comic Sans MS" panose="030F0902030302020204" pitchFamily="66" charset="0"/>
            </a:endParaRP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2300" dirty="0" err="1">
                <a:latin typeface="Comic Sans MS" panose="030F0902030302020204" pitchFamily="66" charset="0"/>
              </a:rPr>
              <a:t>costochondrıtıs</a:t>
            </a:r>
            <a:endParaRPr lang="tr-TR" altLang="tr-TR" sz="2300" dirty="0">
              <a:latin typeface="Comic Sans MS" panose="030F0902030302020204" pitchFamily="66" charset="0"/>
            </a:endParaRP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2300" dirty="0" err="1">
                <a:latin typeface="Comic Sans MS" panose="030F0902030302020204" pitchFamily="66" charset="0"/>
              </a:rPr>
              <a:t>Perıpheral</a:t>
            </a:r>
            <a:r>
              <a:rPr lang="tr-TR" altLang="tr-TR" sz="2300" dirty="0">
                <a:latin typeface="Comic Sans MS" panose="030F0902030302020204" pitchFamily="66" charset="0"/>
              </a:rPr>
              <a:t> </a:t>
            </a:r>
            <a:r>
              <a:rPr lang="tr-TR" altLang="tr-TR" sz="2300" dirty="0" err="1">
                <a:latin typeface="Comic Sans MS" panose="030F0902030302020204" pitchFamily="66" charset="0"/>
              </a:rPr>
              <a:t>pulses</a:t>
            </a:r>
            <a:endParaRPr lang="tr-TR" altLang="tr-TR" sz="23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160000"/>
              </a:lnSpc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>
              <a:lnSpc>
                <a:spcPct val="160000"/>
              </a:lnSpc>
              <a:buClr>
                <a:srgbClr val="FF0000"/>
              </a:buClr>
            </a:pPr>
            <a:br>
              <a:rPr lang="tr-TR" sz="2000" dirty="0">
                <a:latin typeface="Comic Sans MS"/>
                <a:cs typeface="Comic Sans MS"/>
              </a:rPr>
            </a:b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</a:t>
            </a: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 </a:t>
            </a: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</p:txBody>
      </p:sp>
      <p:sp>
        <p:nvSpPr>
          <p:cNvPr id="6" name="Başlık 3">
            <a:extLst>
              <a:ext uri="{FF2B5EF4-FFF2-40B4-BE49-F238E27FC236}">
                <a16:creationId xmlns:a16="http://schemas.microsoft.com/office/drawing/2014/main" id="{DB6273F3-3EEB-EE4D-9351-63C82C723DC3}"/>
              </a:ext>
            </a:extLst>
          </p:cNvPr>
          <p:cNvSpPr txBox="1">
            <a:spLocks/>
          </p:cNvSpPr>
          <p:nvPr/>
        </p:nvSpPr>
        <p:spPr>
          <a:xfrm>
            <a:off x="913772" y="415636"/>
            <a:ext cx="10364451" cy="104388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000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4000" b="1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Physical</a:t>
            </a:r>
            <a:r>
              <a:rPr lang="tr-TR" sz="4000" b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4000" b="1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Examination</a:t>
            </a:r>
            <a:endParaRPr lang="tr-TR" sz="4000" b="1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746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>
            <a:extLst>
              <a:ext uri="{FF2B5EF4-FFF2-40B4-BE49-F238E27FC236}">
                <a16:creationId xmlns:a16="http://schemas.microsoft.com/office/drawing/2014/main" id="{36B5E97B-21C5-D647-86C1-FA941F8F8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2" y="720436"/>
            <a:ext cx="10364451" cy="1004472"/>
          </a:xfrm>
          <a:gradFill>
            <a:gsLst>
              <a:gs pos="0">
                <a:schemeClr val="accent1">
                  <a:tint val="94000"/>
                  <a:satMod val="100000"/>
                  <a:lumMod val="108000"/>
                </a:schemeClr>
              </a:gs>
              <a:gs pos="50000">
                <a:schemeClr val="accent1">
                  <a:tint val="98000"/>
                  <a:shade val="100000"/>
                  <a:satMod val="100000"/>
                  <a:lumMod val="100000"/>
                </a:schemeClr>
              </a:gs>
              <a:gs pos="100000">
                <a:schemeClr val="accent1">
                  <a:shade val="72000"/>
                  <a:satMod val="120000"/>
                  <a:lumMod val="100000"/>
                </a:schemeClr>
              </a:gs>
            </a:gsLst>
            <a:lin ang="5400000" scaled="0"/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90000">
            <a:normAutofit/>
          </a:bodyPr>
          <a:lstStyle/>
          <a:p>
            <a:r>
              <a:rPr lang="tr-TR" sz="4000" b="1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Pulses</a:t>
            </a:r>
            <a:endParaRPr lang="tr-TR" sz="4000" b="1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D8DE141D-1D7E-F14F-853C-87334507ABC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2200275"/>
            <a:ext cx="10364451" cy="4267808"/>
          </a:xfrm>
        </p:spPr>
        <p:txBody>
          <a:bodyPr>
            <a:normAutofit/>
          </a:bodyPr>
          <a:lstStyle/>
          <a:p>
            <a:pPr>
              <a:buClr>
                <a:schemeClr val="accent1">
                  <a:lumMod val="75000"/>
                </a:schemeClr>
              </a:buClr>
              <a:buSzPct val="140000"/>
              <a:buFont typeface="Wingdings" pitchFamily="2" charset="2"/>
              <a:buChar char="§"/>
            </a:pPr>
            <a:r>
              <a:rPr lang="tr-TR" cap="none" dirty="0" err="1"/>
              <a:t>Palpation</a:t>
            </a:r>
            <a:r>
              <a:rPr lang="tr-TR" cap="none" dirty="0"/>
              <a:t> of </a:t>
            </a:r>
            <a:r>
              <a:rPr lang="tr-TR" cap="none" dirty="0" err="1"/>
              <a:t>the</a:t>
            </a:r>
            <a:r>
              <a:rPr lang="tr-TR" cap="none" dirty="0"/>
              <a:t> </a:t>
            </a:r>
            <a:r>
              <a:rPr lang="tr-TR" cap="none" dirty="0" err="1"/>
              <a:t>peripheral</a:t>
            </a:r>
            <a:r>
              <a:rPr lang="tr-TR" cap="none" dirty="0"/>
              <a:t> </a:t>
            </a:r>
            <a:r>
              <a:rPr lang="tr-TR" cap="none" dirty="0" err="1"/>
              <a:t>pulses</a:t>
            </a:r>
            <a:endParaRPr lang="tr-TR" cap="none" dirty="0"/>
          </a:p>
          <a:p>
            <a:pPr>
              <a:buClr>
                <a:schemeClr val="accent1">
                  <a:lumMod val="75000"/>
                </a:schemeClr>
              </a:buClr>
              <a:buSzPct val="140000"/>
              <a:buFont typeface="Wingdings" pitchFamily="2" charset="2"/>
              <a:buChar char="§"/>
            </a:pPr>
            <a:r>
              <a:rPr lang="tr-TR" cap="none" dirty="0"/>
              <a:t>Presence </a:t>
            </a:r>
            <a:r>
              <a:rPr lang="tr-TR" cap="none" dirty="0" err="1"/>
              <a:t>or</a:t>
            </a:r>
            <a:r>
              <a:rPr lang="tr-TR" cap="none" dirty="0"/>
              <a:t> </a:t>
            </a:r>
            <a:r>
              <a:rPr lang="tr-TR" cap="none" dirty="0" err="1"/>
              <a:t>absence</a:t>
            </a:r>
            <a:r>
              <a:rPr lang="tr-TR" cap="none" dirty="0"/>
              <a:t>, </a:t>
            </a:r>
            <a:r>
              <a:rPr lang="tr-TR" cap="none" dirty="0" err="1"/>
              <a:t>pulse</a:t>
            </a:r>
            <a:r>
              <a:rPr lang="tr-TR" cap="none" dirty="0"/>
              <a:t> rate, </a:t>
            </a:r>
            <a:r>
              <a:rPr lang="tr-TR" cap="none" dirty="0" err="1"/>
              <a:t>volume</a:t>
            </a:r>
            <a:r>
              <a:rPr lang="tr-TR" cap="none" dirty="0"/>
              <a:t> of </a:t>
            </a:r>
            <a:r>
              <a:rPr lang="tr-TR" cap="none" dirty="0" err="1"/>
              <a:t>the</a:t>
            </a:r>
            <a:r>
              <a:rPr lang="tr-TR" cap="none" dirty="0"/>
              <a:t> </a:t>
            </a:r>
            <a:r>
              <a:rPr lang="tr-TR" cap="none" dirty="0" err="1"/>
              <a:t>pulses</a:t>
            </a:r>
            <a:endParaRPr lang="tr-TR" cap="none" dirty="0"/>
          </a:p>
          <a:p>
            <a:pPr>
              <a:buClr>
                <a:schemeClr val="accent1">
                  <a:lumMod val="75000"/>
                </a:schemeClr>
              </a:buClr>
              <a:buSzPct val="140000"/>
              <a:buFont typeface="Wingdings" pitchFamily="2" charset="2"/>
              <a:buChar char="§"/>
            </a:pPr>
            <a:r>
              <a:rPr lang="tr-TR" cap="none" dirty="0" err="1"/>
              <a:t>Esp</a:t>
            </a:r>
            <a:r>
              <a:rPr lang="tr-TR" cap="none" dirty="0"/>
              <a:t>. </a:t>
            </a:r>
            <a:r>
              <a:rPr lang="tr-TR" cap="none" dirty="0" err="1"/>
              <a:t>palpation</a:t>
            </a:r>
            <a:r>
              <a:rPr lang="tr-TR" cap="none" dirty="0"/>
              <a:t> of </a:t>
            </a:r>
            <a:r>
              <a:rPr lang="tr-TR" cap="none" dirty="0" err="1"/>
              <a:t>femoral</a:t>
            </a:r>
            <a:r>
              <a:rPr lang="tr-TR" cap="none" dirty="0"/>
              <a:t> </a:t>
            </a:r>
            <a:r>
              <a:rPr lang="tr-TR" cap="none" dirty="0" err="1"/>
              <a:t>pulses</a:t>
            </a:r>
            <a:r>
              <a:rPr lang="tr-TR" cap="none" dirty="0"/>
              <a:t> is </a:t>
            </a:r>
            <a:r>
              <a:rPr lang="tr-TR" b="1" i="1" cap="none" dirty="0" err="1">
                <a:solidFill>
                  <a:srgbClr val="FF0000"/>
                </a:solidFill>
              </a:rPr>
              <a:t>very</a:t>
            </a:r>
            <a:r>
              <a:rPr lang="tr-TR" b="1" i="1" cap="none" dirty="0">
                <a:solidFill>
                  <a:srgbClr val="FF0000"/>
                </a:solidFill>
              </a:rPr>
              <a:t> </a:t>
            </a:r>
            <a:r>
              <a:rPr lang="tr-TR" b="1" i="1" cap="none" dirty="0" err="1">
                <a:solidFill>
                  <a:srgbClr val="FF0000"/>
                </a:solidFill>
              </a:rPr>
              <a:t>important</a:t>
            </a:r>
            <a:endParaRPr lang="tr-TR" b="1" i="1" cap="none" dirty="0">
              <a:solidFill>
                <a:srgbClr val="FF0000"/>
              </a:solidFill>
            </a:endParaRPr>
          </a:p>
          <a:p>
            <a:pPr marL="0" indent="0">
              <a:buClr>
                <a:schemeClr val="accent1">
                  <a:lumMod val="75000"/>
                </a:schemeClr>
              </a:buClr>
              <a:buSzPct val="140000"/>
              <a:buNone/>
            </a:pPr>
            <a:endParaRPr lang="tr-TR" sz="2400" cap="none" dirty="0"/>
          </a:p>
        </p:txBody>
      </p:sp>
      <p:sp>
        <p:nvSpPr>
          <p:cNvPr id="6" name="Aşağı Ok 5">
            <a:extLst>
              <a:ext uri="{FF2B5EF4-FFF2-40B4-BE49-F238E27FC236}">
                <a16:creationId xmlns:a16="http://schemas.microsoft.com/office/drawing/2014/main" id="{6CB1CA24-1D39-0542-9A96-E70ACC5E21B4}"/>
              </a:ext>
            </a:extLst>
          </p:cNvPr>
          <p:cNvSpPr/>
          <p:nvPr/>
        </p:nvSpPr>
        <p:spPr>
          <a:xfrm>
            <a:off x="3677920" y="4615132"/>
            <a:ext cx="751840" cy="10541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BE655F24-807B-8041-A4D1-BE08018A9F9C}"/>
              </a:ext>
            </a:extLst>
          </p:cNvPr>
          <p:cNvSpPr/>
          <p:nvPr/>
        </p:nvSpPr>
        <p:spPr>
          <a:xfrm>
            <a:off x="2011680" y="3779520"/>
            <a:ext cx="4084321" cy="71940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>
              <a:buClr>
                <a:schemeClr val="accent1">
                  <a:lumMod val="75000"/>
                </a:schemeClr>
              </a:buClr>
              <a:buSzPct val="140000"/>
            </a:pPr>
            <a:r>
              <a:rPr lang="tr-TR" dirty="0" err="1"/>
              <a:t>Absent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weak</a:t>
            </a:r>
            <a:r>
              <a:rPr lang="tr-TR" dirty="0"/>
              <a:t> </a:t>
            </a:r>
            <a:r>
              <a:rPr lang="tr-TR" dirty="0" err="1"/>
              <a:t>femoral</a:t>
            </a:r>
            <a:r>
              <a:rPr lang="tr-TR" dirty="0"/>
              <a:t> </a:t>
            </a:r>
            <a:r>
              <a:rPr lang="tr-TR" dirty="0" err="1"/>
              <a:t>pulses</a:t>
            </a:r>
            <a:endParaRPr lang="tr-TR" dirty="0"/>
          </a:p>
        </p:txBody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C79A7C99-9C8E-864D-BE08-C7C83650E509}"/>
              </a:ext>
            </a:extLst>
          </p:cNvPr>
          <p:cNvSpPr/>
          <p:nvPr/>
        </p:nvSpPr>
        <p:spPr>
          <a:xfrm>
            <a:off x="2499359" y="5785485"/>
            <a:ext cx="3108961" cy="71940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>
              <a:buClr>
                <a:schemeClr val="accent1">
                  <a:lumMod val="75000"/>
                </a:schemeClr>
              </a:buClr>
              <a:buSzPct val="140000"/>
            </a:pPr>
            <a:r>
              <a:rPr lang="tr-TR" dirty="0" err="1"/>
              <a:t>Coarctation</a:t>
            </a:r>
            <a:r>
              <a:rPr lang="tr-TR" dirty="0"/>
              <a:t> of Aorta</a:t>
            </a:r>
          </a:p>
        </p:txBody>
      </p:sp>
    </p:spTree>
    <p:extLst>
      <p:ext uri="{BB962C8B-B14F-4D97-AF65-F5344CB8AC3E}">
        <p14:creationId xmlns:p14="http://schemas.microsoft.com/office/powerpoint/2010/main" val="2572541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0878" y="1683725"/>
            <a:ext cx="10058399" cy="6483882"/>
          </a:xfrm>
        </p:spPr>
        <p:txBody>
          <a:bodyPr>
            <a:normAutofit/>
          </a:bodyPr>
          <a:lstStyle/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2300" dirty="0" err="1">
                <a:solidFill>
                  <a:schemeClr val="tx1"/>
                </a:solidFill>
                <a:latin typeface="Comic Sans MS" panose="030F0902030302020204" pitchFamily="66" charset="0"/>
              </a:rPr>
              <a:t>auscultatıon</a:t>
            </a:r>
            <a:r>
              <a:rPr lang="tr-TR" altLang="tr-TR" sz="2300" dirty="0">
                <a:solidFill>
                  <a:schemeClr val="tx1"/>
                </a:solidFill>
                <a:latin typeface="Comic Sans MS" panose="030F0902030302020204" pitchFamily="66" charset="0"/>
              </a:rPr>
              <a:t>:</a:t>
            </a:r>
          </a:p>
          <a:p>
            <a:pPr lvl="2" algn="l">
              <a:lnSpc>
                <a:spcPct val="80000"/>
              </a:lnSpc>
            </a:pPr>
            <a:endParaRPr lang="tr-TR" altLang="tr-TR" sz="2300" dirty="0">
              <a:latin typeface="Comic Sans MS" panose="030F0902030302020204" pitchFamily="66" charset="0"/>
            </a:endParaRP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2300" dirty="0" err="1">
                <a:latin typeface="Comic Sans MS" panose="030F0902030302020204" pitchFamily="66" charset="0"/>
              </a:rPr>
              <a:t>Heart</a:t>
            </a:r>
            <a:r>
              <a:rPr lang="tr-TR" altLang="tr-TR" sz="2300" dirty="0">
                <a:latin typeface="Comic Sans MS" panose="030F0902030302020204" pitchFamily="66" charset="0"/>
              </a:rPr>
              <a:t> rate </a:t>
            </a:r>
            <a:r>
              <a:rPr lang="tr-TR" altLang="tr-TR" sz="2300" dirty="0" err="1">
                <a:latin typeface="Comic Sans MS" panose="030F0902030302020204" pitchFamily="66" charset="0"/>
              </a:rPr>
              <a:t>and</a:t>
            </a:r>
            <a:r>
              <a:rPr lang="tr-TR" altLang="tr-TR" sz="2300" dirty="0">
                <a:latin typeface="Comic Sans MS" panose="030F0902030302020204" pitchFamily="66" charset="0"/>
              </a:rPr>
              <a:t> </a:t>
            </a:r>
            <a:r>
              <a:rPr lang="tr-TR" altLang="tr-TR" sz="2300" dirty="0" err="1">
                <a:latin typeface="Comic Sans MS" panose="030F0902030302020204" pitchFamily="66" charset="0"/>
              </a:rPr>
              <a:t>rhythm</a:t>
            </a:r>
            <a:endParaRPr lang="tr-TR" altLang="tr-TR" sz="2300" dirty="0">
              <a:latin typeface="Comic Sans MS" panose="030F0902030302020204" pitchFamily="66" charset="0"/>
            </a:endParaRP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2300" dirty="0" err="1">
                <a:latin typeface="Comic Sans MS" panose="030F0902030302020204" pitchFamily="66" charset="0"/>
              </a:rPr>
              <a:t>Heart</a:t>
            </a:r>
            <a:r>
              <a:rPr lang="tr-TR" altLang="tr-TR" sz="2300" dirty="0">
                <a:latin typeface="Comic Sans MS" panose="030F0902030302020204" pitchFamily="66" charset="0"/>
              </a:rPr>
              <a:t> </a:t>
            </a:r>
            <a:r>
              <a:rPr lang="tr-TR" altLang="tr-TR" sz="2300" dirty="0" err="1">
                <a:latin typeface="Comic Sans MS" panose="030F0902030302020204" pitchFamily="66" charset="0"/>
              </a:rPr>
              <a:t>sounds</a:t>
            </a:r>
            <a:endParaRPr lang="tr-TR" altLang="tr-TR" sz="2300" dirty="0">
              <a:latin typeface="Comic Sans MS" panose="030F0902030302020204" pitchFamily="66" charset="0"/>
            </a:endParaRP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2300" dirty="0" err="1">
                <a:latin typeface="Comic Sans MS" panose="030F0902030302020204" pitchFamily="66" charset="0"/>
              </a:rPr>
              <a:t>murmur</a:t>
            </a:r>
            <a:endParaRPr lang="tr-TR" altLang="tr-TR" sz="2300" dirty="0">
              <a:latin typeface="Comic Sans MS" panose="030F0902030302020204" pitchFamily="66" charset="0"/>
            </a:endParaRP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2300" dirty="0" err="1">
                <a:latin typeface="Comic Sans MS" panose="030F0902030302020204" pitchFamily="66" charset="0"/>
              </a:rPr>
              <a:t>clıcks</a:t>
            </a:r>
            <a:endParaRPr lang="tr-TR" altLang="tr-TR" sz="2300" dirty="0">
              <a:latin typeface="Comic Sans MS" panose="030F0902030302020204" pitchFamily="66" charset="0"/>
            </a:endParaRP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2300" dirty="0" err="1">
                <a:latin typeface="Comic Sans MS" panose="030F0902030302020204" pitchFamily="66" charset="0"/>
              </a:rPr>
              <a:t>Extracardıac</a:t>
            </a:r>
            <a:r>
              <a:rPr lang="tr-TR" altLang="tr-TR" sz="2300" dirty="0">
                <a:latin typeface="Comic Sans MS" panose="030F0902030302020204" pitchFamily="66" charset="0"/>
              </a:rPr>
              <a:t> </a:t>
            </a:r>
            <a:r>
              <a:rPr lang="tr-TR" altLang="tr-TR" sz="2300" dirty="0" err="1">
                <a:latin typeface="Comic Sans MS" panose="030F0902030302020204" pitchFamily="66" charset="0"/>
              </a:rPr>
              <a:t>sounds</a:t>
            </a:r>
            <a:endParaRPr lang="tr-TR" altLang="tr-TR" sz="23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160000"/>
              </a:lnSpc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>
              <a:lnSpc>
                <a:spcPct val="160000"/>
              </a:lnSpc>
              <a:buClr>
                <a:srgbClr val="FF0000"/>
              </a:buClr>
            </a:pPr>
            <a:br>
              <a:rPr lang="tr-TR" sz="2000" dirty="0">
                <a:latin typeface="Comic Sans MS"/>
                <a:cs typeface="Comic Sans MS"/>
              </a:rPr>
            </a:b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</a:t>
            </a: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 </a:t>
            </a: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</p:txBody>
      </p:sp>
      <p:sp>
        <p:nvSpPr>
          <p:cNvPr id="6" name="Başlık 3">
            <a:extLst>
              <a:ext uri="{FF2B5EF4-FFF2-40B4-BE49-F238E27FC236}">
                <a16:creationId xmlns:a16="http://schemas.microsoft.com/office/drawing/2014/main" id="{DB6273F3-3EEB-EE4D-9351-63C82C723DC3}"/>
              </a:ext>
            </a:extLst>
          </p:cNvPr>
          <p:cNvSpPr txBox="1">
            <a:spLocks/>
          </p:cNvSpPr>
          <p:nvPr/>
        </p:nvSpPr>
        <p:spPr>
          <a:xfrm>
            <a:off x="913772" y="389918"/>
            <a:ext cx="10364451" cy="100939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000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4000" b="1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Physical</a:t>
            </a:r>
            <a:r>
              <a:rPr lang="tr-TR" sz="4000" b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4000" b="1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Examination</a:t>
            </a:r>
            <a:endParaRPr lang="tr-TR" sz="4000" b="1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961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sz="half" idx="1"/>
          </p:nvPr>
        </p:nvSpPr>
        <p:spPr>
          <a:xfrm>
            <a:off x="838200" y="2165672"/>
            <a:ext cx="10638146" cy="5382003"/>
          </a:xfrm>
        </p:spPr>
        <p:txBody>
          <a:bodyPr>
            <a:normAutofit fontScale="62500" lnSpcReduction="20000"/>
          </a:bodyPr>
          <a:lstStyle/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42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4200" dirty="0" err="1">
                <a:latin typeface="Comic Sans MS" panose="030F0902030302020204" pitchFamily="66" charset="0"/>
              </a:rPr>
              <a:t>Fırst</a:t>
            </a:r>
            <a:r>
              <a:rPr lang="tr-TR" altLang="tr-TR" sz="4200" dirty="0">
                <a:latin typeface="Comic Sans MS" panose="030F0902030302020204" pitchFamily="66" charset="0"/>
              </a:rPr>
              <a:t> </a:t>
            </a:r>
            <a:r>
              <a:rPr lang="tr-TR" altLang="tr-TR" sz="4200" dirty="0" err="1">
                <a:latin typeface="Comic Sans MS" panose="030F0902030302020204" pitchFamily="66" charset="0"/>
              </a:rPr>
              <a:t>heart</a:t>
            </a:r>
            <a:r>
              <a:rPr lang="tr-TR" altLang="tr-TR" sz="4200" dirty="0">
                <a:latin typeface="Comic Sans MS" panose="030F0902030302020204" pitchFamily="66" charset="0"/>
              </a:rPr>
              <a:t> </a:t>
            </a:r>
            <a:r>
              <a:rPr lang="tr-TR" altLang="tr-TR" sz="4200" dirty="0" err="1">
                <a:latin typeface="Comic Sans MS" panose="030F0902030302020204" pitchFamily="66" charset="0"/>
              </a:rPr>
              <a:t>sound</a:t>
            </a:r>
            <a:r>
              <a:rPr lang="tr-TR" altLang="tr-TR" sz="4200" dirty="0">
                <a:latin typeface="Comic Sans MS" panose="030F0902030302020204" pitchFamily="66" charset="0"/>
              </a:rPr>
              <a:t> (S1):</a:t>
            </a: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4200" dirty="0">
              <a:latin typeface="Comic Sans MS" panose="030F0902030302020204" pitchFamily="66" charset="0"/>
            </a:endParaRPr>
          </a:p>
          <a:p>
            <a:pPr lvl="2" algn="l">
              <a:lnSpc>
                <a:spcPct val="80000"/>
              </a:lnSpc>
            </a:pPr>
            <a:r>
              <a:rPr lang="tr-TR" altLang="tr-TR" sz="4200" dirty="0">
                <a:latin typeface="Comic Sans MS" panose="030F0902030302020204" pitchFamily="66" charset="0"/>
              </a:rPr>
              <a:t> </a:t>
            </a:r>
            <a:r>
              <a:rPr lang="tr-TR" altLang="tr-TR" sz="4200" dirty="0" err="1">
                <a:latin typeface="Comic Sans MS" panose="030F0902030302020204" pitchFamily="66" charset="0"/>
              </a:rPr>
              <a:t>Closure</a:t>
            </a:r>
            <a:r>
              <a:rPr lang="tr-TR" altLang="tr-TR" sz="4200" dirty="0">
                <a:latin typeface="Comic Sans MS" panose="030F0902030302020204" pitchFamily="66" charset="0"/>
              </a:rPr>
              <a:t> of </a:t>
            </a:r>
            <a:r>
              <a:rPr lang="tr-TR" altLang="tr-TR" sz="4200" dirty="0" err="1">
                <a:latin typeface="Comic Sans MS" panose="030F0902030302020204" pitchFamily="66" charset="0"/>
              </a:rPr>
              <a:t>mıtral</a:t>
            </a:r>
            <a:r>
              <a:rPr lang="tr-TR" altLang="tr-TR" sz="4200" dirty="0">
                <a:latin typeface="Comic Sans MS" panose="030F0902030302020204" pitchFamily="66" charset="0"/>
              </a:rPr>
              <a:t> </a:t>
            </a:r>
            <a:r>
              <a:rPr lang="tr-TR" altLang="tr-TR" sz="4200" dirty="0" err="1">
                <a:latin typeface="Comic Sans MS" panose="030F0902030302020204" pitchFamily="66" charset="0"/>
              </a:rPr>
              <a:t>and</a:t>
            </a:r>
            <a:r>
              <a:rPr lang="tr-TR" altLang="tr-TR" sz="4200" dirty="0">
                <a:latin typeface="Comic Sans MS" panose="030F0902030302020204" pitchFamily="66" charset="0"/>
              </a:rPr>
              <a:t> </a:t>
            </a:r>
            <a:r>
              <a:rPr lang="tr-TR" altLang="tr-TR" sz="4200" dirty="0" err="1">
                <a:latin typeface="Comic Sans MS" panose="030F0902030302020204" pitchFamily="66" charset="0"/>
              </a:rPr>
              <a:t>trıcuspıd</a:t>
            </a:r>
            <a:r>
              <a:rPr lang="tr-TR" altLang="tr-TR" sz="4200" dirty="0">
                <a:latin typeface="Comic Sans MS" panose="030F0902030302020204" pitchFamily="66" charset="0"/>
              </a:rPr>
              <a:t> </a:t>
            </a:r>
            <a:r>
              <a:rPr lang="tr-TR" altLang="tr-TR" sz="4200" dirty="0" err="1">
                <a:latin typeface="Comic Sans MS" panose="030F0902030302020204" pitchFamily="66" charset="0"/>
              </a:rPr>
              <a:t>valve</a:t>
            </a:r>
            <a:endParaRPr lang="tr-TR" altLang="tr-TR" sz="4200" dirty="0">
              <a:latin typeface="Comic Sans MS" panose="030F0902030302020204" pitchFamily="66" charset="0"/>
            </a:endParaRP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4200" dirty="0" err="1">
                <a:latin typeface="Comic Sans MS" panose="030F0902030302020204" pitchFamily="66" charset="0"/>
              </a:rPr>
              <a:t>Begınnıng</a:t>
            </a:r>
            <a:r>
              <a:rPr lang="tr-TR" altLang="tr-TR" sz="4200" dirty="0">
                <a:latin typeface="Comic Sans MS" panose="030F0902030302020204" pitchFamily="66" charset="0"/>
              </a:rPr>
              <a:t> of </a:t>
            </a:r>
            <a:r>
              <a:rPr lang="tr-TR" altLang="tr-TR" sz="4200" dirty="0" err="1">
                <a:latin typeface="Comic Sans MS" panose="030F0902030302020204" pitchFamily="66" charset="0"/>
              </a:rPr>
              <a:t>systole</a:t>
            </a:r>
            <a:endParaRPr lang="tr-TR" altLang="tr-TR" sz="4200" dirty="0">
              <a:latin typeface="Comic Sans MS" panose="030F0902030302020204" pitchFamily="66" charset="0"/>
            </a:endParaRP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4200" dirty="0">
                <a:latin typeface="Comic Sans MS" panose="030F0902030302020204" pitchFamily="66" charset="0"/>
              </a:rPr>
              <a:t>Best </a:t>
            </a:r>
            <a:r>
              <a:rPr lang="tr-TR" altLang="tr-TR" sz="4200" dirty="0" err="1">
                <a:latin typeface="Comic Sans MS" panose="030F0902030302020204" pitchFamily="66" charset="0"/>
              </a:rPr>
              <a:t>heard</a:t>
            </a:r>
            <a:r>
              <a:rPr lang="tr-TR" altLang="tr-TR" sz="4200" dirty="0">
                <a:latin typeface="Comic Sans MS" panose="030F0902030302020204" pitchFamily="66" charset="0"/>
              </a:rPr>
              <a:t> at </a:t>
            </a:r>
            <a:r>
              <a:rPr lang="tr-TR" altLang="tr-TR" sz="4200" dirty="0" err="1">
                <a:latin typeface="Comic Sans MS" panose="030F0902030302020204" pitchFamily="66" charset="0"/>
              </a:rPr>
              <a:t>apex</a:t>
            </a:r>
            <a:r>
              <a:rPr lang="tr-TR" altLang="tr-TR" sz="4200" dirty="0">
                <a:latin typeface="Comic Sans MS" panose="030F0902030302020204" pitchFamily="66" charset="0"/>
              </a:rPr>
              <a:t> </a:t>
            </a:r>
            <a:r>
              <a:rPr lang="tr-TR" altLang="tr-TR" sz="4200" dirty="0" err="1">
                <a:latin typeface="Comic Sans MS" panose="030F0902030302020204" pitchFamily="66" charset="0"/>
              </a:rPr>
              <a:t>and</a:t>
            </a:r>
            <a:r>
              <a:rPr lang="tr-TR" altLang="tr-TR" sz="4200" dirty="0">
                <a:latin typeface="Comic Sans MS" panose="030F0902030302020204" pitchFamily="66" charset="0"/>
              </a:rPr>
              <a:t> </a:t>
            </a:r>
            <a:r>
              <a:rPr lang="tr-TR" altLang="tr-TR" sz="4200" dirty="0" err="1">
                <a:latin typeface="Comic Sans MS" panose="030F0902030302020204" pitchFamily="66" charset="0"/>
              </a:rPr>
              <a:t>left</a:t>
            </a:r>
            <a:r>
              <a:rPr lang="tr-TR" altLang="tr-TR" sz="4200" dirty="0">
                <a:latin typeface="Comic Sans MS" panose="030F0902030302020204" pitchFamily="66" charset="0"/>
              </a:rPr>
              <a:t> </a:t>
            </a:r>
            <a:r>
              <a:rPr lang="tr-TR" altLang="tr-TR" sz="4200" dirty="0" err="1">
                <a:latin typeface="Comic Sans MS" panose="030F0902030302020204" pitchFamily="66" charset="0"/>
              </a:rPr>
              <a:t>sternal</a:t>
            </a:r>
            <a:r>
              <a:rPr lang="tr-TR" altLang="tr-TR" sz="4200" dirty="0">
                <a:latin typeface="Comic Sans MS" panose="030F0902030302020204" pitchFamily="66" charset="0"/>
              </a:rPr>
              <a:t> </a:t>
            </a:r>
            <a:r>
              <a:rPr lang="tr-TR" altLang="tr-TR" sz="4200" dirty="0" err="1">
                <a:latin typeface="Comic Sans MS" panose="030F0902030302020204" pitchFamily="66" charset="0"/>
              </a:rPr>
              <a:t>border</a:t>
            </a:r>
            <a:endParaRPr lang="tr-TR" altLang="tr-TR" sz="4200" dirty="0">
              <a:latin typeface="Comic Sans MS" panose="030F0902030302020204" pitchFamily="66" charset="0"/>
            </a:endParaRP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tr-TR" altLang="tr-TR" sz="23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160000"/>
              </a:lnSpc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0" indent="0" algn="l">
              <a:lnSpc>
                <a:spcPct val="160000"/>
              </a:lnSpc>
              <a:buClr>
                <a:srgbClr val="FF0000"/>
              </a:buClr>
              <a:buNone/>
            </a:pPr>
            <a:br>
              <a:rPr lang="tr-TR" sz="2000" dirty="0">
                <a:latin typeface="Comic Sans MS"/>
                <a:cs typeface="Comic Sans MS"/>
              </a:rPr>
            </a:b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</a:t>
            </a: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 </a:t>
            </a: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</p:txBody>
      </p:sp>
      <p:sp>
        <p:nvSpPr>
          <p:cNvPr id="8" name="Başlık 3">
            <a:extLst>
              <a:ext uri="{FF2B5EF4-FFF2-40B4-BE49-F238E27FC236}">
                <a16:creationId xmlns:a16="http://schemas.microsoft.com/office/drawing/2014/main" id="{5868DF5A-BDF5-4F42-80D3-6CF3E8D7A8C0}"/>
              </a:ext>
            </a:extLst>
          </p:cNvPr>
          <p:cNvSpPr txBox="1">
            <a:spLocks/>
          </p:cNvSpPr>
          <p:nvPr/>
        </p:nvSpPr>
        <p:spPr>
          <a:xfrm>
            <a:off x="913774" y="560761"/>
            <a:ext cx="10638146" cy="106022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000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4000" b="1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Heart</a:t>
            </a:r>
            <a:r>
              <a:rPr lang="tr-TR" sz="4000" b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4000" b="1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Sounds</a:t>
            </a:r>
            <a:endParaRPr lang="tr-TR" sz="4000" b="1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2735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Başlık 3">
            <a:extLst>
              <a:ext uri="{FF2B5EF4-FFF2-40B4-BE49-F238E27FC236}">
                <a16:creationId xmlns:a16="http://schemas.microsoft.com/office/drawing/2014/main" id="{FDC83D0D-FF59-AA44-8698-8BBE57F0C26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89348" y="587089"/>
            <a:ext cx="10364451" cy="109106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000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4000" b="1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Heart</a:t>
            </a:r>
            <a:r>
              <a:rPr lang="tr-TR" sz="4000" b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4000" b="1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Sounds</a:t>
            </a:r>
            <a:endParaRPr lang="tr-TR" sz="4000" b="1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sz="half" idx="1"/>
          </p:nvPr>
        </p:nvSpPr>
        <p:spPr>
          <a:xfrm>
            <a:off x="973140" y="2036924"/>
            <a:ext cx="5332412" cy="5382003"/>
          </a:xfrm>
        </p:spPr>
        <p:txBody>
          <a:bodyPr>
            <a:normAutofit fontScale="47500" lnSpcReduction="20000"/>
          </a:bodyPr>
          <a:lstStyle/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42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4200" dirty="0">
                <a:latin typeface="Comic Sans MS" panose="030F0902030302020204" pitchFamily="66" charset="0"/>
              </a:rPr>
              <a:t>Second </a:t>
            </a:r>
            <a:r>
              <a:rPr lang="tr-TR" altLang="tr-TR" sz="4200" dirty="0" err="1">
                <a:latin typeface="Comic Sans MS" panose="030F0902030302020204" pitchFamily="66" charset="0"/>
              </a:rPr>
              <a:t>heart</a:t>
            </a:r>
            <a:r>
              <a:rPr lang="tr-TR" altLang="tr-TR" sz="4200" dirty="0">
                <a:latin typeface="Comic Sans MS" panose="030F0902030302020204" pitchFamily="66" charset="0"/>
              </a:rPr>
              <a:t> </a:t>
            </a:r>
            <a:r>
              <a:rPr lang="tr-TR" altLang="tr-TR" sz="4200" dirty="0" err="1">
                <a:latin typeface="Comic Sans MS" panose="030F0902030302020204" pitchFamily="66" charset="0"/>
              </a:rPr>
              <a:t>sound</a:t>
            </a:r>
            <a:r>
              <a:rPr lang="tr-TR" altLang="tr-TR" sz="4200" dirty="0">
                <a:latin typeface="Comic Sans MS" panose="030F0902030302020204" pitchFamily="66" charset="0"/>
              </a:rPr>
              <a:t> (S2):</a:t>
            </a:r>
          </a:p>
          <a:p>
            <a:pPr lvl="2" algn="l">
              <a:lnSpc>
                <a:spcPct val="80000"/>
              </a:lnSpc>
            </a:pPr>
            <a:endParaRPr lang="tr-TR" altLang="tr-TR" sz="4200" dirty="0">
              <a:latin typeface="Comic Sans MS" panose="030F0902030302020204" pitchFamily="66" charset="0"/>
            </a:endParaRP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4200" dirty="0" err="1">
                <a:latin typeface="Comic Sans MS" panose="030F0902030302020204" pitchFamily="66" charset="0"/>
              </a:rPr>
              <a:t>Closure</a:t>
            </a:r>
            <a:r>
              <a:rPr lang="tr-TR" altLang="tr-TR" sz="4200" dirty="0">
                <a:latin typeface="Comic Sans MS" panose="030F0902030302020204" pitchFamily="66" charset="0"/>
              </a:rPr>
              <a:t> of </a:t>
            </a:r>
            <a:r>
              <a:rPr lang="tr-TR" altLang="tr-TR" sz="4200" dirty="0" err="1">
                <a:latin typeface="Comic Sans MS" panose="030F0902030302020204" pitchFamily="66" charset="0"/>
              </a:rPr>
              <a:t>aortıc</a:t>
            </a:r>
            <a:r>
              <a:rPr lang="tr-TR" altLang="tr-TR" sz="4200" dirty="0">
                <a:latin typeface="Comic Sans MS" panose="030F0902030302020204" pitchFamily="66" charset="0"/>
              </a:rPr>
              <a:t> </a:t>
            </a:r>
            <a:r>
              <a:rPr lang="tr-TR" altLang="tr-TR" sz="4200" dirty="0" err="1">
                <a:latin typeface="Comic Sans MS" panose="030F0902030302020204" pitchFamily="66" charset="0"/>
              </a:rPr>
              <a:t>and</a:t>
            </a:r>
            <a:r>
              <a:rPr lang="tr-TR" altLang="tr-TR" sz="4200" dirty="0">
                <a:latin typeface="Comic Sans MS" panose="030F0902030302020204" pitchFamily="66" charset="0"/>
              </a:rPr>
              <a:t> </a:t>
            </a:r>
            <a:r>
              <a:rPr lang="tr-TR" altLang="tr-TR" sz="4200" dirty="0" err="1">
                <a:latin typeface="Comic Sans MS" panose="030F0902030302020204" pitchFamily="66" charset="0"/>
              </a:rPr>
              <a:t>pulmonary</a:t>
            </a:r>
            <a:r>
              <a:rPr lang="tr-TR" altLang="tr-TR" sz="4200" dirty="0">
                <a:latin typeface="Comic Sans MS" panose="030F0902030302020204" pitchFamily="66" charset="0"/>
              </a:rPr>
              <a:t> </a:t>
            </a:r>
            <a:r>
              <a:rPr lang="tr-TR" altLang="tr-TR" sz="4200" dirty="0" err="1">
                <a:latin typeface="Comic Sans MS" panose="030F0902030302020204" pitchFamily="66" charset="0"/>
              </a:rPr>
              <a:t>valve</a:t>
            </a:r>
            <a:endParaRPr lang="tr-TR" altLang="tr-TR" sz="4200" dirty="0">
              <a:latin typeface="Comic Sans MS" panose="030F0902030302020204" pitchFamily="66" charset="0"/>
            </a:endParaRP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4200" dirty="0" err="1">
                <a:latin typeface="Comic Sans MS" panose="030F0902030302020204" pitchFamily="66" charset="0"/>
              </a:rPr>
              <a:t>Aortıc</a:t>
            </a:r>
            <a:r>
              <a:rPr lang="tr-TR" altLang="tr-TR" sz="4200" dirty="0">
                <a:latin typeface="Comic Sans MS" panose="030F0902030302020204" pitchFamily="66" charset="0"/>
              </a:rPr>
              <a:t> </a:t>
            </a:r>
            <a:r>
              <a:rPr lang="tr-TR" altLang="tr-TR" sz="4200" dirty="0" err="1">
                <a:latin typeface="Comic Sans MS" panose="030F0902030302020204" pitchFamily="66" charset="0"/>
              </a:rPr>
              <a:t>and</a:t>
            </a:r>
            <a:r>
              <a:rPr lang="tr-TR" altLang="tr-TR" sz="4200" dirty="0">
                <a:latin typeface="Comic Sans MS" panose="030F0902030302020204" pitchFamily="66" charset="0"/>
              </a:rPr>
              <a:t> </a:t>
            </a:r>
            <a:r>
              <a:rPr lang="tr-TR" altLang="tr-TR" sz="4200" dirty="0" err="1">
                <a:latin typeface="Comic Sans MS" panose="030F0902030302020204" pitchFamily="66" charset="0"/>
              </a:rPr>
              <a:t>pulmonary</a:t>
            </a:r>
            <a:r>
              <a:rPr lang="tr-TR" altLang="tr-TR" sz="4200" dirty="0">
                <a:latin typeface="Comic Sans MS" panose="030F0902030302020204" pitchFamily="66" charset="0"/>
              </a:rPr>
              <a:t> </a:t>
            </a:r>
            <a:r>
              <a:rPr lang="tr-TR" altLang="tr-TR" sz="4200" dirty="0" err="1">
                <a:latin typeface="Comic Sans MS" panose="030F0902030302020204" pitchFamily="66" charset="0"/>
              </a:rPr>
              <a:t>valve</a:t>
            </a:r>
            <a:r>
              <a:rPr lang="tr-TR" altLang="tr-TR" sz="4200" dirty="0">
                <a:latin typeface="Comic Sans MS" panose="030F0902030302020204" pitchFamily="66" charset="0"/>
              </a:rPr>
              <a:t> </a:t>
            </a:r>
            <a:r>
              <a:rPr lang="tr-TR" altLang="tr-TR" sz="4200" dirty="0" err="1">
                <a:latin typeface="Comic Sans MS" panose="030F0902030302020204" pitchFamily="66" charset="0"/>
              </a:rPr>
              <a:t>area</a:t>
            </a:r>
            <a:endParaRPr lang="tr-TR" altLang="tr-TR" sz="4200" dirty="0">
              <a:latin typeface="Comic Sans MS" panose="030F0902030302020204" pitchFamily="66" charset="0"/>
            </a:endParaRP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4200" dirty="0">
                <a:latin typeface="Comic Sans MS" panose="030F0902030302020204" pitchFamily="66" charset="0"/>
              </a:rPr>
              <a:t>ESP. </a:t>
            </a:r>
            <a:r>
              <a:rPr lang="tr-TR" altLang="tr-TR" sz="4200" dirty="0" err="1">
                <a:latin typeface="Comic Sans MS" panose="030F0902030302020204" pitchFamily="66" charset="0"/>
              </a:rPr>
              <a:t>pulmonary</a:t>
            </a:r>
            <a:r>
              <a:rPr lang="tr-TR" altLang="tr-TR" sz="4200" dirty="0">
                <a:latin typeface="Comic Sans MS" panose="030F0902030302020204" pitchFamily="66" charset="0"/>
              </a:rPr>
              <a:t> </a:t>
            </a:r>
            <a:r>
              <a:rPr lang="tr-TR" altLang="tr-TR" sz="4200" dirty="0" err="1">
                <a:latin typeface="Comic Sans MS" panose="030F0902030302020204" pitchFamily="66" charset="0"/>
              </a:rPr>
              <a:t>valve</a:t>
            </a:r>
            <a:r>
              <a:rPr lang="tr-TR" altLang="tr-TR" sz="4200" dirty="0">
                <a:latin typeface="Comic Sans MS" panose="030F0902030302020204" pitchFamily="66" charset="0"/>
              </a:rPr>
              <a:t> </a:t>
            </a:r>
            <a:r>
              <a:rPr lang="tr-TR" altLang="tr-TR" sz="4200" dirty="0" err="1">
                <a:latin typeface="Comic Sans MS" panose="030F0902030302020204" pitchFamily="66" charset="0"/>
              </a:rPr>
              <a:t>area</a:t>
            </a:r>
            <a:endParaRPr lang="tr-TR" altLang="tr-TR" sz="4200" dirty="0">
              <a:latin typeface="Comic Sans MS" panose="030F0902030302020204" pitchFamily="66" charset="0"/>
            </a:endParaRP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4200" dirty="0" err="1">
                <a:latin typeface="Comic Sans MS" panose="030F0902030302020204" pitchFamily="66" charset="0"/>
              </a:rPr>
              <a:t>Splıttıng</a:t>
            </a:r>
            <a:r>
              <a:rPr lang="tr-TR" altLang="tr-TR" sz="4200" dirty="0">
                <a:latin typeface="Comic Sans MS" panose="030F0902030302020204" pitchFamily="66" charset="0"/>
              </a:rPr>
              <a:t> </a:t>
            </a:r>
            <a:r>
              <a:rPr lang="tr-TR" altLang="tr-TR" sz="4200" dirty="0" err="1">
                <a:latin typeface="Comic Sans MS" panose="030F0902030302020204" pitchFamily="66" charset="0"/>
              </a:rPr>
              <a:t>and</a:t>
            </a:r>
            <a:r>
              <a:rPr lang="tr-TR" altLang="tr-TR" sz="4200" dirty="0">
                <a:latin typeface="Comic Sans MS" panose="030F0902030302020204" pitchFamily="66" charset="0"/>
              </a:rPr>
              <a:t> </a:t>
            </a:r>
            <a:r>
              <a:rPr lang="tr-TR" altLang="tr-TR" sz="4200" dirty="0" err="1">
                <a:latin typeface="Comic Sans MS" panose="030F0902030302020204" pitchFamily="66" charset="0"/>
              </a:rPr>
              <a:t>ıntensıty</a:t>
            </a:r>
            <a:r>
              <a:rPr lang="tr-TR" altLang="tr-TR" sz="4200" dirty="0">
                <a:latin typeface="Comic Sans MS" panose="030F0902030302020204" pitchFamily="66" charset="0"/>
              </a:rPr>
              <a:t> of p2 ıs </a:t>
            </a:r>
            <a:r>
              <a:rPr lang="tr-TR" altLang="tr-TR" sz="4200" dirty="0" err="1">
                <a:latin typeface="Comic Sans MS" panose="030F0902030302020204" pitchFamily="66" charset="0"/>
              </a:rPr>
              <a:t>very</a:t>
            </a:r>
            <a:r>
              <a:rPr lang="tr-TR" altLang="tr-TR" sz="4200" dirty="0">
                <a:latin typeface="Comic Sans MS" panose="030F0902030302020204" pitchFamily="66" charset="0"/>
              </a:rPr>
              <a:t> </a:t>
            </a:r>
            <a:r>
              <a:rPr lang="tr-TR" altLang="tr-TR" sz="4200" dirty="0" err="1">
                <a:latin typeface="Comic Sans MS" panose="030F0902030302020204" pitchFamily="66" charset="0"/>
              </a:rPr>
              <a:t>ımportant</a:t>
            </a:r>
            <a:endParaRPr lang="tr-TR" altLang="tr-TR" sz="4200" dirty="0">
              <a:latin typeface="Comic Sans MS" panose="030F0902030302020204" pitchFamily="66" charset="0"/>
            </a:endParaRP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tr-TR" altLang="tr-TR" sz="23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160000"/>
              </a:lnSpc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0" indent="0" algn="l">
              <a:lnSpc>
                <a:spcPct val="160000"/>
              </a:lnSpc>
              <a:buClr>
                <a:srgbClr val="FF0000"/>
              </a:buClr>
              <a:buNone/>
            </a:pP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</a:t>
            </a: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 </a:t>
            </a: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</p:txBody>
      </p:sp>
      <p:sp>
        <p:nvSpPr>
          <p:cNvPr id="13" name="Line 18">
            <a:extLst>
              <a:ext uri="{FF2B5EF4-FFF2-40B4-BE49-F238E27FC236}">
                <a16:creationId xmlns:a16="http://schemas.microsoft.com/office/drawing/2014/main" id="{5A34A3EC-D50A-844E-A1BE-FB58B88A2725}"/>
              </a:ext>
            </a:extLst>
          </p:cNvPr>
          <p:cNvSpPr>
            <a:spLocks noChangeShapeType="1"/>
          </p:cNvSpPr>
          <p:nvPr/>
        </p:nvSpPr>
        <p:spPr bwMode="auto">
          <a:xfrm>
            <a:off x="7761287" y="4553301"/>
            <a:ext cx="3313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4" name="Line 17">
            <a:extLst>
              <a:ext uri="{FF2B5EF4-FFF2-40B4-BE49-F238E27FC236}">
                <a16:creationId xmlns:a16="http://schemas.microsoft.com/office/drawing/2014/main" id="{E033221B-A159-2C42-BFA5-4F2A8640C442}"/>
              </a:ext>
            </a:extLst>
          </p:cNvPr>
          <p:cNvSpPr>
            <a:spLocks noChangeShapeType="1"/>
          </p:cNvSpPr>
          <p:nvPr/>
        </p:nvSpPr>
        <p:spPr bwMode="auto">
          <a:xfrm>
            <a:off x="7761287" y="3260188"/>
            <a:ext cx="3313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5" name="Rectangle 7">
            <a:extLst>
              <a:ext uri="{FF2B5EF4-FFF2-40B4-BE49-F238E27FC236}">
                <a16:creationId xmlns:a16="http://schemas.microsoft.com/office/drawing/2014/main" id="{D0124194-1B3C-654D-A185-7A1631E802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824" y="2753076"/>
            <a:ext cx="144463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E8C61A89-07D3-4046-BE71-842583C795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74174" y="2753076"/>
            <a:ext cx="144463" cy="1008062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5E7B39AB-7F27-4941-B12D-C6FBAF8A6B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74399" y="2753076"/>
            <a:ext cx="144463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8" name="Rectangle 10">
            <a:extLst>
              <a:ext uri="{FF2B5EF4-FFF2-40B4-BE49-F238E27FC236}">
                <a16:creationId xmlns:a16="http://schemas.microsoft.com/office/drawing/2014/main" id="{8E5049DD-6525-D24F-8144-6D09E9211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45612" y="2897538"/>
            <a:ext cx="144462" cy="719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9" name="Rectangle 11">
            <a:extLst>
              <a:ext uri="{FF2B5EF4-FFF2-40B4-BE49-F238E27FC236}">
                <a16:creationId xmlns:a16="http://schemas.microsoft.com/office/drawing/2014/main" id="{C8651129-4C12-CE47-A785-837B7E2589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412" y="4048476"/>
            <a:ext cx="144462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0" name="Rectangle 12">
            <a:extLst>
              <a:ext uri="{FF2B5EF4-FFF2-40B4-BE49-F238E27FC236}">
                <a16:creationId xmlns:a16="http://schemas.microsoft.com/office/drawing/2014/main" id="{BF290796-D92C-6E4C-ABDE-0D50360772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75762" y="4048476"/>
            <a:ext cx="144462" cy="1008062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1" name="Rectangle 13">
            <a:extLst>
              <a:ext uri="{FF2B5EF4-FFF2-40B4-BE49-F238E27FC236}">
                <a16:creationId xmlns:a16="http://schemas.microsoft.com/office/drawing/2014/main" id="{6BF29158-0790-1749-B945-65A3596367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75987" y="4048476"/>
            <a:ext cx="144462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2" name="Rectangle 14">
            <a:extLst>
              <a:ext uri="{FF2B5EF4-FFF2-40B4-BE49-F238E27FC236}">
                <a16:creationId xmlns:a16="http://schemas.microsoft.com/office/drawing/2014/main" id="{F4725AC4-D2D1-FF42-844B-D394DA405B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61512" y="4192938"/>
            <a:ext cx="144462" cy="719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3" name="Text Box 15">
            <a:extLst>
              <a:ext uri="{FF2B5EF4-FFF2-40B4-BE49-F238E27FC236}">
                <a16:creationId xmlns:a16="http://schemas.microsoft.com/office/drawing/2014/main" id="{0F1792ED-378B-8745-A7E4-4CC101AF65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3949" y="2314926"/>
            <a:ext cx="3879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dirty="0"/>
              <a:t>S1                     A2                        S1</a:t>
            </a:r>
          </a:p>
        </p:txBody>
      </p:sp>
      <p:sp>
        <p:nvSpPr>
          <p:cNvPr id="24" name="Text Box 16">
            <a:extLst>
              <a:ext uri="{FF2B5EF4-FFF2-40B4-BE49-F238E27FC236}">
                <a16:creationId xmlns:a16="http://schemas.microsoft.com/office/drawing/2014/main" id="{3DF77594-F9A9-9C43-8C4B-72CAD933D4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69437" y="2629251"/>
            <a:ext cx="463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/>
              <a:t>P2</a:t>
            </a:r>
          </a:p>
        </p:txBody>
      </p:sp>
      <p:sp>
        <p:nvSpPr>
          <p:cNvPr id="25" name="Text Box 19">
            <a:extLst>
              <a:ext uri="{FF2B5EF4-FFF2-40B4-BE49-F238E27FC236}">
                <a16:creationId xmlns:a16="http://schemas.microsoft.com/office/drawing/2014/main" id="{96C80201-F26A-2843-A6AA-8A44FCF798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0787" y="2988026"/>
            <a:ext cx="62865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dirty="0" err="1"/>
              <a:t>Eks</a:t>
            </a:r>
            <a:r>
              <a:rPr lang="tr-TR" altLang="tr-TR" dirty="0"/>
              <a:t>.</a:t>
            </a:r>
          </a:p>
          <a:p>
            <a:pPr eaLnBrk="1" hangingPunct="1"/>
            <a:endParaRPr lang="tr-TR" altLang="tr-TR" dirty="0"/>
          </a:p>
          <a:p>
            <a:pPr eaLnBrk="1" hangingPunct="1"/>
            <a:endParaRPr lang="tr-TR" altLang="tr-TR" dirty="0"/>
          </a:p>
          <a:p>
            <a:pPr eaLnBrk="1" hangingPunct="1"/>
            <a:endParaRPr lang="tr-TR" altLang="tr-TR" dirty="0"/>
          </a:p>
          <a:p>
            <a:pPr eaLnBrk="1" hangingPunct="1"/>
            <a:endParaRPr lang="tr-TR" altLang="tr-TR" dirty="0"/>
          </a:p>
          <a:p>
            <a:pPr eaLnBrk="1" hangingPunct="1"/>
            <a:r>
              <a:rPr lang="tr-TR" altLang="tr-TR" dirty="0" err="1"/>
              <a:t>Ins</a:t>
            </a:r>
            <a:r>
              <a:rPr lang="tr-TR" alt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73267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/>
      <p:bldP spid="24" grpId="0"/>
      <p:bldP spid="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sz="half" idx="1"/>
          </p:nvPr>
        </p:nvSpPr>
        <p:spPr>
          <a:xfrm>
            <a:off x="838201" y="2165672"/>
            <a:ext cx="5332412" cy="5382003"/>
          </a:xfrm>
        </p:spPr>
        <p:txBody>
          <a:bodyPr>
            <a:normAutofit fontScale="32500" lnSpcReduction="20000"/>
          </a:bodyPr>
          <a:lstStyle/>
          <a:p>
            <a:pPr marL="342900" indent="-342900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5500" dirty="0">
              <a:latin typeface="Comic Sans MS" panose="030F0902030302020204" pitchFamily="66" charset="0"/>
            </a:endParaRPr>
          </a:p>
          <a:p>
            <a:pPr marL="342900" indent="-342900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6200" dirty="0" err="1">
                <a:latin typeface="Comic Sans MS" panose="030F0902030302020204" pitchFamily="66" charset="0"/>
              </a:rPr>
              <a:t>Wıde</a:t>
            </a:r>
            <a:r>
              <a:rPr lang="tr-TR" altLang="tr-TR" sz="6200" dirty="0">
                <a:latin typeface="Comic Sans MS" panose="030F0902030302020204" pitchFamily="66" charset="0"/>
              </a:rPr>
              <a:t> </a:t>
            </a:r>
            <a:r>
              <a:rPr lang="tr-TR" altLang="tr-TR" sz="6200" dirty="0" err="1">
                <a:latin typeface="Comic Sans MS" panose="030F0902030302020204" pitchFamily="66" charset="0"/>
              </a:rPr>
              <a:t>fıxed</a:t>
            </a:r>
            <a:r>
              <a:rPr lang="tr-TR" altLang="tr-TR" sz="6200" dirty="0">
                <a:latin typeface="Comic Sans MS" panose="030F0902030302020204" pitchFamily="66" charset="0"/>
              </a:rPr>
              <a:t> </a:t>
            </a:r>
            <a:r>
              <a:rPr lang="tr-TR" altLang="tr-TR" sz="6200" dirty="0" err="1">
                <a:latin typeface="Comic Sans MS" panose="030F0902030302020204" pitchFamily="66" charset="0"/>
              </a:rPr>
              <a:t>splıttıng</a:t>
            </a:r>
            <a:endParaRPr lang="tr-TR" altLang="tr-TR" sz="6200" dirty="0">
              <a:latin typeface="Comic Sans MS" panose="030F0902030302020204" pitchFamily="66" charset="0"/>
            </a:endParaRPr>
          </a:p>
          <a:p>
            <a:pPr marL="342900" indent="-342900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6200" dirty="0">
              <a:latin typeface="Comic Sans MS" panose="030F0902030302020204" pitchFamily="66" charset="0"/>
            </a:endParaRP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6200" dirty="0">
                <a:latin typeface="Comic Sans MS" panose="030F0902030302020204" pitchFamily="66" charset="0"/>
              </a:rPr>
              <a:t>Volume </a:t>
            </a:r>
            <a:r>
              <a:rPr lang="tr-TR" altLang="tr-TR" sz="6200" dirty="0" err="1">
                <a:latin typeface="Comic Sans MS" panose="030F0902030302020204" pitchFamily="66" charset="0"/>
              </a:rPr>
              <a:t>overload</a:t>
            </a:r>
            <a:r>
              <a:rPr lang="tr-TR" altLang="tr-TR" sz="6200" dirty="0">
                <a:latin typeface="Comic Sans MS" panose="030F0902030302020204" pitchFamily="66" charset="0"/>
              </a:rPr>
              <a:t> (</a:t>
            </a:r>
            <a:r>
              <a:rPr lang="tr-TR" altLang="tr-TR" sz="6200" dirty="0" err="1">
                <a:latin typeface="Comic Sans MS" panose="030F0902030302020204" pitchFamily="66" charset="0"/>
              </a:rPr>
              <a:t>asd</a:t>
            </a:r>
            <a:r>
              <a:rPr lang="tr-TR" altLang="tr-TR" sz="6200" dirty="0">
                <a:latin typeface="Comic Sans MS" panose="030F0902030302020204" pitchFamily="66" charset="0"/>
              </a:rPr>
              <a:t>, </a:t>
            </a:r>
            <a:r>
              <a:rPr lang="tr-TR" altLang="tr-TR" sz="6200" dirty="0" err="1">
                <a:latin typeface="Comic Sans MS" panose="030F0902030302020204" pitchFamily="66" charset="0"/>
              </a:rPr>
              <a:t>papvr</a:t>
            </a:r>
            <a:r>
              <a:rPr lang="tr-TR" altLang="tr-TR" sz="6200" dirty="0">
                <a:latin typeface="Comic Sans MS" panose="030F0902030302020204" pitchFamily="66" charset="0"/>
              </a:rPr>
              <a:t>)</a:t>
            </a: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6200" dirty="0" err="1">
                <a:latin typeface="Comic Sans MS" panose="030F0902030302020204" pitchFamily="66" charset="0"/>
              </a:rPr>
              <a:t>Pressure</a:t>
            </a:r>
            <a:r>
              <a:rPr lang="tr-TR" altLang="tr-TR" sz="6200" dirty="0">
                <a:latin typeface="Comic Sans MS" panose="030F0902030302020204" pitchFamily="66" charset="0"/>
              </a:rPr>
              <a:t> </a:t>
            </a:r>
            <a:r>
              <a:rPr lang="tr-TR" altLang="tr-TR" sz="6200" dirty="0" err="1">
                <a:latin typeface="Comic Sans MS" panose="030F0902030302020204" pitchFamily="66" charset="0"/>
              </a:rPr>
              <a:t>overload</a:t>
            </a:r>
            <a:r>
              <a:rPr lang="tr-TR" altLang="tr-TR" sz="6200" dirty="0">
                <a:latin typeface="Comic Sans MS" panose="030F0902030302020204" pitchFamily="66" charset="0"/>
              </a:rPr>
              <a:t> (</a:t>
            </a:r>
            <a:r>
              <a:rPr lang="tr-TR" altLang="tr-TR" sz="6200" dirty="0" err="1">
                <a:latin typeface="Comic Sans MS" panose="030F0902030302020204" pitchFamily="66" charset="0"/>
              </a:rPr>
              <a:t>ps</a:t>
            </a:r>
            <a:r>
              <a:rPr lang="tr-TR" altLang="tr-TR" sz="6200" dirty="0">
                <a:latin typeface="Comic Sans MS" panose="030F0902030302020204" pitchFamily="66" charset="0"/>
              </a:rPr>
              <a:t>)</a:t>
            </a: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6200" dirty="0" err="1">
                <a:latin typeface="Comic Sans MS" panose="030F0902030302020204" pitchFamily="66" charset="0"/>
              </a:rPr>
              <a:t>Delayed</a:t>
            </a:r>
            <a:r>
              <a:rPr lang="tr-TR" altLang="tr-TR" sz="6200" dirty="0">
                <a:latin typeface="Comic Sans MS" panose="030F0902030302020204" pitchFamily="66" charset="0"/>
              </a:rPr>
              <a:t> </a:t>
            </a:r>
            <a:r>
              <a:rPr lang="tr-TR" altLang="tr-TR" sz="6200" dirty="0" err="1">
                <a:latin typeface="Comic Sans MS" panose="030F0902030302020204" pitchFamily="66" charset="0"/>
              </a:rPr>
              <a:t>Electyrıcal</a:t>
            </a:r>
            <a:r>
              <a:rPr lang="tr-TR" altLang="tr-TR" sz="6200" dirty="0">
                <a:latin typeface="Comic Sans MS" panose="030F0902030302020204" pitchFamily="66" charset="0"/>
              </a:rPr>
              <a:t> </a:t>
            </a:r>
            <a:r>
              <a:rPr lang="tr-TR" altLang="tr-TR" sz="6200" dirty="0" err="1">
                <a:latin typeface="Comic Sans MS" panose="030F0902030302020204" pitchFamily="66" charset="0"/>
              </a:rPr>
              <a:t>actıvatıon</a:t>
            </a:r>
            <a:endParaRPr lang="tr-TR" altLang="tr-TR" sz="6200" dirty="0">
              <a:latin typeface="Comic Sans MS" panose="030F0902030302020204" pitchFamily="66" charset="0"/>
            </a:endParaRP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6200" dirty="0" err="1">
                <a:latin typeface="Comic Sans MS" panose="030F0902030302020204" pitchFamily="66" charset="0"/>
              </a:rPr>
              <a:t>Early</a:t>
            </a:r>
            <a:r>
              <a:rPr lang="tr-TR" altLang="tr-TR" sz="6200" dirty="0">
                <a:latin typeface="Comic Sans MS" panose="030F0902030302020204" pitchFamily="66" charset="0"/>
              </a:rPr>
              <a:t> </a:t>
            </a:r>
            <a:r>
              <a:rPr lang="tr-TR" altLang="tr-TR" sz="6200" dirty="0" err="1">
                <a:latin typeface="Comic Sans MS" panose="030F0902030302020204" pitchFamily="66" charset="0"/>
              </a:rPr>
              <a:t>aortıc</a:t>
            </a:r>
            <a:r>
              <a:rPr lang="tr-TR" altLang="tr-TR" sz="6200" dirty="0">
                <a:latin typeface="Comic Sans MS" panose="030F0902030302020204" pitchFamily="66" charset="0"/>
              </a:rPr>
              <a:t> </a:t>
            </a:r>
            <a:r>
              <a:rPr lang="tr-TR" altLang="tr-TR" sz="6200" dirty="0" err="1">
                <a:latin typeface="Comic Sans MS" panose="030F0902030302020204" pitchFamily="66" charset="0"/>
              </a:rPr>
              <a:t>valve</a:t>
            </a:r>
            <a:r>
              <a:rPr lang="tr-TR" altLang="tr-TR" sz="6200" dirty="0">
                <a:latin typeface="Comic Sans MS" panose="030F0902030302020204" pitchFamily="66" charset="0"/>
              </a:rPr>
              <a:t> </a:t>
            </a:r>
            <a:r>
              <a:rPr lang="tr-TR" altLang="tr-TR" sz="6200" dirty="0" err="1">
                <a:latin typeface="Comic Sans MS" panose="030F0902030302020204" pitchFamily="66" charset="0"/>
              </a:rPr>
              <a:t>closure</a:t>
            </a:r>
            <a:endParaRPr lang="tr-TR" altLang="tr-TR" sz="6200" dirty="0">
              <a:latin typeface="Comic Sans MS" panose="030F0902030302020204" pitchFamily="66" charset="0"/>
            </a:endParaRPr>
          </a:p>
          <a:p>
            <a:pPr marL="914400" lvl="2" indent="0">
              <a:lnSpc>
                <a:spcPct val="160000"/>
              </a:lnSpc>
              <a:spcBef>
                <a:spcPts val="0"/>
              </a:spcBef>
              <a:buNone/>
            </a:pPr>
            <a:endParaRPr lang="tr-TR" altLang="tr-TR" sz="4200" dirty="0">
              <a:latin typeface="Comic Sans MS" panose="030F0902030302020204" pitchFamily="66" charset="0"/>
            </a:endParaRP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tr-TR" altLang="tr-TR" sz="23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160000"/>
              </a:lnSpc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0" indent="0" algn="l">
              <a:lnSpc>
                <a:spcPct val="160000"/>
              </a:lnSpc>
              <a:buClr>
                <a:srgbClr val="FF0000"/>
              </a:buClr>
              <a:buNone/>
            </a:pPr>
            <a:br>
              <a:rPr lang="tr-TR" sz="2000" dirty="0">
                <a:latin typeface="Comic Sans MS"/>
                <a:cs typeface="Comic Sans MS"/>
              </a:rPr>
            </a:b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</a:t>
            </a: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 </a:t>
            </a: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</p:txBody>
      </p:sp>
      <p:sp>
        <p:nvSpPr>
          <p:cNvPr id="13" name="Line 18">
            <a:extLst>
              <a:ext uri="{FF2B5EF4-FFF2-40B4-BE49-F238E27FC236}">
                <a16:creationId xmlns:a16="http://schemas.microsoft.com/office/drawing/2014/main" id="{5A34A3EC-D50A-844E-A1BE-FB58B88A2725}"/>
              </a:ext>
            </a:extLst>
          </p:cNvPr>
          <p:cNvSpPr>
            <a:spLocks noChangeShapeType="1"/>
          </p:cNvSpPr>
          <p:nvPr/>
        </p:nvSpPr>
        <p:spPr bwMode="auto">
          <a:xfrm>
            <a:off x="7761287" y="4553301"/>
            <a:ext cx="3313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4" name="Line 17">
            <a:extLst>
              <a:ext uri="{FF2B5EF4-FFF2-40B4-BE49-F238E27FC236}">
                <a16:creationId xmlns:a16="http://schemas.microsoft.com/office/drawing/2014/main" id="{E033221B-A159-2C42-BFA5-4F2A8640C442}"/>
              </a:ext>
            </a:extLst>
          </p:cNvPr>
          <p:cNvSpPr>
            <a:spLocks noChangeShapeType="1"/>
          </p:cNvSpPr>
          <p:nvPr/>
        </p:nvSpPr>
        <p:spPr bwMode="auto">
          <a:xfrm>
            <a:off x="7761287" y="3260188"/>
            <a:ext cx="3313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5" name="Rectangle 7">
            <a:extLst>
              <a:ext uri="{FF2B5EF4-FFF2-40B4-BE49-F238E27FC236}">
                <a16:creationId xmlns:a16="http://schemas.microsoft.com/office/drawing/2014/main" id="{D0124194-1B3C-654D-A185-7A1631E802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824" y="2753076"/>
            <a:ext cx="144463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E8C61A89-07D3-4046-BE71-842583C795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74174" y="2753076"/>
            <a:ext cx="144463" cy="1008062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5E7B39AB-7F27-4941-B12D-C6FBAF8A6B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74399" y="2753076"/>
            <a:ext cx="144463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8" name="Rectangle 10">
            <a:extLst>
              <a:ext uri="{FF2B5EF4-FFF2-40B4-BE49-F238E27FC236}">
                <a16:creationId xmlns:a16="http://schemas.microsoft.com/office/drawing/2014/main" id="{8E5049DD-6525-D24F-8144-6D09E9211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7474" y="2895249"/>
            <a:ext cx="144462" cy="719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9" name="Rectangle 11">
            <a:extLst>
              <a:ext uri="{FF2B5EF4-FFF2-40B4-BE49-F238E27FC236}">
                <a16:creationId xmlns:a16="http://schemas.microsoft.com/office/drawing/2014/main" id="{C8651129-4C12-CE47-A785-837B7E2589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412" y="4048476"/>
            <a:ext cx="144462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0" name="Rectangle 12">
            <a:extLst>
              <a:ext uri="{FF2B5EF4-FFF2-40B4-BE49-F238E27FC236}">
                <a16:creationId xmlns:a16="http://schemas.microsoft.com/office/drawing/2014/main" id="{BF290796-D92C-6E4C-ABDE-0D50360772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75762" y="4048476"/>
            <a:ext cx="144462" cy="1008062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1" name="Rectangle 13">
            <a:extLst>
              <a:ext uri="{FF2B5EF4-FFF2-40B4-BE49-F238E27FC236}">
                <a16:creationId xmlns:a16="http://schemas.microsoft.com/office/drawing/2014/main" id="{6BF29158-0790-1749-B945-65A3596367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75987" y="4048476"/>
            <a:ext cx="144462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2" name="Rectangle 14">
            <a:extLst>
              <a:ext uri="{FF2B5EF4-FFF2-40B4-BE49-F238E27FC236}">
                <a16:creationId xmlns:a16="http://schemas.microsoft.com/office/drawing/2014/main" id="{F4725AC4-D2D1-FF42-844B-D394DA405B9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817471" y="4192938"/>
            <a:ext cx="144463" cy="719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3" name="Text Box 15">
            <a:extLst>
              <a:ext uri="{FF2B5EF4-FFF2-40B4-BE49-F238E27FC236}">
                <a16:creationId xmlns:a16="http://schemas.microsoft.com/office/drawing/2014/main" id="{0F1792ED-378B-8745-A7E4-4CC101AF65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3949" y="2314926"/>
            <a:ext cx="3879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dirty="0"/>
              <a:t>S1                     A2                        S1</a:t>
            </a:r>
          </a:p>
        </p:txBody>
      </p:sp>
      <p:sp>
        <p:nvSpPr>
          <p:cNvPr id="24" name="Text Box 16">
            <a:extLst>
              <a:ext uri="{FF2B5EF4-FFF2-40B4-BE49-F238E27FC236}">
                <a16:creationId xmlns:a16="http://schemas.microsoft.com/office/drawing/2014/main" id="{3DF77594-F9A9-9C43-8C4B-72CAD933D4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57930" y="2427500"/>
            <a:ext cx="463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dirty="0"/>
              <a:t>P2</a:t>
            </a:r>
          </a:p>
        </p:txBody>
      </p:sp>
      <p:sp>
        <p:nvSpPr>
          <p:cNvPr id="25" name="Text Box 19">
            <a:extLst>
              <a:ext uri="{FF2B5EF4-FFF2-40B4-BE49-F238E27FC236}">
                <a16:creationId xmlns:a16="http://schemas.microsoft.com/office/drawing/2014/main" id="{96C80201-F26A-2843-A6AA-8A44FCF798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0787" y="2988026"/>
            <a:ext cx="62865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dirty="0" err="1"/>
              <a:t>Eks</a:t>
            </a:r>
            <a:r>
              <a:rPr lang="tr-TR" altLang="tr-TR" dirty="0"/>
              <a:t>.</a:t>
            </a:r>
          </a:p>
          <a:p>
            <a:pPr eaLnBrk="1" hangingPunct="1"/>
            <a:endParaRPr lang="tr-TR" altLang="tr-TR" dirty="0"/>
          </a:p>
          <a:p>
            <a:pPr eaLnBrk="1" hangingPunct="1"/>
            <a:endParaRPr lang="tr-TR" altLang="tr-TR" dirty="0"/>
          </a:p>
          <a:p>
            <a:pPr eaLnBrk="1" hangingPunct="1"/>
            <a:endParaRPr lang="tr-TR" altLang="tr-TR" dirty="0"/>
          </a:p>
          <a:p>
            <a:pPr eaLnBrk="1" hangingPunct="1"/>
            <a:endParaRPr lang="tr-TR" altLang="tr-TR" dirty="0"/>
          </a:p>
          <a:p>
            <a:pPr eaLnBrk="1" hangingPunct="1"/>
            <a:r>
              <a:rPr lang="tr-TR" altLang="tr-TR" dirty="0" err="1"/>
              <a:t>Ins</a:t>
            </a:r>
            <a:r>
              <a:rPr lang="tr-TR" altLang="tr-TR" dirty="0"/>
              <a:t>.</a:t>
            </a:r>
          </a:p>
        </p:txBody>
      </p:sp>
      <p:sp>
        <p:nvSpPr>
          <p:cNvPr id="26" name="Başlık 3">
            <a:extLst>
              <a:ext uri="{FF2B5EF4-FFF2-40B4-BE49-F238E27FC236}">
                <a16:creationId xmlns:a16="http://schemas.microsoft.com/office/drawing/2014/main" id="{D4593504-624C-194E-974D-8AD582C46A46}"/>
              </a:ext>
            </a:extLst>
          </p:cNvPr>
          <p:cNvSpPr txBox="1">
            <a:spLocks/>
          </p:cNvSpPr>
          <p:nvPr/>
        </p:nvSpPr>
        <p:spPr>
          <a:xfrm>
            <a:off x="838202" y="587089"/>
            <a:ext cx="10515597" cy="107534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000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4000" b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S2 </a:t>
            </a:r>
            <a:r>
              <a:rPr lang="tr-TR" sz="4000" b="1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Abnormal</a:t>
            </a:r>
            <a:r>
              <a:rPr lang="tr-TR" sz="4000" b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4000" b="1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Splitting</a:t>
            </a:r>
            <a:endParaRPr lang="tr-TR" sz="4000" b="1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6021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/>
      <p:bldP spid="24" grpId="0"/>
      <p:bldP spid="25" grpId="0"/>
    </p:bldLst>
  </p:timing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2236</TotalTime>
  <Words>1016</Words>
  <Application>Microsoft Office PowerPoint</Application>
  <PresentationFormat>Geniş ekran</PresentationFormat>
  <Paragraphs>479</Paragraphs>
  <Slides>26</Slides>
  <Notes>24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26</vt:i4>
      </vt:variant>
    </vt:vector>
  </HeadingPairs>
  <TitlesOfParts>
    <vt:vector size="32" baseType="lpstr">
      <vt:lpstr>Arial</vt:lpstr>
      <vt:lpstr>Calibri</vt:lpstr>
      <vt:lpstr>Comic Sans MS</vt:lpstr>
      <vt:lpstr>Tw Cen MT</vt:lpstr>
      <vt:lpstr>Wingdings</vt:lpstr>
      <vt:lpstr>Damla</vt:lpstr>
      <vt:lpstr>PowerPoint Sunusu</vt:lpstr>
      <vt:lpstr>PowerPoint Sunusu</vt:lpstr>
      <vt:lpstr>PowerPoint Sunusu</vt:lpstr>
      <vt:lpstr>PowerPoint Sunusu</vt:lpstr>
      <vt:lpstr>Pulses</vt:lpstr>
      <vt:lpstr>PowerPoint Sunusu</vt:lpstr>
      <vt:lpstr>PowerPoint Sunusu</vt:lpstr>
      <vt:lpstr>Heart Sounds</vt:lpstr>
      <vt:lpstr>PowerPoint Sunusu</vt:lpstr>
      <vt:lpstr>PowerPoint Sunusu</vt:lpstr>
      <vt:lpstr>PowerPoint Sunusu</vt:lpstr>
      <vt:lpstr>PowerPoint Sunusu</vt:lpstr>
      <vt:lpstr>PowerPoint Sunusu</vt:lpstr>
      <vt:lpstr>Heart Sounds</vt:lpstr>
      <vt:lpstr>PowerPoint Sunusu</vt:lpstr>
      <vt:lpstr>PowerPoint Sunusu</vt:lpstr>
      <vt:lpstr>PowerPoint Sunusu</vt:lpstr>
      <vt:lpstr>PowerPoint Sunusu</vt:lpstr>
      <vt:lpstr>PowerPoint Sunusu</vt:lpstr>
      <vt:lpstr>Murmurs</vt:lpstr>
      <vt:lpstr>PowerPoint Sunusu</vt:lpstr>
      <vt:lpstr>PowerPoint Sunusu</vt:lpstr>
      <vt:lpstr>PowerPoint Sunusu</vt:lpstr>
      <vt:lpstr>PowerPoint Sunusu</vt:lpstr>
      <vt:lpstr>PowerPoint Sunusu</vt:lpstr>
      <vt:lpstr>Extracardiac Sounds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Mehmet.Gokhan.Ramoglu</dc:creator>
  <cp:lastModifiedBy>MEHMET RAMOGLU</cp:lastModifiedBy>
  <cp:revision>79</cp:revision>
  <dcterms:created xsi:type="dcterms:W3CDTF">2019-09-05T19:01:01Z</dcterms:created>
  <dcterms:modified xsi:type="dcterms:W3CDTF">2022-02-04T14:10:58Z</dcterms:modified>
</cp:coreProperties>
</file>