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3" r:id="rId3"/>
    <p:sldId id="274" r:id="rId4"/>
    <p:sldId id="302" r:id="rId5"/>
    <p:sldId id="277" r:id="rId6"/>
    <p:sldId id="303" r:id="rId7"/>
    <p:sldId id="293" r:id="rId8"/>
    <p:sldId id="305" r:id="rId9"/>
    <p:sldId id="300" r:id="rId10"/>
    <p:sldId id="301"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19CA"/>
    <a:srgbClr val="E6FC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9D44B75-7A8B-4236-B018-5970879B0707}"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0910202-AC69-4611-B248-717BDFAFFC6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44B75-7A8B-4236-B018-5970879B0707}" type="datetimeFigureOut">
              <a:rPr lang="tr-TR" smtClean="0"/>
              <a:pPr/>
              <a:t>8.2.2018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10202-AC69-4611-B248-717BDFAFFC6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60000"/>
                <a:lumOff val="40000"/>
              </a:schemeClr>
            </a:gs>
            <a:gs pos="50000">
              <a:schemeClr val="bg2"/>
            </a:gs>
            <a:gs pos="100000">
              <a:srgbClr val="E6FCDA"/>
            </a:gs>
          </a:gsLst>
          <a:lin ang="5400000" scaled="0"/>
          <a:tileRect/>
        </a:gradFill>
        <a:effectLst/>
      </p:bgPr>
    </p:bg>
    <p:spTree>
      <p:nvGrpSpPr>
        <p:cNvPr id="1" name=""/>
        <p:cNvGrpSpPr/>
        <p:nvPr/>
      </p:nvGrpSpPr>
      <p:grpSpPr>
        <a:xfrm>
          <a:off x="0" y="0"/>
          <a:ext cx="0" cy="0"/>
          <a:chOff x="0" y="0"/>
          <a:chExt cx="0" cy="0"/>
        </a:xfrm>
      </p:grpSpPr>
      <p:pic>
        <p:nvPicPr>
          <p:cNvPr id="1026" name="Picture 2" descr="C:\Users\Saba Hoca\Desktop\Slide Shows\slayt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1 Başlık"/>
          <p:cNvSpPr>
            <a:spLocks noGrp="1"/>
          </p:cNvSpPr>
          <p:nvPr>
            <p:ph type="title"/>
          </p:nvPr>
        </p:nvSpPr>
        <p:spPr>
          <a:xfrm>
            <a:off x="107504" y="1628800"/>
            <a:ext cx="8229600" cy="1143000"/>
          </a:xfrm>
        </p:spPr>
        <p:txBody>
          <a:bodyPr>
            <a:noAutofit/>
          </a:bodyPr>
          <a:lstStyle/>
          <a:p>
            <a:r>
              <a:rPr lang="tr-TR" sz="3600" dirty="0" smtClean="0">
                <a:solidFill>
                  <a:srgbClr val="92D050"/>
                </a:solidFill>
                <a:latin typeface="Comic Sans MS" pitchFamily="66" charset="0"/>
              </a:rPr>
              <a:t/>
            </a:r>
            <a:br>
              <a:rPr lang="tr-TR" sz="3600" dirty="0" smtClean="0">
                <a:solidFill>
                  <a:srgbClr val="92D050"/>
                </a:solidFill>
                <a:latin typeface="Comic Sans MS" pitchFamily="66" charset="0"/>
              </a:rPr>
            </a:br>
            <a:r>
              <a:rPr lang="tr-TR" sz="3600" dirty="0" smtClean="0">
                <a:solidFill>
                  <a:srgbClr val="0619CA"/>
                </a:solidFill>
                <a:latin typeface="Comic Sans MS" pitchFamily="66" charset="0"/>
              </a:rPr>
              <a:t>REHBERLİK HİZMETLERİ</a:t>
            </a:r>
            <a:r>
              <a:rPr lang="tr-TR" sz="3600" dirty="0" smtClean="0">
                <a:latin typeface="Comic Sans MS" pitchFamily="66" charset="0"/>
              </a:rPr>
              <a:t/>
            </a:r>
            <a:br>
              <a:rPr lang="tr-TR" sz="3600" dirty="0" smtClean="0">
                <a:latin typeface="Comic Sans MS" pitchFamily="66" charset="0"/>
              </a:rPr>
            </a:br>
            <a:endParaRPr lang="tr-TR" sz="3600" dirty="0">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857232"/>
            <a:ext cx="8229600" cy="4525963"/>
          </a:xfrm>
        </p:spPr>
        <p:txBody>
          <a:bodyPr>
            <a:normAutofit/>
          </a:bodyPr>
          <a:lstStyle/>
          <a:p>
            <a:pPr>
              <a:buNone/>
            </a:pPr>
            <a:r>
              <a:rPr lang="tr-TR" sz="2400" dirty="0">
                <a:latin typeface="Comic Sans MS" pitchFamily="66" charset="0"/>
              </a:rPr>
              <a:t>3. Psikolojik danışma hizmetleri hem bireysel, hem de grupla psikolojik danışma çalışmaları olarak dengeli bir biçimde ve birlikte sunulmalıdır.</a:t>
            </a:r>
          </a:p>
          <a:p>
            <a:pPr>
              <a:buNone/>
            </a:pPr>
            <a:r>
              <a:rPr lang="tr-TR" sz="2400" dirty="0">
                <a:latin typeface="Comic Sans MS" pitchFamily="66" charset="0"/>
              </a:rPr>
              <a:t>4. Psikolojik rehberlik hizmetleri için okulda uygun bir yer ayrılması konusunda başta okul müdürleri olmak üzere herkes çaba göstermelidir.</a:t>
            </a:r>
          </a:p>
          <a:p>
            <a:pPr>
              <a:buNone/>
            </a:pPr>
            <a:r>
              <a:rPr lang="tr-TR" sz="2400" dirty="0">
                <a:latin typeface="Comic Sans MS" pitchFamily="66" charset="0"/>
              </a:rPr>
              <a:t>5. Okullarda psikolojik danışma hizmetlerinden yararlanmak isteyen öğrencilerin, gerektiğinde,çevrede bulunan ve psikolojik yardım veren diğer kurumların hizmetlerinden de yararlanmaları teşvik edilmelidir</a:t>
            </a:r>
            <a:r>
              <a:rPr lang="tr-TR" sz="2400" dirty="0" smtClean="0">
                <a:latin typeface="Comic Sans MS" pitchFamily="66" charset="0"/>
              </a:rPr>
              <a:t>.</a:t>
            </a:r>
            <a:endParaRPr lang="tr-TR" sz="2400" dirty="0">
              <a:latin typeface="Comic Sans MS" pitchFamily="66" charset="0"/>
            </a:endParaRPr>
          </a:p>
          <a:p>
            <a:endParaRPr lang="tr-TR" sz="24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a:bodyPr>
          <a:lstStyle/>
          <a:p>
            <a:pPr>
              <a:buNone/>
            </a:pPr>
            <a:r>
              <a:rPr lang="tr-TR" sz="2800" b="1" dirty="0" smtClean="0">
                <a:latin typeface="Comic Sans MS" pitchFamily="66" charset="0"/>
              </a:rPr>
              <a:t>   Rehberlik Hizmet Birimlerine Yönelik Yapılan Sınıflamalar:</a:t>
            </a:r>
            <a:endParaRPr lang="tr-TR" sz="2800" dirty="0">
              <a:latin typeface="Comic Sans MS" pitchFamily="66" charset="0"/>
            </a:endParaRPr>
          </a:p>
          <a:p>
            <a:pPr>
              <a:buNone/>
            </a:pPr>
            <a:r>
              <a:rPr lang="tr-TR" sz="2800" dirty="0" smtClean="0">
                <a:latin typeface="Comic Sans MS" pitchFamily="66" charset="0"/>
              </a:rPr>
              <a:t>      Kuzgun</a:t>
            </a:r>
            <a:r>
              <a:rPr lang="tr-TR" sz="2800" dirty="0">
                <a:latin typeface="Comic Sans MS" pitchFamily="66" charset="0"/>
              </a:rPr>
              <a:t>, bir rehberlik örgütünde bulunan başlıca servis birimlerini bireyi (öğrenciyi) tanımak, bilgi vermek , psikolojik danışma, yerleştirme ve izleme olarak beş grupta toplamaktadır.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357166"/>
            <a:ext cx="8229600" cy="5786478"/>
          </a:xfrm>
        </p:spPr>
        <p:txBody>
          <a:bodyPr>
            <a:noAutofit/>
          </a:bodyPr>
          <a:lstStyle/>
          <a:p>
            <a:pPr>
              <a:buNone/>
            </a:pPr>
            <a:r>
              <a:rPr lang="tr-TR" sz="2400" dirty="0" smtClean="0">
                <a:latin typeface="Comic Sans MS" pitchFamily="66" charset="0"/>
              </a:rPr>
              <a:t>     Kepçe </a:t>
            </a:r>
            <a:r>
              <a:rPr lang="tr-TR" sz="2400" dirty="0">
                <a:latin typeface="Comic Sans MS" pitchFamily="66" charset="0"/>
              </a:rPr>
              <a:t>oğlu, rehberlik </a:t>
            </a:r>
            <a:r>
              <a:rPr lang="tr-TR" sz="2400" dirty="0" smtClean="0">
                <a:latin typeface="Comic Sans MS" pitchFamily="66" charset="0"/>
              </a:rPr>
              <a:t>hizmetlerinin </a:t>
            </a:r>
            <a:r>
              <a:rPr lang="tr-TR" sz="2400" dirty="0">
                <a:latin typeface="Comic Sans MS" pitchFamily="66" charset="0"/>
              </a:rPr>
              <a:t>dokuz grupta toplanabileceğini belirtmektedir. </a:t>
            </a:r>
            <a:endParaRPr lang="tr-TR" sz="2400" dirty="0" smtClean="0">
              <a:latin typeface="Comic Sans MS" pitchFamily="66" charset="0"/>
            </a:endParaRPr>
          </a:p>
          <a:p>
            <a:pPr>
              <a:buNone/>
            </a:pPr>
            <a:r>
              <a:rPr lang="tr-TR" sz="2400" dirty="0" smtClean="0">
                <a:latin typeface="Comic Sans MS" pitchFamily="66" charset="0"/>
              </a:rPr>
              <a:t>    Bu </a:t>
            </a:r>
            <a:r>
              <a:rPr lang="tr-TR" sz="2400" dirty="0">
                <a:latin typeface="Comic Sans MS" pitchFamily="66" charset="0"/>
              </a:rPr>
              <a:t>hizmet alanları</a:t>
            </a:r>
            <a:r>
              <a:rPr lang="tr-TR" sz="2400" dirty="0" smtClean="0">
                <a:latin typeface="Comic Sans MS" pitchFamily="66" charset="0"/>
              </a:rPr>
              <a:t>;</a:t>
            </a:r>
          </a:p>
          <a:p>
            <a:pPr>
              <a:buNone/>
            </a:pPr>
            <a:r>
              <a:rPr lang="tr-TR" sz="2400" dirty="0" smtClean="0">
                <a:latin typeface="Comic Sans MS" pitchFamily="66" charset="0"/>
              </a:rPr>
              <a:t>   1)Psikolojik </a:t>
            </a:r>
            <a:r>
              <a:rPr lang="tr-TR" sz="2400" dirty="0">
                <a:latin typeface="Comic Sans MS" pitchFamily="66" charset="0"/>
              </a:rPr>
              <a:t>danışma hizmetleri</a:t>
            </a:r>
            <a:r>
              <a:rPr lang="tr-TR" sz="2400" dirty="0" smtClean="0">
                <a:latin typeface="Comic Sans MS" pitchFamily="66" charset="0"/>
              </a:rPr>
              <a:t>,</a:t>
            </a:r>
          </a:p>
          <a:p>
            <a:pPr>
              <a:buNone/>
            </a:pPr>
            <a:r>
              <a:rPr lang="tr-TR" sz="2400" dirty="0" smtClean="0">
                <a:latin typeface="Comic Sans MS" pitchFamily="66" charset="0"/>
              </a:rPr>
              <a:t>   </a:t>
            </a:r>
            <a:r>
              <a:rPr lang="tr-TR" sz="2400" dirty="0">
                <a:latin typeface="Comic Sans MS" pitchFamily="66" charset="0"/>
              </a:rPr>
              <a:t>2)Bireyi tanıma hizmetleri, </a:t>
            </a:r>
            <a:endParaRPr lang="tr-TR" sz="2400" dirty="0" smtClean="0">
              <a:latin typeface="Comic Sans MS" pitchFamily="66" charset="0"/>
            </a:endParaRPr>
          </a:p>
          <a:p>
            <a:pPr>
              <a:buNone/>
            </a:pPr>
            <a:r>
              <a:rPr lang="tr-TR" sz="2400" dirty="0" smtClean="0">
                <a:latin typeface="Comic Sans MS" pitchFamily="66" charset="0"/>
              </a:rPr>
              <a:t>   3)Bilgi </a:t>
            </a:r>
            <a:r>
              <a:rPr lang="tr-TR" sz="2400" dirty="0">
                <a:latin typeface="Comic Sans MS" pitchFamily="66" charset="0"/>
              </a:rPr>
              <a:t>toplama ve yayma hizmetleri, </a:t>
            </a:r>
            <a:endParaRPr lang="tr-TR" sz="2400" dirty="0" smtClean="0">
              <a:latin typeface="Comic Sans MS" pitchFamily="66" charset="0"/>
            </a:endParaRPr>
          </a:p>
          <a:p>
            <a:pPr>
              <a:buNone/>
            </a:pPr>
            <a:r>
              <a:rPr lang="tr-TR" sz="2400" dirty="0" smtClean="0">
                <a:latin typeface="Comic Sans MS" pitchFamily="66" charset="0"/>
              </a:rPr>
              <a:t>   4)Yerleştirme </a:t>
            </a:r>
            <a:r>
              <a:rPr lang="tr-TR" sz="2400" dirty="0">
                <a:latin typeface="Comic Sans MS" pitchFamily="66" charset="0"/>
              </a:rPr>
              <a:t>hizmetleri, </a:t>
            </a:r>
            <a:endParaRPr lang="tr-TR" sz="2400" dirty="0" smtClean="0">
              <a:latin typeface="Comic Sans MS" pitchFamily="66" charset="0"/>
            </a:endParaRPr>
          </a:p>
          <a:p>
            <a:pPr>
              <a:buNone/>
            </a:pPr>
            <a:r>
              <a:rPr lang="tr-TR" sz="2400" dirty="0" smtClean="0">
                <a:latin typeface="Comic Sans MS" pitchFamily="66" charset="0"/>
              </a:rPr>
              <a:t>   5)İzleme </a:t>
            </a:r>
            <a:r>
              <a:rPr lang="tr-TR" sz="2400" dirty="0">
                <a:latin typeface="Comic Sans MS" pitchFamily="66" charset="0"/>
              </a:rPr>
              <a:t>hizmetleri, </a:t>
            </a:r>
            <a:endParaRPr lang="tr-TR" sz="2400" dirty="0" smtClean="0">
              <a:latin typeface="Comic Sans MS" pitchFamily="66" charset="0"/>
            </a:endParaRPr>
          </a:p>
          <a:p>
            <a:pPr>
              <a:buNone/>
            </a:pPr>
            <a:r>
              <a:rPr lang="tr-TR" sz="2400" dirty="0" smtClean="0">
                <a:latin typeface="Comic Sans MS" pitchFamily="66" charset="0"/>
              </a:rPr>
              <a:t>   6)Alıştırma-oryantasyon </a:t>
            </a:r>
            <a:r>
              <a:rPr lang="tr-TR" sz="2400" dirty="0">
                <a:latin typeface="Comic Sans MS" pitchFamily="66" charset="0"/>
              </a:rPr>
              <a:t>hizmetleri</a:t>
            </a:r>
            <a:r>
              <a:rPr lang="tr-TR" sz="2400" dirty="0" smtClean="0">
                <a:latin typeface="Comic Sans MS" pitchFamily="66" charset="0"/>
              </a:rPr>
              <a:t>,</a:t>
            </a:r>
          </a:p>
          <a:p>
            <a:pPr>
              <a:buNone/>
            </a:pPr>
            <a:r>
              <a:rPr lang="tr-TR" sz="2400" dirty="0" smtClean="0">
                <a:latin typeface="Comic Sans MS" pitchFamily="66" charset="0"/>
              </a:rPr>
              <a:t>   7)Müşavirlik </a:t>
            </a:r>
            <a:r>
              <a:rPr lang="tr-TR" sz="2400" dirty="0">
                <a:latin typeface="Comic Sans MS" pitchFamily="66" charset="0"/>
              </a:rPr>
              <a:t>(konsültasyon) hizmetleri </a:t>
            </a:r>
            <a:endParaRPr lang="tr-TR" sz="2400" dirty="0" smtClean="0">
              <a:latin typeface="Comic Sans MS" pitchFamily="66" charset="0"/>
            </a:endParaRPr>
          </a:p>
          <a:p>
            <a:pPr>
              <a:buNone/>
            </a:pPr>
            <a:r>
              <a:rPr lang="tr-TR" sz="2400" dirty="0" smtClean="0">
                <a:latin typeface="Comic Sans MS" pitchFamily="66" charset="0"/>
              </a:rPr>
              <a:t>   8)Araştırma </a:t>
            </a:r>
            <a:r>
              <a:rPr lang="tr-TR" sz="2400" dirty="0">
                <a:latin typeface="Comic Sans MS" pitchFamily="66" charset="0"/>
              </a:rPr>
              <a:t>ve değerlendirme hizmetleri</a:t>
            </a:r>
            <a:r>
              <a:rPr lang="tr-TR" sz="2400" dirty="0" smtClean="0">
                <a:latin typeface="Comic Sans MS" pitchFamily="66" charset="0"/>
              </a:rPr>
              <a:t>,</a:t>
            </a:r>
          </a:p>
          <a:p>
            <a:pPr>
              <a:buNone/>
            </a:pPr>
            <a:r>
              <a:rPr lang="tr-TR" sz="2400" dirty="0" smtClean="0">
                <a:latin typeface="Comic Sans MS" pitchFamily="66" charset="0"/>
              </a:rPr>
              <a:t>   </a:t>
            </a:r>
            <a:r>
              <a:rPr lang="tr-TR" sz="2400" dirty="0">
                <a:latin typeface="Comic Sans MS" pitchFamily="66" charset="0"/>
              </a:rPr>
              <a:t>9)Çevre ve veli ile ilişkiler. </a:t>
            </a:r>
            <a:endParaRPr lang="tr-TR" sz="2400" dirty="0" smtClean="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714356"/>
            <a:ext cx="8229600" cy="4525963"/>
          </a:xfrm>
        </p:spPr>
        <p:txBody>
          <a:bodyPr>
            <a:normAutofit fontScale="85000" lnSpcReduction="20000"/>
          </a:bodyPr>
          <a:lstStyle/>
          <a:p>
            <a:pPr>
              <a:buNone/>
            </a:pPr>
            <a:r>
              <a:rPr lang="tr-TR" dirty="0" smtClean="0">
                <a:latin typeface="Comic Sans MS" pitchFamily="66" charset="0"/>
              </a:rPr>
              <a:t>     Yeşil yaprak ise yukarıdaki sınıflama çerçevesinde okulda sunulan rehberlik hizmetlerini yedi alanda toplamaktadır. </a:t>
            </a:r>
          </a:p>
          <a:p>
            <a:pPr>
              <a:buNone/>
            </a:pPr>
            <a:r>
              <a:rPr lang="tr-TR" dirty="0" smtClean="0">
                <a:latin typeface="Comic Sans MS" pitchFamily="66" charset="0"/>
              </a:rPr>
              <a:t>      Bunlar; </a:t>
            </a:r>
          </a:p>
          <a:p>
            <a:pPr>
              <a:buNone/>
            </a:pPr>
            <a:r>
              <a:rPr lang="tr-TR" dirty="0" smtClean="0">
                <a:latin typeface="Comic Sans MS" pitchFamily="66" charset="0"/>
              </a:rPr>
              <a:t>    1)Psikolojik danışma hizmeti, </a:t>
            </a:r>
          </a:p>
          <a:p>
            <a:pPr>
              <a:buNone/>
            </a:pPr>
            <a:r>
              <a:rPr lang="tr-TR" dirty="0" smtClean="0">
                <a:latin typeface="Comic Sans MS" pitchFamily="66" charset="0"/>
              </a:rPr>
              <a:t>    2)Oryantasyon hizmeti (yeni ortama alıştırma), 3)Bireyi tanıma hizmeti, </a:t>
            </a:r>
          </a:p>
          <a:p>
            <a:pPr>
              <a:buNone/>
            </a:pPr>
            <a:r>
              <a:rPr lang="tr-TR" dirty="0" smtClean="0">
                <a:latin typeface="Comic Sans MS" pitchFamily="66" charset="0"/>
              </a:rPr>
              <a:t>    4)Bilgi toplama ve yayma hizmeti,</a:t>
            </a:r>
          </a:p>
          <a:p>
            <a:pPr>
              <a:buNone/>
            </a:pPr>
            <a:r>
              <a:rPr lang="tr-TR" dirty="0" smtClean="0">
                <a:latin typeface="Comic Sans MS" pitchFamily="66" charset="0"/>
              </a:rPr>
              <a:t>    5)yöneltme ve yerleştirme hizmeti, </a:t>
            </a:r>
          </a:p>
          <a:p>
            <a:pPr>
              <a:buNone/>
            </a:pPr>
            <a:r>
              <a:rPr lang="tr-TR" dirty="0" smtClean="0">
                <a:latin typeface="Comic Sans MS" pitchFamily="66" charset="0"/>
              </a:rPr>
              <a:t>    6)İzleme ve değerlendirme hizmeti,</a:t>
            </a:r>
          </a:p>
          <a:p>
            <a:pPr>
              <a:buNone/>
            </a:pPr>
            <a:r>
              <a:rPr lang="tr-TR" dirty="0" smtClean="0">
                <a:latin typeface="Comic Sans MS" pitchFamily="66" charset="0"/>
              </a:rPr>
              <a:t>    7)Müşavirlik (konsültasyon)hizmeti.</a:t>
            </a:r>
          </a:p>
          <a:p>
            <a:endParaRPr lang="tr-TR"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1857364"/>
            <a:ext cx="8229600" cy="3311541"/>
          </a:xfrm>
        </p:spPr>
        <p:txBody>
          <a:bodyPr>
            <a:normAutofit/>
          </a:bodyPr>
          <a:lstStyle/>
          <a:p>
            <a:pPr>
              <a:buNone/>
            </a:pPr>
            <a:r>
              <a:rPr lang="tr-TR" sz="2400" dirty="0">
                <a:latin typeface="Comic Sans MS" pitchFamily="66" charset="0"/>
              </a:rPr>
              <a:t>1.Program-plan hazırlama hizmetleri</a:t>
            </a:r>
          </a:p>
          <a:p>
            <a:pPr>
              <a:buNone/>
            </a:pPr>
            <a:r>
              <a:rPr lang="tr-TR" sz="2400" dirty="0" smtClean="0">
                <a:latin typeface="Comic Sans MS" pitchFamily="66" charset="0"/>
              </a:rPr>
              <a:t>2.Yeni </a:t>
            </a:r>
            <a:r>
              <a:rPr lang="tr-TR" sz="2400" dirty="0">
                <a:latin typeface="Comic Sans MS" pitchFamily="66" charset="0"/>
              </a:rPr>
              <a:t>duruma-ortama alıştırma hizmetleri</a:t>
            </a:r>
          </a:p>
          <a:p>
            <a:pPr>
              <a:buNone/>
            </a:pPr>
            <a:r>
              <a:rPr lang="tr-TR" sz="2400" dirty="0">
                <a:latin typeface="Comic Sans MS" pitchFamily="66" charset="0"/>
              </a:rPr>
              <a:t>3.Öğrenciyi tanıma hizmetleri</a:t>
            </a:r>
          </a:p>
          <a:p>
            <a:pPr>
              <a:buNone/>
            </a:pPr>
            <a:r>
              <a:rPr lang="tr-TR" sz="2400" dirty="0">
                <a:latin typeface="Comic Sans MS" pitchFamily="66" charset="0"/>
              </a:rPr>
              <a:t>4.Bilgi verme hizmetleri</a:t>
            </a:r>
          </a:p>
          <a:p>
            <a:pPr>
              <a:buNone/>
            </a:pPr>
            <a:r>
              <a:rPr lang="tr-TR" sz="2400" dirty="0">
                <a:latin typeface="Comic Sans MS" pitchFamily="66" charset="0"/>
              </a:rPr>
              <a:t>5.Psikolojik danışma hizmetleri</a:t>
            </a:r>
          </a:p>
          <a:p>
            <a:pPr>
              <a:buNone/>
            </a:pPr>
            <a:r>
              <a:rPr lang="tr-TR" sz="2400" dirty="0">
                <a:latin typeface="Comic Sans MS" pitchFamily="66" charset="0"/>
              </a:rPr>
              <a:t>6.Grup rehberliği hizmetleri</a:t>
            </a:r>
            <a:r>
              <a:rPr lang="tr-TR" sz="2400" dirty="0" smtClean="0">
                <a:latin typeface="Comic Sans MS" pitchFamily="66" charset="0"/>
              </a:rPr>
              <a:t>,</a:t>
            </a:r>
            <a:endParaRPr lang="tr-TR" sz="2400" dirty="0">
              <a:latin typeface="Comic Sans MS" pitchFamily="66" charset="0"/>
            </a:endParaRPr>
          </a:p>
        </p:txBody>
      </p:sp>
      <p:sp>
        <p:nvSpPr>
          <p:cNvPr id="4" name="2 İçerik Yer Tutucusu"/>
          <p:cNvSpPr txBox="1">
            <a:spLocks/>
          </p:cNvSpPr>
          <p:nvPr/>
        </p:nvSpPr>
        <p:spPr>
          <a:xfrm>
            <a:off x="357158" y="714356"/>
            <a:ext cx="8572560" cy="1000132"/>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tr-TR" sz="2400" b="1" dirty="0" smtClean="0">
                <a:latin typeface="Comic Sans MS" pitchFamily="66" charset="0"/>
              </a:rPr>
              <a:t>  B</a:t>
            </a:r>
            <a:r>
              <a:rPr kumimoji="0" lang="tr-TR" sz="2400" b="1" i="0" u="none" strike="noStrike" kern="1200" cap="none" spc="0" normalizeH="0" baseline="0" noProof="0" dirty="0" smtClean="0">
                <a:ln>
                  <a:noFill/>
                </a:ln>
                <a:solidFill>
                  <a:schemeClr val="tx1"/>
                </a:solidFill>
                <a:effectLst/>
                <a:uLnTx/>
                <a:uFillTx/>
                <a:latin typeface="Comic Sans MS" pitchFamily="66" charset="0"/>
              </a:rPr>
              <a:t>İR OKULDAKİ REHBERLİK ÖRGÜTÜNDE YER ALAN HİZMETLER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2400" b="1" i="0" u="none" strike="noStrike" kern="1200" cap="none" spc="0" normalizeH="0" baseline="0" noProof="0" dirty="0">
              <a:ln>
                <a:noFill/>
              </a:ln>
              <a:solidFill>
                <a:schemeClr val="tx1"/>
              </a:solidFill>
              <a:effectLst/>
              <a:uLnTx/>
              <a:uFillTx/>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85794"/>
            <a:ext cx="8229600" cy="4525963"/>
          </a:xfrm>
        </p:spPr>
        <p:txBody>
          <a:bodyPr/>
          <a:lstStyle/>
          <a:p>
            <a:pPr>
              <a:buNone/>
            </a:pPr>
            <a:r>
              <a:rPr lang="tr-TR" dirty="0" smtClean="0">
                <a:latin typeface="Comic Sans MS" pitchFamily="66" charset="0"/>
              </a:rPr>
              <a:t>7.Yöneltme ve yerleştirme hizmetleri</a:t>
            </a:r>
          </a:p>
          <a:p>
            <a:pPr>
              <a:buNone/>
            </a:pPr>
            <a:r>
              <a:rPr lang="tr-TR" dirty="0" smtClean="0">
                <a:latin typeface="Comic Sans MS" pitchFamily="66" charset="0"/>
              </a:rPr>
              <a:t>8.Sevk(yardım almaya yönlendirme)hizmetleri</a:t>
            </a:r>
          </a:p>
          <a:p>
            <a:pPr>
              <a:buNone/>
            </a:pPr>
            <a:r>
              <a:rPr lang="tr-TR" dirty="0" smtClean="0">
                <a:latin typeface="Comic Sans MS" pitchFamily="66" charset="0"/>
              </a:rPr>
              <a:t>9.</a:t>
            </a:r>
            <a:r>
              <a:rPr lang="tr-TR" dirty="0" err="1" smtClean="0">
                <a:latin typeface="Comic Sans MS" pitchFamily="66" charset="0"/>
              </a:rPr>
              <a:t>zleme</a:t>
            </a:r>
            <a:r>
              <a:rPr lang="tr-TR" dirty="0" smtClean="0">
                <a:latin typeface="Comic Sans MS" pitchFamily="66" charset="0"/>
              </a:rPr>
              <a:t> hizmetleri</a:t>
            </a:r>
          </a:p>
          <a:p>
            <a:pPr>
              <a:buNone/>
            </a:pPr>
            <a:r>
              <a:rPr lang="tr-TR" dirty="0" smtClean="0">
                <a:latin typeface="Comic Sans MS" pitchFamily="66" charset="0"/>
              </a:rPr>
              <a:t>10.Konsültasyon (müşavirlik) hizmetleri</a:t>
            </a:r>
          </a:p>
          <a:p>
            <a:pPr>
              <a:buNone/>
            </a:pPr>
            <a:r>
              <a:rPr lang="tr-TR" dirty="0" smtClean="0">
                <a:latin typeface="Comic Sans MS" pitchFamily="66" charset="0"/>
              </a:rPr>
              <a:t>11.Çevre ve aile ile ilişkiler</a:t>
            </a:r>
          </a:p>
          <a:p>
            <a:pPr>
              <a:buNone/>
            </a:pPr>
            <a:r>
              <a:rPr lang="tr-TR" dirty="0" smtClean="0">
                <a:latin typeface="Comic Sans MS" pitchFamily="66" charset="0"/>
              </a:rPr>
              <a:t>12.Araştırma ve değerlendirme hizmetleri.</a:t>
            </a:r>
          </a:p>
          <a:p>
            <a:endParaRPr lang="tr-TR"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00042"/>
            <a:ext cx="8229600" cy="4525963"/>
          </a:xfrm>
        </p:spPr>
        <p:txBody>
          <a:bodyPr>
            <a:noAutofit/>
          </a:bodyPr>
          <a:lstStyle/>
          <a:p>
            <a:pPr>
              <a:buNone/>
            </a:pPr>
            <a:r>
              <a:rPr lang="tr-TR" sz="2400" dirty="0" smtClean="0">
                <a:latin typeface="Comic Sans MS" pitchFamily="66" charset="0"/>
              </a:rPr>
              <a:t>       PSİKOLOJİK </a:t>
            </a:r>
            <a:r>
              <a:rPr lang="tr-TR" sz="2400" dirty="0">
                <a:latin typeface="Comic Sans MS" pitchFamily="66" charset="0"/>
              </a:rPr>
              <a:t>DANIŞMA HİZMETLERİNDEKİ AMAÇ VE İLKELER</a:t>
            </a:r>
          </a:p>
          <a:p>
            <a:pPr>
              <a:buNone/>
            </a:pPr>
            <a:r>
              <a:rPr lang="tr-TR" sz="2400" dirty="0" smtClean="0">
                <a:latin typeface="Comic Sans MS" pitchFamily="66" charset="0"/>
              </a:rPr>
              <a:t>       Amacı</a:t>
            </a:r>
            <a:r>
              <a:rPr lang="tr-TR" sz="2400" dirty="0">
                <a:latin typeface="Comic Sans MS" pitchFamily="66" charset="0"/>
              </a:rPr>
              <a:t>, bireylerin kendini gerçekleştirmelerine yardım etmektir. Bireyin kendini gerçekleştirmesini sürekli gelişmekte olan bir düzey ve erişilmek istenen genel bir sonuç olarak algılamak gerekir. Psikolojik danışma yardımında kısa vadeli,orta vadeli ve uzun vadeli amaçlardan söz edilebilir. Örneğin, her psikolojik danışma yardımında gerçekleştirilecek amaçlar kısa vadeli ,birkaç psikolojik danışma ile bireyin mevcut sorunlarının giderilmesi orta vadeli amaç olarak gösterilebilir. </a:t>
            </a:r>
            <a:endParaRPr lang="tr-TR" sz="2400" dirty="0" smtClean="0">
              <a:latin typeface="Comic Sans MS" pitchFamily="66" charset="0"/>
            </a:endParaRPr>
          </a:p>
          <a:p>
            <a:pPr>
              <a:buNone/>
            </a:pPr>
            <a:r>
              <a:rPr lang="tr-TR" sz="2400" dirty="0" smtClean="0">
                <a:latin typeface="Comic Sans MS" pitchFamily="66" charset="0"/>
              </a:rPr>
              <a:t>        </a:t>
            </a:r>
            <a:endParaRPr lang="tr-TR" sz="2400"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928670"/>
            <a:ext cx="8229600" cy="4525963"/>
          </a:xfrm>
        </p:spPr>
        <p:txBody>
          <a:bodyPr/>
          <a:lstStyle/>
          <a:p>
            <a:pPr>
              <a:buNone/>
            </a:pPr>
            <a:r>
              <a:rPr lang="tr-TR" dirty="0" smtClean="0">
                <a:latin typeface="Comic Sans MS" pitchFamily="66" charset="0"/>
              </a:rPr>
              <a:t>     Bu amaçlar genel olarak bireyin mesleki,eğitsel ve kişisel olan tüm problemleri hakkında daha çok bilinçlenerek kendine en uygun ve gerçekçi bir çözüm bulmasına yardım olarak özetlenebilir. Kendini gerçekleştirme ise, erişilmek istenen bir sonuç olarak,psikolojik danışma yardımının uzun vadeli bir amacıdır.</a:t>
            </a:r>
          </a:p>
          <a:p>
            <a:endParaRPr lang="tr-TR" dirty="0" smtClean="0">
              <a:latin typeface="Comic Sans MS" pitchFamily="66" charset="0"/>
            </a:endParaRP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71480"/>
            <a:ext cx="8229600" cy="5072098"/>
          </a:xfrm>
        </p:spPr>
        <p:txBody>
          <a:bodyPr>
            <a:normAutofit/>
          </a:bodyPr>
          <a:lstStyle/>
          <a:p>
            <a:pPr>
              <a:buNone/>
            </a:pPr>
            <a:r>
              <a:rPr lang="tr-TR" sz="2400" dirty="0">
                <a:latin typeface="Comic Sans MS" pitchFamily="66" charset="0"/>
              </a:rPr>
              <a:t>OKULLARDA PSİKOLOJİK DANIŞMA UYGULAMALARI</a:t>
            </a:r>
          </a:p>
          <a:p>
            <a:pPr>
              <a:buNone/>
            </a:pPr>
            <a:r>
              <a:rPr lang="tr-TR" sz="2400" dirty="0">
                <a:latin typeface="Comic Sans MS" pitchFamily="66" charset="0"/>
              </a:rPr>
              <a:t>Okullardaki psikolojik danışma uygulamaları için önemli olabilecek bazı bilgiler şu şekilde özetlenebilir:</a:t>
            </a:r>
          </a:p>
          <a:p>
            <a:pPr>
              <a:buNone/>
            </a:pPr>
            <a:r>
              <a:rPr lang="tr-TR" sz="2400" dirty="0">
                <a:latin typeface="Comic Sans MS" pitchFamily="66" charset="0"/>
              </a:rPr>
              <a:t>1. Sınırlı ya da geniş tutulsun psikolojik danışma hizmetlerine okul psikolojik danışma ve rehberlik programlarında mutlaka yer verilmeli; bu amaçla düzenlenecek hizmetler düzenlenmelidir.</a:t>
            </a:r>
          </a:p>
          <a:p>
            <a:pPr>
              <a:buNone/>
            </a:pPr>
            <a:r>
              <a:rPr lang="tr-TR" sz="2400" dirty="0">
                <a:latin typeface="Comic Sans MS" pitchFamily="66" charset="0"/>
              </a:rPr>
              <a:t>2. Psikolojik danışma hizmetlerinin diğer rehberlik hizmetlerinden farklı olan bazı genel nitelikleri uzmanlar tarafından her fırsatta yönetici,öğretmen, öğrenci ve hatta velilere açıklanmalı;öğrencilerin bu hizmetlerden yararlanmaları teşvik edilmelidir.</a:t>
            </a:r>
          </a:p>
          <a:p>
            <a:endParaRPr lang="tr-TR" sz="2400" dirty="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471</Words>
  <Application>Microsoft Office PowerPoint</Application>
  <PresentationFormat>Ekran Gösterisi (4:3)</PresentationFormat>
  <Paragraphs>46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Comic Sans MS</vt:lpstr>
      <vt:lpstr>Ofis Teması</vt:lpstr>
      <vt:lpstr> REHBERLİK HİZMETLERİ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23</cp:revision>
  <dcterms:created xsi:type="dcterms:W3CDTF">2014-01-28T08:56:45Z</dcterms:created>
  <dcterms:modified xsi:type="dcterms:W3CDTF">2018-02-08T09:12:56Z</dcterms:modified>
</cp:coreProperties>
</file>