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3" r:id="rId3"/>
  </p:sldMasterIdLst>
  <p:notesMasterIdLst>
    <p:notesMasterId r:id="rId48"/>
  </p:notesMasterIdLst>
  <p:sldIdLst>
    <p:sldId id="589" r:id="rId4"/>
    <p:sldId id="700" r:id="rId5"/>
    <p:sldId id="544" r:id="rId6"/>
    <p:sldId id="478" r:id="rId7"/>
    <p:sldId id="707" r:id="rId8"/>
    <p:sldId id="710" r:id="rId9"/>
    <p:sldId id="708" r:id="rId10"/>
    <p:sldId id="450" r:id="rId11"/>
    <p:sldId id="451" r:id="rId12"/>
    <p:sldId id="654" r:id="rId13"/>
    <p:sldId id="706" r:id="rId14"/>
    <p:sldId id="530" r:id="rId15"/>
    <p:sldId id="702" r:id="rId16"/>
    <p:sldId id="703" r:id="rId17"/>
    <p:sldId id="701" r:id="rId18"/>
    <p:sldId id="704" r:id="rId19"/>
    <p:sldId id="368" r:id="rId20"/>
    <p:sldId id="456" r:id="rId21"/>
    <p:sldId id="457" r:id="rId22"/>
    <p:sldId id="458" r:id="rId23"/>
    <p:sldId id="566" r:id="rId24"/>
    <p:sldId id="495" r:id="rId25"/>
    <p:sldId id="585" r:id="rId26"/>
    <p:sldId id="562" r:id="rId27"/>
    <p:sldId id="498" r:id="rId28"/>
    <p:sldId id="499" r:id="rId29"/>
    <p:sldId id="500" r:id="rId30"/>
    <p:sldId id="563" r:id="rId31"/>
    <p:sldId id="503" r:id="rId32"/>
    <p:sldId id="504" r:id="rId33"/>
    <p:sldId id="509" r:id="rId34"/>
    <p:sldId id="560" r:id="rId35"/>
    <p:sldId id="512" r:id="rId36"/>
    <p:sldId id="516" r:id="rId37"/>
    <p:sldId id="561" r:id="rId38"/>
    <p:sldId id="517" r:id="rId39"/>
    <p:sldId id="593" r:id="rId40"/>
    <p:sldId id="564" r:id="rId41"/>
    <p:sldId id="594" r:id="rId42"/>
    <p:sldId id="596" r:id="rId43"/>
    <p:sldId id="711" r:id="rId44"/>
    <p:sldId id="597" r:id="rId45"/>
    <p:sldId id="375" r:id="rId46"/>
    <p:sldId id="595" r:id="rId4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53" d="100"/>
          <a:sy n="53" d="100"/>
        </p:scale>
        <p:origin x="3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0765C-4FEA-4267-8B04-66822A6F9D43}"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1A1B3-1104-4B1C-A7FB-AD5943DD6813}" type="slidenum">
              <a:rPr lang="tr-TR" smtClean="0"/>
              <a:pPr/>
              <a:t>‹#›</a:t>
            </a:fld>
            <a:endParaRPr lang="tr-TR"/>
          </a:p>
        </p:txBody>
      </p:sp>
    </p:spTree>
    <p:extLst>
      <p:ext uri="{BB962C8B-B14F-4D97-AF65-F5344CB8AC3E}">
        <p14:creationId xmlns:p14="http://schemas.microsoft.com/office/powerpoint/2010/main" val="243792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7A1FC1F-563E-4A2A-99E0-2F7F106AE899}" type="slidenum">
              <a:rPr lang="tr-TR" sz="1200">
                <a:latin typeface="Times New Roman" pitchFamily="18" charset="0"/>
              </a:rPr>
              <a:pPr eaLnBrk="1" hangingPunct="1"/>
              <a:t>10</a:t>
            </a:fld>
            <a:endParaRPr lang="tr-TR" sz="1200">
              <a:latin typeface="Times New Roman" pitchFamily="18" charset="0"/>
            </a:endParaRPr>
          </a:p>
        </p:txBody>
      </p:sp>
      <p:sp>
        <p:nvSpPr>
          <p:cNvPr id="1146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83D6D53-DE0E-4DAC-8A1E-BA5392DA42F4}" type="slidenum">
              <a:rPr lang="tr-TR" sz="1200">
                <a:latin typeface="Times New Roman" pitchFamily="18" charset="0"/>
              </a:rPr>
              <a:pPr algn="r" eaLnBrk="1" hangingPunct="1"/>
              <a:t>10</a:t>
            </a:fld>
            <a:endParaRPr lang="tr-TR" sz="1200">
              <a:latin typeface="Times New Roman" pitchFamily="18" charset="0"/>
            </a:endParaRPr>
          </a:p>
        </p:txBody>
      </p:sp>
      <p:sp>
        <p:nvSpPr>
          <p:cNvPr id="114692" name="Rectangle 2"/>
          <p:cNvSpPr>
            <a:spLocks noGrp="1" noRot="1" noChangeAspect="1" noChangeArrowheads="1" noTextEdit="1"/>
          </p:cNvSpPr>
          <p:nvPr>
            <p:ph type="sldImg"/>
          </p:nvPr>
        </p:nvSpPr>
        <p:spPr>
          <a:xfrm>
            <a:off x="1143000" y="685800"/>
            <a:ext cx="4572000" cy="3429000"/>
          </a:xfrm>
          <a:ln/>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54696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82A73475-E856-4482-BB85-70A5FC7DD090}" type="slidenum">
              <a:rPr lang="tr-TR" sz="1200">
                <a:latin typeface="Times New Roman" pitchFamily="18" charset="0"/>
              </a:rPr>
              <a:pPr eaLnBrk="1" hangingPunct="1"/>
              <a:t>17</a:t>
            </a:fld>
            <a:endParaRPr lang="tr-TR" sz="1200">
              <a:latin typeface="Times New Roman" pitchFamily="18" charset="0"/>
            </a:endParaRPr>
          </a:p>
        </p:txBody>
      </p:sp>
      <p:sp>
        <p:nvSpPr>
          <p:cNvPr id="117763"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17252E39-FAEE-4D1C-9BF0-0989726D1C09}" type="slidenum">
              <a:rPr lang="tr-TR" sz="1200">
                <a:latin typeface="Times New Roman" pitchFamily="18" charset="0"/>
              </a:rPr>
              <a:pPr algn="r" eaLnBrk="1" hangingPunct="1"/>
              <a:t>17</a:t>
            </a:fld>
            <a:endParaRPr lang="tr-TR" sz="1200">
              <a:latin typeface="Times New Roman" pitchFamily="18" charset="0"/>
            </a:endParaRPr>
          </a:p>
        </p:txBody>
      </p:sp>
      <p:sp>
        <p:nvSpPr>
          <p:cNvPr id="117764" name="Rectangle 2"/>
          <p:cNvSpPr>
            <a:spLocks noGrp="1" noRot="1" noChangeAspect="1" noChangeArrowheads="1" noTextEdit="1"/>
          </p:cNvSpPr>
          <p:nvPr>
            <p:ph type="sldImg"/>
          </p:nvPr>
        </p:nvSpPr>
        <p:spPr>
          <a:xfrm>
            <a:off x="2914650" y="260350"/>
            <a:ext cx="3646488" cy="2735263"/>
          </a:xfrm>
          <a:ln/>
        </p:spPr>
      </p:sp>
      <p:sp>
        <p:nvSpPr>
          <p:cNvPr id="117765"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30345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F40FD62-51E0-4709-95D2-D6EC144AE2EA}" type="slidenum">
              <a:rPr lang="tr-TR" sz="1200">
                <a:latin typeface="Times New Roman" pitchFamily="18" charset="0"/>
              </a:rPr>
              <a:pPr eaLnBrk="1" hangingPunct="1"/>
              <a:t>24</a:t>
            </a:fld>
            <a:endParaRPr lang="tr-TR" sz="1200">
              <a:latin typeface="Times New Roman" pitchFamily="18" charset="0"/>
            </a:endParaRPr>
          </a:p>
        </p:txBody>
      </p:sp>
      <p:sp>
        <p:nvSpPr>
          <p:cNvPr id="12083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A936F92B-DB7A-4883-9AE9-E5AF51CE1B18}" type="slidenum">
              <a:rPr lang="tr-TR" sz="1200">
                <a:latin typeface="Times New Roman" pitchFamily="18" charset="0"/>
              </a:rPr>
              <a:pPr algn="r" eaLnBrk="1" hangingPunct="1"/>
              <a:t>24</a:t>
            </a:fld>
            <a:endParaRPr lang="tr-TR" sz="1200">
              <a:latin typeface="Times New Roman" pitchFamily="18" charset="0"/>
            </a:endParaRPr>
          </a:p>
        </p:txBody>
      </p:sp>
      <p:sp>
        <p:nvSpPr>
          <p:cNvPr id="120836" name="Rectangle 2"/>
          <p:cNvSpPr>
            <a:spLocks noGrp="1" noRot="1" noChangeAspect="1" noChangeArrowheads="1" noTextEdit="1"/>
          </p:cNvSpPr>
          <p:nvPr>
            <p:ph type="sldImg"/>
          </p:nvPr>
        </p:nvSpPr>
        <p:spPr>
          <a:xfrm>
            <a:off x="2914650" y="260350"/>
            <a:ext cx="3646488" cy="2735263"/>
          </a:xfrm>
          <a:ln/>
        </p:spPr>
      </p:sp>
      <p:sp>
        <p:nvSpPr>
          <p:cNvPr id="120837"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272509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2E0CB67-780A-4A3A-87A0-A9AC5A983608}" type="slidenum">
              <a:rPr lang="tr-TR" sz="1200">
                <a:latin typeface="Times New Roman" pitchFamily="18" charset="0"/>
              </a:rPr>
              <a:pPr eaLnBrk="1" hangingPunct="1"/>
              <a:t>28</a:t>
            </a:fld>
            <a:endParaRPr lang="tr-TR" sz="1200">
              <a:latin typeface="Times New Roman" pitchFamily="18" charset="0"/>
            </a:endParaRPr>
          </a:p>
        </p:txBody>
      </p:sp>
      <p:sp>
        <p:nvSpPr>
          <p:cNvPr id="121859"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B43476AF-9017-4F99-A99A-618C562FF1D6}" type="slidenum">
              <a:rPr lang="tr-TR" sz="1200">
                <a:latin typeface="Times New Roman" pitchFamily="18" charset="0"/>
              </a:rPr>
              <a:pPr algn="r" eaLnBrk="1" hangingPunct="1"/>
              <a:t>28</a:t>
            </a:fld>
            <a:endParaRPr lang="tr-TR" sz="1200">
              <a:latin typeface="Times New Roman" pitchFamily="18" charset="0"/>
            </a:endParaRPr>
          </a:p>
        </p:txBody>
      </p:sp>
      <p:sp>
        <p:nvSpPr>
          <p:cNvPr id="121860" name="Rectangle 2"/>
          <p:cNvSpPr>
            <a:spLocks noGrp="1" noRot="1" noChangeAspect="1" noChangeArrowheads="1" noTextEdit="1"/>
          </p:cNvSpPr>
          <p:nvPr>
            <p:ph type="sldImg"/>
          </p:nvPr>
        </p:nvSpPr>
        <p:spPr>
          <a:xfrm>
            <a:off x="2914650" y="260350"/>
            <a:ext cx="3646488" cy="2735263"/>
          </a:xfrm>
          <a:ln/>
        </p:spPr>
      </p:sp>
      <p:sp>
        <p:nvSpPr>
          <p:cNvPr id="121861"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49344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5D849BB7-50C7-45B9-ADBB-C4A92FA7DBDC}" type="slidenum">
              <a:rPr lang="tr-TR" sz="1200">
                <a:latin typeface="Times New Roman" pitchFamily="18" charset="0"/>
              </a:rPr>
              <a:pPr eaLnBrk="1" hangingPunct="1"/>
              <a:t>32</a:t>
            </a:fld>
            <a:endParaRPr lang="tr-TR" sz="1200">
              <a:latin typeface="Times New Roman" pitchFamily="18" charset="0"/>
            </a:endParaRPr>
          </a:p>
        </p:txBody>
      </p:sp>
      <p:sp>
        <p:nvSpPr>
          <p:cNvPr id="11878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4C4F3903-F572-4665-AF8B-097DE07CDC19}" type="slidenum">
              <a:rPr lang="tr-TR" sz="1200">
                <a:latin typeface="Times New Roman" pitchFamily="18" charset="0"/>
              </a:rPr>
              <a:pPr algn="r" eaLnBrk="1" hangingPunct="1"/>
              <a:t>32</a:t>
            </a:fld>
            <a:endParaRPr lang="tr-TR" sz="1200">
              <a:latin typeface="Times New Roman" pitchFamily="18" charset="0"/>
            </a:endParaRPr>
          </a:p>
        </p:txBody>
      </p:sp>
      <p:sp>
        <p:nvSpPr>
          <p:cNvPr id="118788" name="Rectangle 2"/>
          <p:cNvSpPr>
            <a:spLocks noGrp="1" noRot="1" noChangeAspect="1" noChangeArrowheads="1" noTextEdit="1"/>
          </p:cNvSpPr>
          <p:nvPr>
            <p:ph type="sldImg"/>
          </p:nvPr>
        </p:nvSpPr>
        <p:spPr>
          <a:xfrm>
            <a:off x="2914650" y="260350"/>
            <a:ext cx="3646488" cy="2735263"/>
          </a:xfrm>
          <a:ln/>
        </p:spPr>
      </p:sp>
      <p:sp>
        <p:nvSpPr>
          <p:cNvPr id="118789"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304424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C14D6382-D72A-45D8-A337-A708436EA669}" type="slidenum">
              <a:rPr lang="tr-TR" sz="1200">
                <a:latin typeface="Times New Roman" pitchFamily="18" charset="0"/>
              </a:rPr>
              <a:pPr eaLnBrk="1" hangingPunct="1"/>
              <a:t>35</a:t>
            </a:fld>
            <a:endParaRPr lang="tr-TR" sz="1200">
              <a:latin typeface="Times New Roman" pitchFamily="18" charset="0"/>
            </a:endParaRPr>
          </a:p>
        </p:txBody>
      </p:sp>
      <p:sp>
        <p:nvSpPr>
          <p:cNvPr id="11981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3935A10A-AF99-4F16-B0D2-5774B1EF19BD}" type="slidenum">
              <a:rPr lang="tr-TR" sz="1200">
                <a:latin typeface="Times New Roman" pitchFamily="18" charset="0"/>
              </a:rPr>
              <a:pPr algn="r" eaLnBrk="1" hangingPunct="1"/>
              <a:t>35</a:t>
            </a:fld>
            <a:endParaRPr lang="tr-TR" sz="1200">
              <a:latin typeface="Times New Roman" pitchFamily="18" charset="0"/>
            </a:endParaRPr>
          </a:p>
        </p:txBody>
      </p:sp>
      <p:sp>
        <p:nvSpPr>
          <p:cNvPr id="119812" name="Rectangle 2"/>
          <p:cNvSpPr>
            <a:spLocks noGrp="1" noRot="1" noChangeAspect="1" noChangeArrowheads="1" noTextEdit="1"/>
          </p:cNvSpPr>
          <p:nvPr>
            <p:ph type="sldImg"/>
          </p:nvPr>
        </p:nvSpPr>
        <p:spPr>
          <a:xfrm>
            <a:off x="2914650" y="260350"/>
            <a:ext cx="3646488" cy="2735263"/>
          </a:xfrm>
          <a:ln/>
        </p:spPr>
      </p:sp>
      <p:sp>
        <p:nvSpPr>
          <p:cNvPr id="119813"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219256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E27293F-9697-44A1-B7C3-C62EF49F470F}" type="slidenum">
              <a:rPr lang="tr-TR" sz="1200">
                <a:latin typeface="Times New Roman" pitchFamily="18" charset="0"/>
              </a:rPr>
              <a:pPr eaLnBrk="1" hangingPunct="1"/>
              <a:t>44</a:t>
            </a:fld>
            <a:endParaRPr lang="tr-TR" sz="1200">
              <a:latin typeface="Times New Roman" pitchFamily="18" charset="0"/>
            </a:endParaRPr>
          </a:p>
        </p:txBody>
      </p:sp>
      <p:sp>
        <p:nvSpPr>
          <p:cNvPr id="122883" name="Rectangle 2"/>
          <p:cNvSpPr>
            <a:spLocks noGrp="1" noRot="1" noChangeAspect="1" noChangeArrowheads="1" noTextEdit="1"/>
          </p:cNvSpPr>
          <p:nvPr>
            <p:ph type="sldImg"/>
          </p:nvPr>
        </p:nvSpPr>
        <p:spPr>
          <a:xfrm>
            <a:off x="1143000" y="685800"/>
            <a:ext cx="4572000" cy="34290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6191" indent="-246191"/>
            <a:r>
              <a:rPr lang="de-DE" sz="900" b="1">
                <a:solidFill>
                  <a:srgbClr val="FF0000"/>
                </a:solidFill>
              </a:rPr>
              <a:t>Notrufnummer Feuerwehr anpassen!</a:t>
            </a:r>
          </a:p>
          <a:p>
            <a:pPr marL="246191" indent="-246191"/>
            <a:r>
              <a:rPr lang="de-DE" sz="900"/>
              <a:t>Didaktische Hinweise und Hintergrundinformationen</a:t>
            </a:r>
          </a:p>
          <a:p>
            <a:pPr marL="246191" indent="-246191">
              <a:buFont typeface="Verdana" pitchFamily="34" charset="0"/>
              <a:buChar char="&gt;"/>
            </a:pPr>
            <a:r>
              <a:rPr lang="de-DE" sz="900" b="1"/>
              <a:t>Hinweis auf vorbeugende Maßnahmen:</a:t>
            </a:r>
            <a:r>
              <a:rPr lang="de-DE" sz="900"/>
              <a:t>	</a:t>
            </a:r>
          </a:p>
          <a:p>
            <a:pPr marL="580307" lvl="1" indent="-158265"/>
            <a:r>
              <a:rPr lang="de-DE" sz="900" b="1"/>
              <a:t>“Schweißerlaubnis“</a:t>
            </a:r>
          </a:p>
          <a:p>
            <a:pPr marL="580307" lvl="1" indent="-158265"/>
            <a:r>
              <a:rPr lang="de-DE" sz="900" b="1"/>
              <a:t>Deaktivierung von Rauchmeldern bei bestimmten Arbeiten.</a:t>
            </a:r>
          </a:p>
          <a:p>
            <a:pPr marL="246191" indent="-246191">
              <a:buFont typeface="Verdana" pitchFamily="34" charset="0"/>
              <a:buChar char="&gt;"/>
            </a:pPr>
            <a:r>
              <a:rPr lang="de-DE" sz="900" b="1"/>
              <a:t>Beim Auslösen der Brandmeldeanlage (automatisch oder durch Handfeuermelder) wird auch die Sirene aktiviert. Weisen Sie die Mitarbeiter darauf hin, dass sie das Gebäude verlassen und sich zum Sammelplatz begeben sollen. Die Mitarbeiter sollen auch weitere Personen informieren. Die Anweisungen von Evakuierungs- und Führungskräften müssen befolgt werden.</a:t>
            </a:r>
          </a:p>
          <a:p>
            <a:pPr marL="246191" indent="-246191">
              <a:buFont typeface="Verdana" pitchFamily="34" charset="0"/>
              <a:buChar char="&gt;"/>
            </a:pPr>
            <a:r>
              <a:rPr lang="de-DE" sz="900" b="1"/>
              <a:t>Wenn möglich, Anlagen sichern (NOT-AUS drücken, Hauptschalter aus, Wasser abstellen, …).</a:t>
            </a:r>
          </a:p>
          <a:p>
            <a:pPr marL="246191" indent="-246191">
              <a:buFont typeface="Verdana" pitchFamily="34" charset="0"/>
              <a:buChar char="&gt;"/>
            </a:pPr>
            <a:r>
              <a:rPr lang="de-DE" sz="900" b="1"/>
              <a:t>Löschversuche nur bei Entstehungsbränden unternehmen. Keine Personen oder sich selbst durch Löschversuche gefährden.</a:t>
            </a:r>
          </a:p>
        </p:txBody>
      </p:sp>
    </p:spTree>
    <p:extLst>
      <p:ext uri="{BB962C8B-B14F-4D97-AF65-F5344CB8AC3E}">
        <p14:creationId xmlns:p14="http://schemas.microsoft.com/office/powerpoint/2010/main" val="90788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40964"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446A1A70-06AF-47B4-B646-7BBECF44726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A67B21B-9D4D-4517-9AF3-0CA3C91560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923C0C92-645C-4D0A-B336-BB1FC98080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22532"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22533"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2534" name="Rectangle 6"/>
          <p:cNvSpPr>
            <a:spLocks noGrp="1" noChangeArrowheads="1"/>
          </p:cNvSpPr>
          <p:nvPr>
            <p:ph type="sldNum" sz="quarter" idx="4"/>
          </p:nvPr>
        </p:nvSpPr>
        <p:spPr/>
        <p:txBody>
          <a:bodyPr/>
          <a:lstStyle>
            <a:lvl1pPr>
              <a:defRPr/>
            </a:lvl1pPr>
          </a:lstStyle>
          <a:p>
            <a:fld id="{47769184-5F37-4D32-81C4-32F23E43BB2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B0B3F8E6-AAB3-48B7-A08D-39F7E42EC8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140E4A40-003D-4AA6-B72B-20413C3EFBA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441E4F80-F29A-4A7C-A051-9963C252AA7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FFFFFF"/>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9" name="8 Slayt Numarası Yer Tutucusu"/>
          <p:cNvSpPr>
            <a:spLocks noGrp="1"/>
          </p:cNvSpPr>
          <p:nvPr>
            <p:ph type="sldNum" sz="quarter" idx="12"/>
          </p:nvPr>
        </p:nvSpPr>
        <p:spPr/>
        <p:txBody>
          <a:bodyPr/>
          <a:lstStyle>
            <a:lvl1pPr>
              <a:defRPr/>
            </a:lvl1pPr>
          </a:lstStyle>
          <a:p>
            <a:fld id="{6B6657C3-2620-4790-8B29-282296A122C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FFFFFF"/>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5" name="4 Slayt Numarası Yer Tutucusu"/>
          <p:cNvSpPr>
            <a:spLocks noGrp="1"/>
          </p:cNvSpPr>
          <p:nvPr>
            <p:ph type="sldNum" sz="quarter" idx="12"/>
          </p:nvPr>
        </p:nvSpPr>
        <p:spPr/>
        <p:txBody>
          <a:bodyPr/>
          <a:lstStyle>
            <a:lvl1pPr>
              <a:defRPr/>
            </a:lvl1pPr>
          </a:lstStyle>
          <a:p>
            <a:fld id="{3377671B-C44D-499C-98BF-6A2EF70DA0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FFFFFF"/>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4" name="3 Slayt Numarası Yer Tutucusu"/>
          <p:cNvSpPr>
            <a:spLocks noGrp="1"/>
          </p:cNvSpPr>
          <p:nvPr>
            <p:ph type="sldNum" sz="quarter" idx="12"/>
          </p:nvPr>
        </p:nvSpPr>
        <p:spPr/>
        <p:txBody>
          <a:bodyPr/>
          <a:lstStyle>
            <a:lvl1pPr>
              <a:defRPr/>
            </a:lvl1pPr>
          </a:lstStyle>
          <a:p>
            <a:fld id="{37BA4438-9728-446D-A8C6-9DE7DFCBDFD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A7E30A78-6ED1-4FE9-860F-BD08DE70B94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EB587D49-DAB6-4460-B3F5-86D8AAF67E5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D0D4C877-2BC7-42B1-BEE2-30CD192FC8D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E4526B08-52BF-4DEF-8DA0-1A7A367FF68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613A8D08-36DC-4167-9FD3-C6EFC5AC8C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37090A82-0359-4D7D-97B0-5273311F1E4A}"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5240C0E-E534-414C-A15B-79C99FB0DB5A}" type="slidenum">
              <a:rPr lang="tr-TR" smtClean="0"/>
              <a:pPr>
                <a:defRPr/>
              </a:pPr>
              <a:t>‹#›</a:t>
            </a:fld>
            <a:endParaRPr lang="tr-TR"/>
          </a:p>
        </p:txBody>
      </p:sp>
    </p:spTree>
    <p:extLst>
      <p:ext uri="{BB962C8B-B14F-4D97-AF65-F5344CB8AC3E}">
        <p14:creationId xmlns:p14="http://schemas.microsoft.com/office/powerpoint/2010/main" val="604139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ECDE4EE-00D9-4E47-9464-68C9492AF25E}"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8679987-86B5-49AE-A9D6-461E5CB96588}" type="slidenum">
              <a:rPr lang="tr-TR" smtClean="0"/>
              <a:pPr>
                <a:defRPr/>
              </a:pPr>
              <a:t>‹#›</a:t>
            </a:fld>
            <a:endParaRPr lang="tr-TR"/>
          </a:p>
        </p:txBody>
      </p:sp>
    </p:spTree>
    <p:extLst>
      <p:ext uri="{BB962C8B-B14F-4D97-AF65-F5344CB8AC3E}">
        <p14:creationId xmlns:p14="http://schemas.microsoft.com/office/powerpoint/2010/main" val="3683274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11C8BBB-DFF0-4991-A087-73E5562AFA32}"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F9050AA8-8EAE-4763-B6FA-CF99742691A2}" type="slidenum">
              <a:rPr lang="tr-TR" smtClean="0"/>
              <a:pPr>
                <a:defRPr/>
              </a:pPr>
              <a:t>‹#›</a:t>
            </a:fld>
            <a:endParaRPr lang="tr-TR"/>
          </a:p>
        </p:txBody>
      </p:sp>
    </p:spTree>
    <p:extLst>
      <p:ext uri="{BB962C8B-B14F-4D97-AF65-F5344CB8AC3E}">
        <p14:creationId xmlns:p14="http://schemas.microsoft.com/office/powerpoint/2010/main" val="329952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190FB7AC-47F1-45C4-89D5-6F78CA7441F7}"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0108DF9B-E37F-42C2-800D-78253F3C5254}" type="slidenum">
              <a:rPr lang="tr-TR" smtClean="0"/>
              <a:pPr>
                <a:defRPr/>
              </a:pPr>
              <a:t>‹#›</a:t>
            </a:fld>
            <a:endParaRPr lang="tr-TR"/>
          </a:p>
        </p:txBody>
      </p:sp>
    </p:spTree>
    <p:extLst>
      <p:ext uri="{BB962C8B-B14F-4D97-AF65-F5344CB8AC3E}">
        <p14:creationId xmlns:p14="http://schemas.microsoft.com/office/powerpoint/2010/main" val="214745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F16AFCD1-1B68-40F9-B849-9D5FF9E9831D}" type="datetimeFigureOut">
              <a:rPr lang="tr-TR" smtClean="0"/>
              <a:pPr>
                <a:defRPr/>
              </a:pPr>
              <a:t>07.05.2020</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6193769E-BC36-4CA9-8C4A-0088505607FC}" type="slidenum">
              <a:rPr lang="tr-TR" smtClean="0"/>
              <a:pPr>
                <a:defRPr/>
              </a:pPr>
              <a:t>‹#›</a:t>
            </a:fld>
            <a:endParaRPr lang="tr-TR"/>
          </a:p>
        </p:txBody>
      </p:sp>
    </p:spTree>
    <p:extLst>
      <p:ext uri="{BB962C8B-B14F-4D97-AF65-F5344CB8AC3E}">
        <p14:creationId xmlns:p14="http://schemas.microsoft.com/office/powerpoint/2010/main" val="216663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7E8F2BD-8B0D-45C4-9E22-FFCA36A92AA4}" type="datetimeFigureOut">
              <a:rPr lang="tr-TR" smtClean="0"/>
              <a:pPr>
                <a:defRPr/>
              </a:pPr>
              <a:t>07.05.2020</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59CB21DA-03EB-4563-9C18-093BAC67B3EE}" type="slidenum">
              <a:rPr lang="tr-TR" smtClean="0"/>
              <a:pPr>
                <a:defRPr/>
              </a:pPr>
              <a:t>‹#›</a:t>
            </a:fld>
            <a:endParaRPr lang="tr-TR"/>
          </a:p>
        </p:txBody>
      </p:sp>
    </p:spTree>
    <p:extLst>
      <p:ext uri="{BB962C8B-B14F-4D97-AF65-F5344CB8AC3E}">
        <p14:creationId xmlns:p14="http://schemas.microsoft.com/office/powerpoint/2010/main" val="342700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D522CA64-335A-40C2-BA87-21D46BDCCD13}" type="datetimeFigureOut">
              <a:rPr lang="tr-TR" smtClean="0"/>
              <a:pPr>
                <a:defRPr/>
              </a:pPr>
              <a:t>07.05.2020</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E21B2DE5-3B34-4FF8-B9C0-A9D4D331D354}" type="slidenum">
              <a:rPr lang="tr-TR" smtClean="0"/>
              <a:pPr>
                <a:defRPr/>
              </a:pPr>
              <a:t>‹#›</a:t>
            </a:fld>
            <a:endParaRPr lang="tr-TR"/>
          </a:p>
        </p:txBody>
      </p:sp>
    </p:spTree>
    <p:extLst>
      <p:ext uri="{BB962C8B-B14F-4D97-AF65-F5344CB8AC3E}">
        <p14:creationId xmlns:p14="http://schemas.microsoft.com/office/powerpoint/2010/main" val="1778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79363F79-2BA2-44E7-954E-12052EAB6F3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23C2A8B-7E7F-4EBF-AAC1-4591006C15A9}"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CF33D631-3576-4C04-8599-B3015263FE20}" type="slidenum">
              <a:rPr lang="tr-TR" smtClean="0"/>
              <a:pPr>
                <a:defRPr/>
              </a:pPr>
              <a:t>‹#›</a:t>
            </a:fld>
            <a:endParaRPr lang="tr-TR"/>
          </a:p>
        </p:txBody>
      </p:sp>
    </p:spTree>
    <p:extLst>
      <p:ext uri="{BB962C8B-B14F-4D97-AF65-F5344CB8AC3E}">
        <p14:creationId xmlns:p14="http://schemas.microsoft.com/office/powerpoint/2010/main" val="4019536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F08D733E-FADB-4DF1-815F-D6FC0827D511}"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6E99668A-4125-4A56-B2EF-2A9489C183E2}" type="slidenum">
              <a:rPr lang="tr-TR" smtClean="0"/>
              <a:pPr>
                <a:defRPr/>
              </a:pPr>
              <a:t>‹#›</a:t>
            </a:fld>
            <a:endParaRPr lang="tr-TR"/>
          </a:p>
        </p:txBody>
      </p:sp>
    </p:spTree>
    <p:extLst>
      <p:ext uri="{BB962C8B-B14F-4D97-AF65-F5344CB8AC3E}">
        <p14:creationId xmlns:p14="http://schemas.microsoft.com/office/powerpoint/2010/main" val="2112012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F5C9851-00F2-4FB3-A61B-9CDE3E21FCB9}"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E2F021D-B05C-4986-A8AF-1E3CF11B84AD}" type="slidenum">
              <a:rPr lang="tr-TR" smtClean="0"/>
              <a:pPr>
                <a:defRPr/>
              </a:pPr>
              <a:t>‹#›</a:t>
            </a:fld>
            <a:endParaRPr lang="tr-TR"/>
          </a:p>
        </p:txBody>
      </p:sp>
    </p:spTree>
    <p:extLst>
      <p:ext uri="{BB962C8B-B14F-4D97-AF65-F5344CB8AC3E}">
        <p14:creationId xmlns:p14="http://schemas.microsoft.com/office/powerpoint/2010/main" val="3216840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8526E57-DA71-42CA-B297-7D42B7667A01}"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A33F2E35-A3D7-4D29-BAF1-15EA86A1CD59}" type="slidenum">
              <a:rPr lang="tr-TR" smtClean="0"/>
              <a:pPr>
                <a:defRPr/>
              </a:pPr>
              <a:t>‹#›</a:t>
            </a:fld>
            <a:endParaRPr lang="tr-TR"/>
          </a:p>
        </p:txBody>
      </p:sp>
    </p:spTree>
    <p:extLst>
      <p:ext uri="{BB962C8B-B14F-4D97-AF65-F5344CB8AC3E}">
        <p14:creationId xmlns:p14="http://schemas.microsoft.com/office/powerpoint/2010/main" val="1761934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4555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8021BBF4-D5C5-41AB-8194-71A387D381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0F6384C1-B97D-40FB-8163-0F88737DCFF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EFF41BA8-08F5-46DB-A278-9A68841887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A9A4B307-C460-48CF-8ED2-2C6F1BE7B7C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EC760AB-B76B-47B8-9010-22AFFDFE78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C3FD2DAF-C13A-4611-8631-5AFC8E9256A7}" type="slidenum">
              <a:rPr lang="en-US">
                <a:solidFill>
                  <a:srgbClr val="000000"/>
                </a:solidFill>
              </a: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D1FEA8D5-2327-4FEE-BCFC-E53FB13B0966}" type="slidenum">
              <a:rPr lang="en-US">
                <a:solidFill>
                  <a:srgbClr val="000000"/>
                </a:solidFill>
                <a:latin typeface="Arial"/>
                <a:cs typeface="Arial"/>
              </a:rPr>
              <a:pPr fontAlgn="auto">
                <a:spcBef>
                  <a:spcPts val="0"/>
                </a:spcBef>
                <a:spcAft>
                  <a:spcPts val="0"/>
                </a:spcAft>
              </a:pPr>
              <a:t>‹#›</a:t>
            </a:fld>
            <a:endParaRPr lang="en-US">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FFFFFF"/>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FFFFFF"/>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A64A5F7B-469F-4957-A53F-DCBD40967225}" type="slidenum">
              <a:rPr lang="en-US">
                <a:solidFill>
                  <a:srgbClr val="FFFFFF"/>
                </a:solidFill>
                <a:latin typeface="Arial"/>
                <a:cs typeface="Arial"/>
              </a:rPr>
              <a:pPr fontAlgn="auto">
                <a:spcBef>
                  <a:spcPts val="0"/>
                </a:spcBef>
                <a:spcAft>
                  <a:spcPts val="0"/>
                </a:spcAft>
              </a:pPr>
              <a:t>‹#›</a:t>
            </a:fld>
            <a:endParaRPr lang="en-US">
              <a:solidFill>
                <a:srgbClr val="FFFFFF"/>
              </a:solidFill>
              <a:latin typeface="Arial"/>
              <a:cs typeface="Arial"/>
            </a:endParaRP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29FD9-5871-486E-BAB3-AB479A846358}" type="datetimeFigureOut">
              <a:rPr lang="tr-TR" smtClean="0"/>
              <a:pPr>
                <a:defRPr/>
              </a:pPr>
              <a:t>07.05.2020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DB4385-9EE6-48FA-8AC6-442C99A529F1}" type="slidenum">
              <a:rPr lang="tr-TR" smtClean="0"/>
              <a:pPr>
                <a:defRPr/>
              </a:pPr>
              <a:t>‹#›</a:t>
            </a:fld>
            <a:endParaRPr lang="tr-TR"/>
          </a:p>
        </p:txBody>
      </p:sp>
    </p:spTree>
    <p:extLst>
      <p:ext uri="{BB962C8B-B14F-4D97-AF65-F5344CB8AC3E}">
        <p14:creationId xmlns:p14="http://schemas.microsoft.com/office/powerpoint/2010/main" val="5734854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png"/><Relationship Id="rId5" Type="http://schemas.openxmlformats.org/officeDocument/2006/relationships/image" Target="../media/image22.wmf"/><Relationship Id="rId10" Type="http://schemas.openxmlformats.org/officeDocument/2006/relationships/image" Target="../media/image9.png"/><Relationship Id="rId4" Type="http://schemas.openxmlformats.org/officeDocument/2006/relationships/image" Target="../media/image21.wmf"/><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GTRGBe4fFQ"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slideLayout" Target="../slideLayouts/slideLayout2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2" name="1 Başlık"/>
          <p:cNvSpPr>
            <a:spLocks noGrp="1"/>
          </p:cNvSpPr>
          <p:nvPr>
            <p:ph type="title"/>
          </p:nvPr>
        </p:nvSpPr>
        <p:spPr>
          <a:xfrm>
            <a:off x="611560" y="2132856"/>
            <a:ext cx="8229600" cy="1143000"/>
          </a:xfrm>
        </p:spPr>
        <p:txBody>
          <a:bodyPr>
            <a:normAutofit fontScale="90000"/>
          </a:bodyPr>
          <a:lstStyle/>
          <a:p>
            <a:r>
              <a:rPr lang="tr-TR" sz="8800" dirty="0" smtClean="0">
                <a:solidFill>
                  <a:schemeClr val="bg1"/>
                </a:solidFill>
              </a:rPr>
              <a:t>YANGIN-III</a:t>
            </a:r>
            <a:endParaRPr lang="en-US" sz="8800" dirty="0">
              <a:solidFill>
                <a:schemeClr val="bg1"/>
              </a:solidFill>
            </a:endParaRPr>
          </a:p>
        </p:txBody>
      </p:sp>
      <p:sp>
        <p:nvSpPr>
          <p:cNvPr id="4" name="1 Başlık"/>
          <p:cNvSpPr txBox="1">
            <a:spLocks/>
          </p:cNvSpPr>
          <p:nvPr/>
        </p:nvSpPr>
        <p:spPr>
          <a:xfrm>
            <a:off x="755576" y="4495428"/>
            <a:ext cx="8229600" cy="1143000"/>
          </a:xfrm>
          <a:prstGeom prst="rect">
            <a:avLst/>
          </a:prstGeom>
        </p:spPr>
        <p:txBody>
          <a:bodyPr vert="horz" lIns="91440" tIns="45720" rIns="91440" bIns="45720" rtlCol="0" anchor="ctr">
            <a:normAutofit fontScale="45000" lnSpcReduction="20000"/>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Aft>
                <a:spcPts val="0"/>
              </a:spcAft>
            </a:pPr>
            <a:r>
              <a:rPr lang="tr-TR" sz="8800" dirty="0" smtClean="0">
                <a:solidFill>
                  <a:schemeClr val="bg1"/>
                </a:solidFill>
              </a:rPr>
              <a:t>JEM 426 </a:t>
            </a:r>
          </a:p>
          <a:p>
            <a:pPr algn="ctr" fontAlgn="auto">
              <a:spcAft>
                <a:spcPts val="0"/>
              </a:spcAft>
            </a:pPr>
            <a:r>
              <a:rPr lang="tr-TR" sz="8800" dirty="0" smtClean="0">
                <a:solidFill>
                  <a:schemeClr val="bg1"/>
                </a:solidFill>
              </a:rPr>
              <a:t>İş Sağlığı ve Güvenliği</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4"/>
          <p:cNvSpPr>
            <a:spLocks noChangeArrowheads="1"/>
          </p:cNvSpPr>
          <p:nvPr/>
        </p:nvSpPr>
        <p:spPr bwMode="auto">
          <a:xfrm>
            <a:off x="0" y="0"/>
            <a:ext cx="33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YANGINA MÜDAHALE </a:t>
            </a:r>
            <a:r>
              <a:rPr lang="en-US" b="1" dirty="0" smtClean="0"/>
              <a:t>ARAÇLARI</a:t>
            </a:r>
            <a:endParaRPr lang="de-DE" b="1" dirty="0"/>
          </a:p>
        </p:txBody>
      </p:sp>
      <p:grpSp>
        <p:nvGrpSpPr>
          <p:cNvPr id="7172" name="Group 20"/>
          <p:cNvGrpSpPr>
            <a:grpSpLocks/>
          </p:cNvGrpSpPr>
          <p:nvPr/>
        </p:nvGrpSpPr>
        <p:grpSpPr bwMode="auto">
          <a:xfrm>
            <a:off x="457200" y="1069975"/>
            <a:ext cx="7848600" cy="4933950"/>
            <a:chOff x="288" y="674"/>
            <a:chExt cx="4944" cy="3108"/>
          </a:xfrm>
        </p:grpSpPr>
        <p:grpSp>
          <p:nvGrpSpPr>
            <p:cNvPr id="7173" name="Group 2"/>
            <p:cNvGrpSpPr>
              <a:grpSpLocks/>
            </p:cNvGrpSpPr>
            <p:nvPr/>
          </p:nvGrpSpPr>
          <p:grpSpPr bwMode="auto">
            <a:xfrm>
              <a:off x="288" y="674"/>
              <a:ext cx="3168" cy="1344"/>
              <a:chOff x="308" y="2268"/>
              <a:chExt cx="2908" cy="495"/>
            </a:xfrm>
          </p:grpSpPr>
          <p:pic>
            <p:nvPicPr>
              <p:cNvPr id="7184" name="Picture 3" descr="TRAIN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9" y="2268"/>
                <a:ext cx="149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4" descr="TRAIN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 y="2268"/>
                <a:ext cx="1474"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4" name="Picture 5" descr="TRAIN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8" y="770"/>
              <a:ext cx="1824"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6"/>
            <p:cNvSpPr txBox="1">
              <a:spLocks noChangeArrowheads="1"/>
            </p:cNvSpPr>
            <p:nvPr/>
          </p:nvSpPr>
          <p:spPr bwMode="auto">
            <a:xfrm>
              <a:off x="2705" y="1106"/>
              <a:ext cx="655"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SU</a:t>
              </a:r>
            </a:p>
          </p:txBody>
        </p:sp>
        <p:sp>
          <p:nvSpPr>
            <p:cNvPr id="7176" name="Text Box 7"/>
            <p:cNvSpPr txBox="1">
              <a:spLocks noChangeArrowheads="1"/>
            </p:cNvSpPr>
            <p:nvPr/>
          </p:nvSpPr>
          <p:spPr bwMode="auto">
            <a:xfrm>
              <a:off x="384" y="1106"/>
              <a:ext cx="624"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KÖPÜK</a:t>
              </a:r>
            </a:p>
          </p:txBody>
        </p:sp>
        <p:sp>
          <p:nvSpPr>
            <p:cNvPr id="7177" name="Text Box 8"/>
            <p:cNvSpPr txBox="1">
              <a:spLocks noChangeArrowheads="1"/>
            </p:cNvSpPr>
            <p:nvPr/>
          </p:nvSpPr>
          <p:spPr bwMode="auto">
            <a:xfrm>
              <a:off x="1200" y="1106"/>
              <a:ext cx="57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CO2</a:t>
              </a:r>
            </a:p>
          </p:txBody>
        </p:sp>
        <p:sp>
          <p:nvSpPr>
            <p:cNvPr id="7178" name="Text Box 10"/>
            <p:cNvSpPr txBox="1">
              <a:spLocks noChangeArrowheads="1"/>
            </p:cNvSpPr>
            <p:nvPr/>
          </p:nvSpPr>
          <p:spPr bwMode="auto">
            <a:xfrm>
              <a:off x="1899" y="1058"/>
              <a:ext cx="720" cy="32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KURU KİM. TOZ</a:t>
              </a:r>
            </a:p>
          </p:txBody>
        </p:sp>
        <p:graphicFrame>
          <p:nvGraphicFramePr>
            <p:cNvPr id="7170" name="Object 11"/>
            <p:cNvGraphicFramePr>
              <a:graphicFrameLocks noChangeAspect="1"/>
            </p:cNvGraphicFramePr>
            <p:nvPr/>
          </p:nvGraphicFramePr>
          <p:xfrm>
            <a:off x="2112" y="2066"/>
            <a:ext cx="1104" cy="1486"/>
          </p:xfrm>
          <a:graphic>
            <a:graphicData uri="http://schemas.openxmlformats.org/presentationml/2006/ole">
              <mc:AlternateContent xmlns:mc="http://schemas.openxmlformats.org/markup-compatibility/2006">
                <mc:Choice xmlns:v="urn:schemas-microsoft-com:vml" Requires="v">
                  <p:oleObj spid="_x0000_s143433" name="Küçük Resim Galerisi" r:id="rId6" imgW="3848040" imgH="5478120" progId="">
                    <p:embed/>
                  </p:oleObj>
                </mc:Choice>
                <mc:Fallback>
                  <p:oleObj name="Küçük Resim Galerisi" r:id="rId6" imgW="3848040" imgH="54781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066"/>
                          <a:ext cx="1104" cy="1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9" name="Picture 15"/>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 y="2400"/>
              <a:ext cx="624" cy="57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0" name="Picture 16"/>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4" y="3120"/>
              <a:ext cx="624" cy="55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1" name="Picture 17"/>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2" y="2256"/>
              <a:ext cx="624" cy="57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2" name="Picture 18"/>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8" y="3168"/>
              <a:ext cx="624" cy="61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3" name="Text Box 19"/>
            <p:cNvSpPr txBox="1">
              <a:spLocks noChangeArrowheads="1"/>
            </p:cNvSpPr>
            <p:nvPr/>
          </p:nvSpPr>
          <p:spPr bwMode="auto">
            <a:xfrm>
              <a:off x="2880" y="2016"/>
              <a:ext cx="45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de-DE" sz="4800" b="1">
                  <a:solidFill>
                    <a:srgbClr val="FF0000"/>
                  </a:solidFill>
                  <a:ea typeface="ＭＳ Ｐゴシック" pitchFamily="34" charset="-128"/>
                </a:rPr>
                <a:t>?</a:t>
              </a:r>
            </a:p>
          </p:txBody>
        </p:sp>
      </p:grpSp>
    </p:spTree>
    <p:extLst>
      <p:ext uri="{BB962C8B-B14F-4D97-AF65-F5344CB8AC3E}">
        <p14:creationId xmlns:p14="http://schemas.microsoft.com/office/powerpoint/2010/main" val="407841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33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YANGINA MÜDAHALE </a:t>
            </a:r>
            <a:r>
              <a:rPr lang="en-US" b="1" dirty="0" smtClean="0"/>
              <a:t>ARAÇLARI</a:t>
            </a:r>
            <a:endParaRPr lang="de-DE" b="1" dirty="0"/>
          </a:p>
        </p:txBody>
      </p:sp>
      <p:sp>
        <p:nvSpPr>
          <p:cNvPr id="3" name="Rectangle 14"/>
          <p:cNvSpPr>
            <a:spLocks noChangeArrowheads="1"/>
          </p:cNvSpPr>
          <p:nvPr/>
        </p:nvSpPr>
        <p:spPr bwMode="auto">
          <a:xfrm>
            <a:off x="1313238" y="516510"/>
            <a:ext cx="530915" cy="461665"/>
          </a:xfrm>
          <a:prstGeom prst="rect">
            <a:avLst/>
          </a:prstGeom>
          <a:solidFill>
            <a:srgbClr val="FFFF00"/>
          </a:solidFill>
          <a:ln>
            <a:noFill/>
          </a:ln>
          <a:extLst/>
        </p:spPr>
        <p:txBody>
          <a:bodyPr wrap="none">
            <a:spAutoFit/>
          </a:bodyPr>
          <a:lstStyle/>
          <a:p>
            <a:r>
              <a:rPr lang="tr-TR" sz="2400" b="1" dirty="0" smtClean="0"/>
              <a:t>SU</a:t>
            </a:r>
            <a:endParaRPr lang="de-DE" sz="2400" b="1" dirty="0"/>
          </a:p>
        </p:txBody>
      </p:sp>
      <p:sp>
        <p:nvSpPr>
          <p:cNvPr id="4" name="Rectangle 14"/>
          <p:cNvSpPr>
            <a:spLocks noChangeArrowheads="1"/>
          </p:cNvSpPr>
          <p:nvPr/>
        </p:nvSpPr>
        <p:spPr bwMode="auto">
          <a:xfrm>
            <a:off x="0" y="959449"/>
            <a:ext cx="3868238" cy="1938992"/>
          </a:xfrm>
          <a:prstGeom prst="rect">
            <a:avLst/>
          </a:prstGeom>
          <a:solidFill>
            <a:srgbClr val="FFFF00"/>
          </a:solidFill>
          <a:ln>
            <a:noFill/>
          </a:ln>
          <a:extLst/>
        </p:spPr>
        <p:txBody>
          <a:bodyPr wrap="none">
            <a:spAutoFit/>
          </a:bodyPr>
          <a:lstStyle/>
          <a:p>
            <a:r>
              <a:rPr lang="tr-TR" sz="2400" b="1" dirty="0" smtClean="0"/>
              <a:t>Ucuz ve kolay temin edilir.</a:t>
            </a:r>
          </a:p>
          <a:p>
            <a:r>
              <a:rPr lang="tr-TR" sz="2400" b="1" dirty="0" smtClean="0"/>
              <a:t>Depolanması kolaydır.</a:t>
            </a:r>
          </a:p>
          <a:p>
            <a:r>
              <a:rPr lang="tr-TR" sz="2400" b="1" i="1" u="sng" dirty="0" smtClean="0">
                <a:solidFill>
                  <a:srgbClr val="FF0000"/>
                </a:solidFill>
              </a:rPr>
              <a:t>Soğutma</a:t>
            </a:r>
            <a:r>
              <a:rPr lang="tr-TR" sz="2400" b="1" dirty="0" smtClean="0"/>
              <a:t> etkisi yapar.</a:t>
            </a:r>
          </a:p>
          <a:p>
            <a:r>
              <a:rPr lang="tr-TR" sz="2400" b="1" dirty="0" smtClean="0"/>
              <a:t>Yangının genişlemesini önler.</a:t>
            </a:r>
          </a:p>
          <a:p>
            <a:r>
              <a:rPr lang="tr-TR" sz="2400" b="1" dirty="0" smtClean="0"/>
              <a:t>Elektrik iletmesi dezavantaj</a:t>
            </a:r>
            <a:endParaRPr lang="de-DE" sz="2400" b="1" dirty="0"/>
          </a:p>
        </p:txBody>
      </p:sp>
      <p:sp>
        <p:nvSpPr>
          <p:cNvPr id="5" name="Rectangle 14"/>
          <p:cNvSpPr>
            <a:spLocks noChangeArrowheads="1"/>
          </p:cNvSpPr>
          <p:nvPr/>
        </p:nvSpPr>
        <p:spPr bwMode="auto">
          <a:xfrm>
            <a:off x="5148064" y="54845"/>
            <a:ext cx="2650597" cy="461665"/>
          </a:xfrm>
          <a:prstGeom prst="rect">
            <a:avLst/>
          </a:prstGeom>
          <a:solidFill>
            <a:schemeClr val="tx2">
              <a:lumMod val="20000"/>
              <a:lumOff val="80000"/>
            </a:schemeClr>
          </a:solidFill>
          <a:ln>
            <a:noFill/>
          </a:ln>
          <a:extLst/>
        </p:spPr>
        <p:txBody>
          <a:bodyPr wrap="none">
            <a:spAutoFit/>
          </a:bodyPr>
          <a:lstStyle/>
          <a:p>
            <a:r>
              <a:rPr lang="tr-TR" sz="2400" b="1" dirty="0" smtClean="0"/>
              <a:t>KURU KİMYEVİ TOZ</a:t>
            </a:r>
            <a:endParaRPr lang="de-DE" sz="2400" b="1" dirty="0"/>
          </a:p>
        </p:txBody>
      </p:sp>
      <p:sp>
        <p:nvSpPr>
          <p:cNvPr id="6" name="Rectangle 14"/>
          <p:cNvSpPr>
            <a:spLocks noChangeArrowheads="1"/>
          </p:cNvSpPr>
          <p:nvPr/>
        </p:nvSpPr>
        <p:spPr bwMode="auto">
          <a:xfrm>
            <a:off x="4336130" y="516510"/>
            <a:ext cx="4424609" cy="2677656"/>
          </a:xfrm>
          <a:prstGeom prst="rect">
            <a:avLst/>
          </a:prstGeom>
          <a:solidFill>
            <a:schemeClr val="tx2">
              <a:lumMod val="20000"/>
              <a:lumOff val="80000"/>
            </a:schemeClr>
          </a:solidFill>
          <a:ln>
            <a:noFill/>
          </a:ln>
          <a:extLst/>
        </p:spPr>
        <p:txBody>
          <a:bodyPr wrap="none">
            <a:spAutoFit/>
          </a:bodyPr>
          <a:lstStyle/>
          <a:p>
            <a:r>
              <a:rPr lang="tr-TR" sz="2400" b="1" dirty="0" smtClean="0"/>
              <a:t>ABC tip: Amonyum fosfat</a:t>
            </a:r>
          </a:p>
          <a:p>
            <a:r>
              <a:rPr lang="tr-TR" sz="2400" b="1" dirty="0" smtClean="0"/>
              <a:t>BC tip: Sodyum bikarbonat</a:t>
            </a:r>
          </a:p>
          <a:p>
            <a:endParaRPr lang="tr-TR" sz="2400" b="1" dirty="0" smtClean="0"/>
          </a:p>
          <a:p>
            <a:r>
              <a:rPr lang="tr-TR" sz="2400" b="1" dirty="0" smtClean="0"/>
              <a:t>Sis gibi etrafı kapatır, görüş azalır.</a:t>
            </a:r>
          </a:p>
          <a:p>
            <a:r>
              <a:rPr lang="tr-TR" sz="2400" b="1" dirty="0" smtClean="0"/>
              <a:t>Zehirli değildir.</a:t>
            </a:r>
          </a:p>
          <a:p>
            <a:r>
              <a:rPr lang="tr-TR" sz="2400" b="1" dirty="0" smtClean="0"/>
              <a:t>Sıcak yüzeyle karşılaşınca erir, </a:t>
            </a:r>
          </a:p>
          <a:p>
            <a:r>
              <a:rPr lang="tr-TR" sz="2400" b="1" dirty="0" smtClean="0"/>
              <a:t>Yanan maddeyi kapatır. </a:t>
            </a:r>
            <a:endParaRPr lang="de-DE" sz="2400" b="1" dirty="0"/>
          </a:p>
        </p:txBody>
      </p:sp>
      <p:sp>
        <p:nvSpPr>
          <p:cNvPr id="7" name="Rectangle 14"/>
          <p:cNvSpPr>
            <a:spLocks noChangeArrowheads="1"/>
          </p:cNvSpPr>
          <p:nvPr/>
        </p:nvSpPr>
        <p:spPr bwMode="auto">
          <a:xfrm>
            <a:off x="991494" y="3397901"/>
            <a:ext cx="658514" cy="461665"/>
          </a:xfrm>
          <a:prstGeom prst="rect">
            <a:avLst/>
          </a:prstGeom>
          <a:solidFill>
            <a:schemeClr val="accent2">
              <a:lumMod val="40000"/>
              <a:lumOff val="60000"/>
            </a:schemeClr>
          </a:solidFill>
          <a:ln>
            <a:noFill/>
          </a:ln>
          <a:extLst/>
        </p:spPr>
        <p:txBody>
          <a:bodyPr wrap="none">
            <a:spAutoFit/>
          </a:bodyPr>
          <a:lstStyle/>
          <a:p>
            <a:r>
              <a:rPr lang="tr-TR" sz="2400" b="1" dirty="0" smtClean="0"/>
              <a:t>CO</a:t>
            </a:r>
            <a:r>
              <a:rPr lang="tr-TR" sz="1600" b="1" dirty="0" smtClean="0"/>
              <a:t>2</a:t>
            </a:r>
            <a:endParaRPr lang="de-DE" sz="1600" b="1" dirty="0"/>
          </a:p>
        </p:txBody>
      </p:sp>
      <p:sp>
        <p:nvSpPr>
          <p:cNvPr id="10" name="Rectangle 14"/>
          <p:cNvSpPr>
            <a:spLocks noChangeArrowheads="1"/>
          </p:cNvSpPr>
          <p:nvPr/>
        </p:nvSpPr>
        <p:spPr bwMode="auto">
          <a:xfrm>
            <a:off x="5482" y="3826586"/>
            <a:ext cx="3417795" cy="3046988"/>
          </a:xfrm>
          <a:prstGeom prst="rect">
            <a:avLst/>
          </a:prstGeom>
          <a:solidFill>
            <a:schemeClr val="accent2">
              <a:lumMod val="40000"/>
              <a:lumOff val="60000"/>
            </a:schemeClr>
          </a:solidFill>
          <a:ln>
            <a:noFill/>
          </a:ln>
          <a:extLst/>
        </p:spPr>
        <p:txBody>
          <a:bodyPr wrap="square">
            <a:spAutoFit/>
          </a:bodyPr>
          <a:lstStyle/>
          <a:p>
            <a:r>
              <a:rPr lang="tr-TR" sz="2400" b="1" dirty="0" smtClean="0"/>
              <a:t>Havadan ağır</a:t>
            </a:r>
          </a:p>
          <a:p>
            <a:r>
              <a:rPr lang="tr-TR" sz="2400" b="1" dirty="0" smtClean="0"/>
              <a:t>Renksiz-kokusuz</a:t>
            </a:r>
          </a:p>
          <a:p>
            <a:r>
              <a:rPr lang="tr-TR" sz="2400" b="1" dirty="0" smtClean="0"/>
              <a:t>Basit boğucu</a:t>
            </a:r>
          </a:p>
          <a:p>
            <a:endParaRPr lang="tr-TR" sz="2400" b="1" dirty="0"/>
          </a:p>
          <a:p>
            <a:r>
              <a:rPr lang="tr-TR" sz="2400" b="1" dirty="0" smtClean="0"/>
              <a:t>Bu yüzden kreşlerde-avmlerde hemen bu yöntemi kullanmak doğru değildir.</a:t>
            </a:r>
            <a:endParaRPr lang="de-DE" sz="1600" b="1" dirty="0"/>
          </a:p>
        </p:txBody>
      </p:sp>
      <p:sp>
        <p:nvSpPr>
          <p:cNvPr id="11" name="Rectangle 14"/>
          <p:cNvSpPr>
            <a:spLocks noChangeArrowheads="1"/>
          </p:cNvSpPr>
          <p:nvPr/>
        </p:nvSpPr>
        <p:spPr bwMode="auto">
          <a:xfrm>
            <a:off x="6996664" y="3832132"/>
            <a:ext cx="1080039" cy="461665"/>
          </a:xfrm>
          <a:prstGeom prst="rect">
            <a:avLst/>
          </a:prstGeom>
          <a:solidFill>
            <a:schemeClr val="accent3">
              <a:lumMod val="60000"/>
              <a:lumOff val="40000"/>
            </a:schemeClr>
          </a:solidFill>
          <a:ln>
            <a:noFill/>
          </a:ln>
          <a:extLst/>
        </p:spPr>
        <p:txBody>
          <a:bodyPr wrap="none">
            <a:spAutoFit/>
          </a:bodyPr>
          <a:lstStyle/>
          <a:p>
            <a:r>
              <a:rPr lang="tr-TR" sz="2400" b="1" dirty="0" smtClean="0"/>
              <a:t>KÖPÜK</a:t>
            </a:r>
            <a:endParaRPr lang="de-DE" sz="2400" b="1" dirty="0"/>
          </a:p>
        </p:txBody>
      </p:sp>
      <p:sp>
        <p:nvSpPr>
          <p:cNvPr id="12" name="Rectangle 14"/>
          <p:cNvSpPr>
            <a:spLocks noChangeArrowheads="1"/>
          </p:cNvSpPr>
          <p:nvPr/>
        </p:nvSpPr>
        <p:spPr bwMode="auto">
          <a:xfrm>
            <a:off x="6377001" y="4293096"/>
            <a:ext cx="2354042" cy="1569660"/>
          </a:xfrm>
          <a:prstGeom prst="rect">
            <a:avLst/>
          </a:prstGeom>
          <a:solidFill>
            <a:schemeClr val="accent3">
              <a:lumMod val="60000"/>
              <a:lumOff val="40000"/>
            </a:schemeClr>
          </a:solidFill>
          <a:ln>
            <a:noFill/>
          </a:ln>
          <a:extLst/>
        </p:spPr>
        <p:txBody>
          <a:bodyPr wrap="none">
            <a:spAutoFit/>
          </a:bodyPr>
          <a:lstStyle/>
          <a:p>
            <a:r>
              <a:rPr lang="tr-TR" sz="1600" b="1" dirty="0" smtClean="0"/>
              <a:t>Boya depoları, </a:t>
            </a:r>
          </a:p>
          <a:p>
            <a:r>
              <a:rPr lang="tr-TR" sz="1600" b="1" dirty="0" smtClean="0"/>
              <a:t>akaryakıt tankeri, </a:t>
            </a:r>
          </a:p>
          <a:p>
            <a:r>
              <a:rPr lang="tr-TR" sz="1600" b="1" dirty="0" smtClean="0"/>
              <a:t>Havaalanları gibi yerlerde</a:t>
            </a:r>
          </a:p>
          <a:p>
            <a:r>
              <a:rPr lang="tr-TR" sz="1600" b="1" i="1" u="sng" dirty="0" smtClean="0">
                <a:solidFill>
                  <a:srgbClr val="FF0000"/>
                </a:solidFill>
              </a:rPr>
              <a:t>Boğucu-</a:t>
            </a:r>
            <a:r>
              <a:rPr lang="tr-TR" sz="1600" b="1" dirty="0" smtClean="0"/>
              <a:t> </a:t>
            </a:r>
          </a:p>
          <a:p>
            <a:r>
              <a:rPr lang="tr-TR" sz="1600" b="1" dirty="0" smtClean="0"/>
              <a:t>Boğarak söndürür</a:t>
            </a:r>
          </a:p>
          <a:p>
            <a:endParaRPr lang="de-DE" sz="1600" b="1" dirty="0"/>
          </a:p>
        </p:txBody>
      </p:sp>
      <p:sp>
        <p:nvSpPr>
          <p:cNvPr id="13" name="Rectangle 14"/>
          <p:cNvSpPr>
            <a:spLocks noChangeArrowheads="1"/>
          </p:cNvSpPr>
          <p:nvPr/>
        </p:nvSpPr>
        <p:spPr bwMode="auto">
          <a:xfrm>
            <a:off x="2924529" y="3342486"/>
            <a:ext cx="3417795" cy="3046988"/>
          </a:xfrm>
          <a:prstGeom prst="rect">
            <a:avLst/>
          </a:prstGeom>
          <a:solidFill>
            <a:schemeClr val="accent2">
              <a:lumMod val="40000"/>
              <a:lumOff val="60000"/>
            </a:schemeClr>
          </a:solidFill>
          <a:ln>
            <a:noFill/>
          </a:ln>
          <a:extLst/>
        </p:spPr>
        <p:txBody>
          <a:bodyPr wrap="square">
            <a:spAutoFit/>
          </a:bodyPr>
          <a:lstStyle/>
          <a:p>
            <a:r>
              <a:rPr lang="tr-TR" sz="2400" b="1" dirty="0" smtClean="0"/>
              <a:t>Sıvılaştırılarak tüp içen koyulur. Tetiğe basınca 30ATmden 1 Atm’ye düşer. Aniden sıvıdan gaz hale geçer. Kar taneleri gibi ateşi kapatır.</a:t>
            </a:r>
          </a:p>
          <a:p>
            <a:r>
              <a:rPr lang="tr-TR" sz="2400" b="1" dirty="0" smtClean="0"/>
              <a:t>Soğuk yanığına neden olabilir.</a:t>
            </a:r>
          </a:p>
        </p:txBody>
      </p:sp>
    </p:spTree>
    <p:extLst>
      <p:ext uri="{BB962C8B-B14F-4D97-AF65-F5344CB8AC3E}">
        <p14:creationId xmlns:p14="http://schemas.microsoft.com/office/powerpoint/2010/main" val="202949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516216" y="3933056"/>
            <a:ext cx="2627784" cy="24482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ultiply 5"/>
          <p:cNvSpPr/>
          <p:nvPr/>
        </p:nvSpPr>
        <p:spPr>
          <a:xfrm>
            <a:off x="-396552" y="4797152"/>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t>Taşınabilir Söndürme Cihazları</a:t>
            </a:r>
            <a:endParaRPr lang="tr-TR" sz="3600" b="1" dirty="0"/>
          </a:p>
        </p:txBody>
      </p:sp>
      <p:sp>
        <p:nvSpPr>
          <p:cNvPr id="3" name="2 İçerik Yer Tutucusu"/>
          <p:cNvSpPr>
            <a:spLocks noGrp="1"/>
          </p:cNvSpPr>
          <p:nvPr>
            <p:ph idx="1"/>
          </p:nvPr>
        </p:nvSpPr>
        <p:spPr/>
        <p:txBody>
          <a:bodyPr/>
          <a:lstStyle/>
          <a:p>
            <a:pPr marL="0" indent="0" algn="ctr">
              <a:buNone/>
            </a:pPr>
            <a:r>
              <a:rPr lang="tr-TR" sz="2800" dirty="0" smtClean="0">
                <a:solidFill>
                  <a:srgbClr val="FF0000"/>
                </a:solidFill>
              </a:rPr>
              <a:t>A Sınıfı  </a:t>
            </a:r>
            <a:r>
              <a:rPr lang="tr-TR" sz="2800" dirty="0" smtClean="0"/>
              <a:t>yangın çıkması muhtemel yerlerde, </a:t>
            </a:r>
          </a:p>
          <a:p>
            <a:endParaRPr lang="tr-TR" sz="2800" b="1" dirty="0"/>
          </a:p>
          <a:p>
            <a:pPr marL="0" indent="0">
              <a:buNone/>
            </a:pPr>
            <a:r>
              <a:rPr lang="tr-TR" sz="2800" b="1" dirty="0" smtClean="0"/>
              <a:t>öncelikle</a:t>
            </a:r>
            <a:r>
              <a:rPr lang="tr-TR" sz="2800" dirty="0" smtClean="0"/>
              <a:t> </a:t>
            </a:r>
            <a:r>
              <a:rPr lang="tr-TR" sz="2800" u="sng" dirty="0" smtClean="0"/>
              <a:t>çok maksatlı kuru kimyevi toz</a:t>
            </a:r>
            <a:r>
              <a:rPr lang="tr-TR" sz="2800" dirty="0" smtClean="0"/>
              <a:t>,</a:t>
            </a:r>
          </a:p>
          <a:p>
            <a:pPr marL="0" indent="0">
              <a:buNone/>
            </a:pPr>
            <a:r>
              <a:rPr lang="tr-TR" sz="2800" dirty="0" smtClean="0"/>
              <a:t>Köpük</a:t>
            </a:r>
          </a:p>
          <a:p>
            <a:pPr marL="0" indent="0">
              <a:buNone/>
            </a:pPr>
            <a:r>
              <a:rPr lang="tr-TR" sz="2800" dirty="0" smtClean="0"/>
              <a:t>Su</a:t>
            </a:r>
          </a:p>
        </p:txBody>
      </p:sp>
      <p:sp>
        <p:nvSpPr>
          <p:cNvPr id="4" name="3 Metin kutusu"/>
          <p:cNvSpPr txBox="1"/>
          <p:nvPr/>
        </p:nvSpPr>
        <p:spPr>
          <a:xfrm>
            <a:off x="7102159" y="6525525"/>
            <a:ext cx="1984902" cy="307777"/>
          </a:xfrm>
          <a:prstGeom prst="rect">
            <a:avLst/>
          </a:prstGeom>
          <a:noFill/>
        </p:spPr>
        <p:txBody>
          <a:bodyPr wrap="none" rtlCol="0">
            <a:spAutoFit/>
          </a:bodyPr>
          <a:lstStyle/>
          <a:p>
            <a:r>
              <a:rPr lang="tr-TR" sz="1400" i="1" dirty="0" smtClean="0"/>
              <a:t>* Yönetmelik;  madde 99</a:t>
            </a:r>
            <a:endParaRPr lang="tr-TR" sz="1400" i="1" dirty="0"/>
          </a:p>
        </p:txBody>
      </p:sp>
      <p:sp>
        <p:nvSpPr>
          <p:cNvPr id="5" name="Rectangle 4"/>
          <p:cNvSpPr/>
          <p:nvPr/>
        </p:nvSpPr>
        <p:spPr>
          <a:xfrm>
            <a:off x="614739" y="5666107"/>
            <a:ext cx="713722" cy="523220"/>
          </a:xfrm>
          <a:prstGeom prst="rect">
            <a:avLst/>
          </a:prstGeom>
        </p:spPr>
        <p:txBody>
          <a:bodyPr wrap="none">
            <a:spAutoFit/>
          </a:bodyPr>
          <a:lstStyle/>
          <a:p>
            <a:r>
              <a:rPr lang="tr-TR" sz="2800" u="sng" dirty="0" smtClean="0"/>
              <a:t>CO</a:t>
            </a:r>
            <a:r>
              <a:rPr lang="tr-TR" sz="1600" u="sng" dirty="0" smtClean="0"/>
              <a:t>2</a:t>
            </a:r>
            <a:endParaRPr lang="tr-TR" sz="1600" dirty="0"/>
          </a:p>
        </p:txBody>
      </p:sp>
      <p:sp>
        <p:nvSpPr>
          <p:cNvPr id="7" name="_s4113"/>
          <p:cNvSpPr>
            <a:spLocks noChangeArrowheads="1"/>
          </p:cNvSpPr>
          <p:nvPr/>
        </p:nvSpPr>
        <p:spPr bwMode="auto">
          <a:xfrm>
            <a:off x="6612157" y="4361058"/>
            <a:ext cx="1146780" cy="1943621"/>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Kömür,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Plastik,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Ağaç,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Şeker,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Kağıt,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Hububat,</a:t>
            </a:r>
            <a:br>
              <a:rPr kumimoji="0" lang="tr-TR" b="1" i="0" u="none" strike="noStrike" cap="none" normalizeH="0" baseline="0" dirty="0" smtClean="0">
                <a:ln>
                  <a:noFill/>
                </a:ln>
                <a:solidFill>
                  <a:schemeClr val="accent1"/>
                </a:solidFill>
                <a:effectLst/>
                <a:latin typeface="Arial" charset="0"/>
                <a:cs typeface="Arial" charset="0"/>
              </a:rPr>
            </a:br>
            <a:r>
              <a:rPr kumimoji="0" lang="tr-TR" b="1" i="0" u="none" strike="noStrike" cap="none" normalizeH="0" baseline="0" dirty="0" smtClean="0">
                <a:ln>
                  <a:noFill/>
                </a:ln>
                <a:solidFill>
                  <a:schemeClr val="accent1"/>
                </a:solidFill>
                <a:effectLst/>
                <a:latin typeface="Arial" charset="0"/>
                <a:cs typeface="Arial" charset="0"/>
              </a:rPr>
              <a:t>Kumaş</a:t>
            </a:r>
          </a:p>
        </p:txBody>
      </p:sp>
      <p:sp>
        <p:nvSpPr>
          <p:cNvPr id="8" name="_s4114"/>
          <p:cNvSpPr>
            <a:spLocks noChangeArrowheads="1"/>
          </p:cNvSpPr>
          <p:nvPr/>
        </p:nvSpPr>
        <p:spPr bwMode="auto">
          <a:xfrm>
            <a:off x="7869900" y="4378177"/>
            <a:ext cx="1217161" cy="194766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63574" tIns="31789" rIns="63574" bIns="3178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Saman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9" name="Rectangle 8"/>
          <p:cNvSpPr/>
          <p:nvPr/>
        </p:nvSpPr>
        <p:spPr>
          <a:xfrm>
            <a:off x="7149270" y="3875594"/>
            <a:ext cx="1329210" cy="584775"/>
          </a:xfrm>
          <a:prstGeom prst="rect">
            <a:avLst/>
          </a:prstGeom>
        </p:spPr>
        <p:txBody>
          <a:bodyPr wrap="none">
            <a:spAutoFit/>
          </a:bodyPr>
          <a:lstStyle/>
          <a:p>
            <a:pPr marL="0" indent="0">
              <a:buNone/>
            </a:pPr>
            <a:r>
              <a:rPr lang="tr-TR" sz="3200" dirty="0">
                <a:solidFill>
                  <a:srgbClr val="FF0000"/>
                </a:solidFill>
              </a:rPr>
              <a:t>A Sınıfı</a:t>
            </a:r>
            <a:endParaRPr lang="tr-TR"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349527" y="4460368"/>
            <a:ext cx="1758977" cy="23976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2 İçerik Yer Tutucusu"/>
          <p:cNvSpPr>
            <a:spLocks noGrp="1"/>
          </p:cNvSpPr>
          <p:nvPr>
            <p:ph idx="1"/>
          </p:nvPr>
        </p:nvSpPr>
        <p:spPr>
          <a:xfrm>
            <a:off x="457200" y="1600200"/>
            <a:ext cx="8229600" cy="4525963"/>
          </a:xfrm>
        </p:spPr>
        <p:txBody>
          <a:bodyPr/>
          <a:lstStyle/>
          <a:p>
            <a:pPr marL="0" indent="0" algn="ctr">
              <a:buNone/>
            </a:pPr>
            <a:r>
              <a:rPr lang="tr-TR" sz="2800" dirty="0" smtClean="0">
                <a:solidFill>
                  <a:schemeClr val="tx2">
                    <a:lumMod val="60000"/>
                    <a:lumOff val="40000"/>
                  </a:schemeClr>
                </a:solidFill>
              </a:rPr>
              <a:t>B Sınıfı  </a:t>
            </a:r>
            <a:r>
              <a:rPr lang="tr-TR" sz="2800" dirty="0" smtClean="0"/>
              <a:t>yangın çıkması muhtemel yerlerde, </a:t>
            </a:r>
          </a:p>
          <a:p>
            <a:pPr marL="0" indent="0">
              <a:buNone/>
            </a:pPr>
            <a:endParaRPr lang="tr-TR" sz="2800" b="1" dirty="0"/>
          </a:p>
          <a:p>
            <a:pPr marL="0" indent="0">
              <a:buNone/>
            </a:pPr>
            <a:r>
              <a:rPr lang="tr-TR" sz="2800" b="1" dirty="0" smtClean="0"/>
              <a:t>öncelikle</a:t>
            </a:r>
            <a:r>
              <a:rPr lang="tr-TR" sz="2800" dirty="0" smtClean="0"/>
              <a:t> </a:t>
            </a:r>
            <a:r>
              <a:rPr lang="tr-TR" sz="2800" u="sng" dirty="0" smtClean="0"/>
              <a:t>köpük</a:t>
            </a:r>
          </a:p>
          <a:p>
            <a:pPr marL="0" indent="0">
              <a:buNone/>
            </a:pPr>
            <a:r>
              <a:rPr lang="tr-TR" sz="2800" u="sng" dirty="0" smtClean="0"/>
              <a:t>Kuru kimyevi toz</a:t>
            </a:r>
          </a:p>
          <a:p>
            <a:pPr marL="0" indent="0">
              <a:buNone/>
            </a:pPr>
            <a:r>
              <a:rPr lang="tr-TR" sz="2800" u="sng" dirty="0" smtClean="0"/>
              <a:t>CO</a:t>
            </a:r>
            <a:r>
              <a:rPr lang="tr-TR" sz="1600" u="sng" dirty="0" smtClean="0"/>
              <a:t>2</a:t>
            </a:r>
            <a:endParaRPr lang="tr-TR" sz="1600" dirty="0" smtClean="0"/>
          </a:p>
          <a:p>
            <a:endParaRPr lang="tr-TR" dirty="0"/>
          </a:p>
        </p:txBody>
      </p:sp>
      <p:sp>
        <p:nvSpPr>
          <p:cNvPr id="5" name="Multiply 4"/>
          <p:cNvSpPr/>
          <p:nvPr/>
        </p:nvSpPr>
        <p:spPr>
          <a:xfrm>
            <a:off x="-396552" y="4797152"/>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652442" y="5622726"/>
            <a:ext cx="638316" cy="646331"/>
          </a:xfrm>
          <a:prstGeom prst="rect">
            <a:avLst/>
          </a:prstGeom>
        </p:spPr>
        <p:txBody>
          <a:bodyPr wrap="none">
            <a:spAutoFit/>
          </a:bodyPr>
          <a:lstStyle/>
          <a:p>
            <a:r>
              <a:rPr lang="tr-TR" sz="3600" dirty="0"/>
              <a:t>Su</a:t>
            </a:r>
          </a:p>
        </p:txBody>
      </p:sp>
      <p:sp>
        <p:nvSpPr>
          <p:cNvPr id="7" name="_s4112"/>
          <p:cNvSpPr>
            <a:spLocks noChangeArrowheads="1"/>
          </p:cNvSpPr>
          <p:nvPr/>
        </p:nvSpPr>
        <p:spPr bwMode="auto">
          <a:xfrm>
            <a:off x="7582768" y="4552100"/>
            <a:ext cx="1381720" cy="2141251"/>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Benzin,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Gaz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Alkol, Boya,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Cila,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Zeytin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Mazot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9" name="Rectangle 8"/>
          <p:cNvSpPr/>
          <p:nvPr/>
        </p:nvSpPr>
        <p:spPr>
          <a:xfrm>
            <a:off x="7571623" y="3967325"/>
            <a:ext cx="1314784" cy="584775"/>
          </a:xfrm>
          <a:prstGeom prst="rect">
            <a:avLst/>
          </a:prstGeom>
        </p:spPr>
        <p:txBody>
          <a:bodyPr wrap="none">
            <a:spAutoFit/>
          </a:bodyPr>
          <a:lstStyle/>
          <a:p>
            <a:pPr marL="0" indent="0">
              <a:buNone/>
            </a:pPr>
            <a:r>
              <a:rPr lang="tr-TR" sz="3200" dirty="0" smtClean="0">
                <a:solidFill>
                  <a:srgbClr val="FF0000"/>
                </a:solidFill>
              </a:rPr>
              <a:t>B </a:t>
            </a:r>
            <a:r>
              <a:rPr lang="tr-TR" sz="3200" dirty="0">
                <a:solidFill>
                  <a:srgbClr val="FF0000"/>
                </a:solidFill>
              </a:rPr>
              <a:t>Sınıfı</a:t>
            </a:r>
            <a:endParaRPr lang="tr-TR" sz="3200" dirty="0"/>
          </a:p>
        </p:txBody>
      </p:sp>
    </p:spTree>
    <p:extLst>
      <p:ext uri="{BB962C8B-B14F-4D97-AF65-F5344CB8AC3E}">
        <p14:creationId xmlns:p14="http://schemas.microsoft.com/office/powerpoint/2010/main" val="56521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64289" y="4437112"/>
            <a:ext cx="1944216" cy="24208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ultiply 3"/>
          <p:cNvSpPr/>
          <p:nvPr/>
        </p:nvSpPr>
        <p:spPr>
          <a:xfrm>
            <a:off x="124664" y="4596869"/>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467544" y="980728"/>
            <a:ext cx="8229600" cy="4525963"/>
          </a:xfrm>
        </p:spPr>
        <p:txBody>
          <a:bodyPr>
            <a:normAutofit/>
          </a:bodyPr>
          <a:lstStyle/>
          <a:p>
            <a:pPr marL="0" indent="0" algn="ctr">
              <a:buNone/>
            </a:pPr>
            <a:r>
              <a:rPr lang="tr-TR" dirty="0">
                <a:solidFill>
                  <a:srgbClr val="00B050"/>
                </a:solidFill>
              </a:rPr>
              <a:t>C Sınıfı  </a:t>
            </a:r>
            <a:r>
              <a:rPr lang="tr-TR" dirty="0"/>
              <a:t>yangın çıkması muhtemel yerlerde</a:t>
            </a:r>
            <a:r>
              <a:rPr lang="tr-TR" dirty="0" smtClean="0"/>
              <a:t>,</a:t>
            </a:r>
          </a:p>
          <a:p>
            <a:pPr marL="0" indent="0">
              <a:buNone/>
            </a:pPr>
            <a:endParaRPr lang="tr-TR" b="1" dirty="0"/>
          </a:p>
          <a:p>
            <a:pPr marL="0" indent="0">
              <a:buNone/>
            </a:pPr>
            <a:r>
              <a:rPr lang="tr-TR" b="1" dirty="0" smtClean="0"/>
              <a:t>öncelikle</a:t>
            </a:r>
            <a:r>
              <a:rPr lang="tr-TR" dirty="0" smtClean="0"/>
              <a:t>  </a:t>
            </a:r>
            <a:r>
              <a:rPr lang="tr-TR" u="sng" dirty="0"/>
              <a:t>kuru kimyevi toz </a:t>
            </a:r>
            <a:endParaRPr lang="tr-TR" u="sng" dirty="0" smtClean="0"/>
          </a:p>
          <a:p>
            <a:pPr marL="0" indent="0">
              <a:buNone/>
            </a:pPr>
            <a:r>
              <a:rPr lang="tr-TR" u="sng" dirty="0" smtClean="0"/>
              <a:t>veya </a:t>
            </a:r>
          </a:p>
          <a:p>
            <a:pPr marL="0" indent="0">
              <a:buNone/>
            </a:pPr>
            <a:r>
              <a:rPr lang="tr-TR" u="sng" dirty="0" smtClean="0"/>
              <a:t>Karbondioksit</a:t>
            </a:r>
          </a:p>
          <a:p>
            <a:pPr marL="0" indent="0">
              <a:buNone/>
            </a:pPr>
            <a:endParaRPr lang="tr-TR" u="sng" dirty="0"/>
          </a:p>
          <a:p>
            <a:pPr marL="0" indent="0">
              <a:buNone/>
            </a:pPr>
            <a:endParaRPr lang="tr-TR" dirty="0"/>
          </a:p>
        </p:txBody>
      </p:sp>
      <p:sp>
        <p:nvSpPr>
          <p:cNvPr id="5" name="_s4111"/>
          <p:cNvSpPr>
            <a:spLocks noChangeArrowheads="1"/>
          </p:cNvSpPr>
          <p:nvPr/>
        </p:nvSpPr>
        <p:spPr bwMode="auto">
          <a:xfrm>
            <a:off x="7164288" y="4437112"/>
            <a:ext cx="1875736" cy="2320224"/>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48629" tIns="24313" rIns="48629" bIns="243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Doğal gaz,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accent1"/>
                </a:solidFill>
                <a:effectLst/>
                <a:latin typeface="Arial" charset="0"/>
                <a:cs typeface="Arial" charset="0"/>
              </a:rPr>
              <a:t>Propan</a:t>
            </a:r>
            <a:r>
              <a:rPr kumimoji="0" lang="tr-TR" b="1" i="0" u="none" strike="noStrike" cap="none" normalizeH="0" baseline="0" dirty="0" smtClean="0">
                <a:ln>
                  <a:noFill/>
                </a:ln>
                <a:solidFill>
                  <a:schemeClr val="accent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Bütan,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Hidrojen,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Asetilen,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Karbon monoksit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7" name="Rectangle 6"/>
          <p:cNvSpPr/>
          <p:nvPr/>
        </p:nvSpPr>
        <p:spPr>
          <a:xfrm>
            <a:off x="7571623" y="3967325"/>
            <a:ext cx="1311578" cy="584775"/>
          </a:xfrm>
          <a:prstGeom prst="rect">
            <a:avLst/>
          </a:prstGeom>
        </p:spPr>
        <p:txBody>
          <a:bodyPr wrap="none">
            <a:spAutoFit/>
          </a:bodyPr>
          <a:lstStyle/>
          <a:p>
            <a:pPr marL="0" indent="0">
              <a:buNone/>
            </a:pPr>
            <a:r>
              <a:rPr lang="tr-TR" sz="3200" dirty="0">
                <a:solidFill>
                  <a:srgbClr val="FF0000"/>
                </a:solidFill>
              </a:rPr>
              <a:t>C</a:t>
            </a:r>
            <a:r>
              <a:rPr lang="tr-TR" sz="3200" dirty="0" smtClean="0">
                <a:solidFill>
                  <a:srgbClr val="FF0000"/>
                </a:solidFill>
              </a:rPr>
              <a:t> </a:t>
            </a:r>
            <a:r>
              <a:rPr lang="tr-TR" sz="3200" dirty="0">
                <a:solidFill>
                  <a:srgbClr val="FF0000"/>
                </a:solidFill>
              </a:rPr>
              <a:t>Sınıfı</a:t>
            </a:r>
            <a:endParaRPr lang="tr-TR" sz="3200" dirty="0"/>
          </a:p>
        </p:txBody>
      </p:sp>
      <p:sp>
        <p:nvSpPr>
          <p:cNvPr id="2" name="Rectangle 1"/>
          <p:cNvSpPr/>
          <p:nvPr/>
        </p:nvSpPr>
        <p:spPr>
          <a:xfrm>
            <a:off x="1043608" y="5188825"/>
            <a:ext cx="1224136" cy="1077218"/>
          </a:xfrm>
          <a:prstGeom prst="rect">
            <a:avLst/>
          </a:prstGeom>
        </p:spPr>
        <p:txBody>
          <a:bodyPr wrap="square">
            <a:spAutoFit/>
          </a:bodyPr>
          <a:lstStyle/>
          <a:p>
            <a:pPr marL="0" indent="0">
              <a:buNone/>
            </a:pPr>
            <a:r>
              <a:rPr lang="tr-TR" sz="3200" u="sng" dirty="0"/>
              <a:t>Su </a:t>
            </a:r>
          </a:p>
          <a:p>
            <a:pPr marL="0" indent="0">
              <a:buNone/>
            </a:pPr>
            <a:r>
              <a:rPr lang="tr-TR" sz="3200" u="sng" dirty="0"/>
              <a:t>köpük</a:t>
            </a:r>
          </a:p>
        </p:txBody>
      </p:sp>
    </p:spTree>
    <p:extLst>
      <p:ext uri="{BB962C8B-B14F-4D97-AF65-F5344CB8AC3E}">
        <p14:creationId xmlns:p14="http://schemas.microsoft.com/office/powerpoint/2010/main" val="148089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539552" y="922285"/>
            <a:ext cx="8229600" cy="4525963"/>
          </a:xfrm>
        </p:spPr>
        <p:txBody>
          <a:bodyPr/>
          <a:lstStyle/>
          <a:p>
            <a:pPr marL="0" indent="0" algn="ctr">
              <a:buNone/>
            </a:pPr>
            <a:r>
              <a:rPr lang="tr-TR" sz="2800" dirty="0" smtClean="0">
                <a:solidFill>
                  <a:schemeClr val="accent2"/>
                </a:solidFill>
              </a:rPr>
              <a:t>D Sınıfı  </a:t>
            </a:r>
            <a:r>
              <a:rPr lang="tr-TR" sz="2800" dirty="0" smtClean="0"/>
              <a:t>yangın çıkması muhtemel yerlerde, </a:t>
            </a:r>
          </a:p>
          <a:p>
            <a:endParaRPr lang="tr-TR" sz="2800" b="1" dirty="0"/>
          </a:p>
          <a:p>
            <a:pPr marL="0" indent="0">
              <a:buNone/>
            </a:pPr>
            <a:r>
              <a:rPr lang="tr-TR" sz="2800" b="1" dirty="0" smtClean="0"/>
              <a:t>öncelikle</a:t>
            </a:r>
            <a:r>
              <a:rPr lang="tr-TR" sz="2800" dirty="0" smtClean="0"/>
              <a:t> </a:t>
            </a:r>
            <a:r>
              <a:rPr lang="tr-TR" sz="2800" u="sng" dirty="0" smtClean="0"/>
              <a:t>kuru metal tozlu metal yangın söndürücü</a:t>
            </a:r>
          </a:p>
          <a:p>
            <a:endParaRPr lang="tr-TR" dirty="0" smtClean="0"/>
          </a:p>
          <a:p>
            <a:endParaRPr lang="tr-TR" dirty="0"/>
          </a:p>
          <a:p>
            <a:pPr marL="0" indent="0">
              <a:buNone/>
            </a:pPr>
            <a:r>
              <a:rPr lang="tr-TR" dirty="0" smtClean="0"/>
              <a:t>(En yaygını: Trimotoksinboraksin)</a:t>
            </a:r>
            <a:endParaRPr lang="tr-TR" dirty="0"/>
          </a:p>
        </p:txBody>
      </p:sp>
      <p:sp>
        <p:nvSpPr>
          <p:cNvPr id="5" name="Multiply 4"/>
          <p:cNvSpPr/>
          <p:nvPr/>
        </p:nvSpPr>
        <p:spPr>
          <a:xfrm>
            <a:off x="-108520" y="4725144"/>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994399" y="5671043"/>
            <a:ext cx="790216" cy="584775"/>
          </a:xfrm>
          <a:prstGeom prst="rect">
            <a:avLst/>
          </a:prstGeom>
        </p:spPr>
        <p:txBody>
          <a:bodyPr wrap="none">
            <a:spAutoFit/>
          </a:bodyPr>
          <a:lstStyle/>
          <a:p>
            <a:pPr marL="0" indent="0">
              <a:buNone/>
            </a:pPr>
            <a:r>
              <a:rPr lang="tr-TR" sz="3200" u="sng" dirty="0"/>
              <a:t>CO</a:t>
            </a:r>
            <a:r>
              <a:rPr lang="tr-TR" u="sng" dirty="0"/>
              <a:t>2</a:t>
            </a:r>
            <a:endParaRPr lang="tr-TR" dirty="0"/>
          </a:p>
        </p:txBody>
      </p:sp>
      <p:sp>
        <p:nvSpPr>
          <p:cNvPr id="7" name="Right Arrow 6"/>
          <p:cNvSpPr/>
          <p:nvPr/>
        </p:nvSpPr>
        <p:spPr>
          <a:xfrm>
            <a:off x="2339752" y="6194263"/>
            <a:ext cx="792088" cy="403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3524899" y="6032997"/>
            <a:ext cx="1722010" cy="523220"/>
          </a:xfrm>
          <a:prstGeom prst="rect">
            <a:avLst/>
          </a:prstGeom>
        </p:spPr>
        <p:txBody>
          <a:bodyPr wrap="none">
            <a:spAutoFit/>
          </a:bodyPr>
          <a:lstStyle/>
          <a:p>
            <a:r>
              <a:rPr lang="tr-TR" sz="2800" dirty="0" smtClean="0"/>
              <a:t>CO</a:t>
            </a:r>
            <a:r>
              <a:rPr lang="tr-TR" dirty="0" smtClean="0"/>
              <a:t>2</a:t>
            </a:r>
            <a:r>
              <a:rPr lang="tr-TR" sz="2800" dirty="0" smtClean="0"/>
              <a:t> + 4Na</a:t>
            </a:r>
            <a:endParaRPr lang="tr-TR" sz="2800" dirty="0"/>
          </a:p>
        </p:txBody>
      </p:sp>
      <p:sp>
        <p:nvSpPr>
          <p:cNvPr id="9" name="Right Arrow 8"/>
          <p:cNvSpPr/>
          <p:nvPr/>
        </p:nvSpPr>
        <p:spPr>
          <a:xfrm>
            <a:off x="5329185" y="6241271"/>
            <a:ext cx="997557" cy="10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6444208" y="6032998"/>
            <a:ext cx="1476686" cy="523220"/>
          </a:xfrm>
          <a:prstGeom prst="rect">
            <a:avLst/>
          </a:prstGeom>
        </p:spPr>
        <p:txBody>
          <a:bodyPr wrap="none">
            <a:spAutoFit/>
          </a:bodyPr>
          <a:lstStyle/>
          <a:p>
            <a:r>
              <a:rPr lang="tr-TR" sz="2800" dirty="0" smtClean="0"/>
              <a:t>Na</a:t>
            </a:r>
            <a:r>
              <a:rPr lang="tr-TR" dirty="0" smtClean="0"/>
              <a:t>2</a:t>
            </a:r>
            <a:r>
              <a:rPr lang="tr-TR" sz="2800" dirty="0" smtClean="0"/>
              <a:t>O + C</a:t>
            </a:r>
            <a:endParaRPr lang="tr-TR" sz="2800" dirty="0"/>
          </a:p>
        </p:txBody>
      </p:sp>
      <p:sp>
        <p:nvSpPr>
          <p:cNvPr id="11" name="Rectangle 10"/>
          <p:cNvSpPr/>
          <p:nvPr/>
        </p:nvSpPr>
        <p:spPr>
          <a:xfrm>
            <a:off x="6967297" y="6395807"/>
            <a:ext cx="2142125" cy="523220"/>
          </a:xfrm>
          <a:prstGeom prst="rect">
            <a:avLst/>
          </a:prstGeom>
        </p:spPr>
        <p:txBody>
          <a:bodyPr wrap="none">
            <a:spAutoFit/>
          </a:bodyPr>
          <a:lstStyle/>
          <a:p>
            <a:r>
              <a:rPr lang="tr-TR" sz="2800" dirty="0" smtClean="0"/>
              <a:t>(Kömür çıkar)</a:t>
            </a:r>
            <a:endParaRPr lang="tr-TR" sz="2800" dirty="0"/>
          </a:p>
        </p:txBody>
      </p:sp>
    </p:spTree>
    <p:extLst>
      <p:ext uri="{BB962C8B-B14F-4D97-AF65-F5344CB8AC3E}">
        <p14:creationId xmlns:p14="http://schemas.microsoft.com/office/powerpoint/2010/main" val="1727945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229600" cy="4525963"/>
          </a:xfrm>
        </p:spPr>
        <p:txBody>
          <a:bodyPr>
            <a:noAutofit/>
          </a:bodyPr>
          <a:lstStyle/>
          <a:p>
            <a:r>
              <a:rPr lang="tr-TR" sz="2400" dirty="0" smtClean="0"/>
              <a:t>E tipi yangınlarda;</a:t>
            </a:r>
          </a:p>
          <a:p>
            <a:pPr marL="0" indent="0">
              <a:buNone/>
            </a:pPr>
            <a:endParaRPr lang="tr-TR" sz="2400" dirty="0" smtClean="0"/>
          </a:p>
          <a:p>
            <a:pPr>
              <a:buFont typeface="Wingdings" panose="05000000000000000000" pitchFamily="2" charset="2"/>
              <a:buChar char="ü"/>
            </a:pPr>
            <a:r>
              <a:rPr lang="tr-TR" sz="2400" dirty="0" smtClean="0"/>
              <a:t>  CO</a:t>
            </a:r>
            <a:r>
              <a:rPr lang="tr-TR" sz="1600" dirty="0" smtClean="0"/>
              <a:t>2</a:t>
            </a:r>
            <a:r>
              <a:rPr lang="tr-TR" sz="2400" dirty="0" smtClean="0"/>
              <a:t>’i sıvılaştırarak tüp içine koyulur.</a:t>
            </a:r>
          </a:p>
          <a:p>
            <a:pPr marL="0" indent="0">
              <a:buNone/>
            </a:pPr>
            <a:r>
              <a:rPr lang="tr-TR" sz="2400" dirty="0" smtClean="0"/>
              <a:t>       Tetiğe basınca 30 Atm basınçtan 1 Atm basınca düşer.    </a:t>
            </a:r>
          </a:p>
          <a:p>
            <a:pPr marL="0" indent="0">
              <a:buNone/>
            </a:pPr>
            <a:r>
              <a:rPr lang="tr-TR" sz="2400" dirty="0" smtClean="0"/>
              <a:t>       </a:t>
            </a:r>
            <a:r>
              <a:rPr lang="tr-TR" sz="2400" dirty="0"/>
              <a:t>Dolayısıyla </a:t>
            </a:r>
            <a:r>
              <a:rPr lang="tr-TR" sz="2400" dirty="0" smtClean="0"/>
              <a:t>aniden sıvı halden gaz haline geçer </a:t>
            </a:r>
          </a:p>
          <a:p>
            <a:pPr marL="0" indent="0">
              <a:buNone/>
            </a:pPr>
            <a:r>
              <a:rPr lang="tr-TR" sz="2400" dirty="0"/>
              <a:t> </a:t>
            </a:r>
            <a:r>
              <a:rPr lang="tr-TR" sz="2400" dirty="0" smtClean="0"/>
              <a:t>      Kar taneleri gibi ateşi kaplar-kapatır.</a:t>
            </a:r>
          </a:p>
          <a:p>
            <a:pPr marL="0" indent="0">
              <a:buNone/>
            </a:pPr>
            <a:r>
              <a:rPr lang="tr-TR" sz="2400" dirty="0" smtClean="0"/>
              <a:t>       </a:t>
            </a:r>
            <a:r>
              <a:rPr lang="tr-TR" sz="2400" b="1" u="sng" dirty="0" smtClean="0"/>
              <a:t>Hiç kir bırakmaz. Ama soğuk yanığına neden olabilir</a:t>
            </a:r>
            <a:r>
              <a:rPr lang="tr-TR" sz="2400" dirty="0" smtClean="0"/>
              <a:t>.</a:t>
            </a:r>
          </a:p>
          <a:p>
            <a:pPr marL="0" indent="0">
              <a:buNone/>
            </a:pPr>
            <a:endParaRPr lang="tr-TR" sz="2400" dirty="0" smtClean="0"/>
          </a:p>
          <a:p>
            <a:pPr marL="0" indent="0">
              <a:buNone/>
            </a:pPr>
            <a:endParaRPr lang="tr-TR" sz="2400" dirty="0"/>
          </a:p>
          <a:p>
            <a:pPr>
              <a:buFont typeface="Wingdings" panose="05000000000000000000" pitchFamily="2" charset="2"/>
              <a:buChar char="ü"/>
            </a:pPr>
            <a:r>
              <a:rPr lang="tr-TR" sz="2400" dirty="0" smtClean="0"/>
              <a:t>  Ayrıca ısıyı emerek alevi soğutan </a:t>
            </a:r>
            <a:r>
              <a:rPr lang="tr-TR" sz="2400" dirty="0" smtClean="0">
                <a:solidFill>
                  <a:srgbClr val="FF0000"/>
                </a:solidFill>
              </a:rPr>
              <a:t>HALON GAZI </a:t>
            </a:r>
            <a:r>
              <a:rPr lang="tr-TR" sz="2400" dirty="0" smtClean="0"/>
              <a:t>da kullanılır.</a:t>
            </a:r>
          </a:p>
          <a:p>
            <a:pPr marL="0" indent="0">
              <a:buNone/>
            </a:pPr>
            <a:endParaRPr lang="tr-TR" sz="2400" dirty="0" smtClean="0"/>
          </a:p>
          <a:p>
            <a:pPr marL="0" indent="0">
              <a:buNone/>
            </a:pPr>
            <a:r>
              <a:rPr lang="tr-TR" sz="2400" dirty="0"/>
              <a:t> </a:t>
            </a:r>
            <a:r>
              <a:rPr lang="tr-TR" sz="2400" dirty="0" smtClean="0"/>
              <a:t>    </a:t>
            </a:r>
            <a:r>
              <a:rPr lang="tr-TR" sz="2400" b="1" dirty="0" smtClean="0">
                <a:solidFill>
                  <a:srgbClr val="00B0F0"/>
                </a:solidFill>
              </a:rPr>
              <a:t>Bilgi işlem merkezlerinde</a:t>
            </a:r>
          </a:p>
          <a:p>
            <a:pPr marL="0" indent="0">
              <a:buNone/>
            </a:pPr>
            <a:r>
              <a:rPr lang="tr-TR" sz="2400" b="1" dirty="0" smtClean="0">
                <a:solidFill>
                  <a:srgbClr val="00B0F0"/>
                </a:solidFill>
              </a:rPr>
              <a:t>     Elektronik cihaz yangınlarında</a:t>
            </a:r>
          </a:p>
          <a:p>
            <a:pPr marL="0" indent="0">
              <a:buNone/>
            </a:pPr>
            <a:r>
              <a:rPr lang="tr-TR" sz="2400" b="1" dirty="0" smtClean="0">
                <a:solidFill>
                  <a:srgbClr val="00B0F0"/>
                </a:solidFill>
              </a:rPr>
              <a:t>     Telekomunikasyon merkezlerinde kullanılır.</a:t>
            </a:r>
          </a:p>
          <a:p>
            <a:pPr marL="0" indent="0">
              <a:buNone/>
            </a:pPr>
            <a:endParaRPr lang="tr-TR" sz="2400" b="1" dirty="0">
              <a:solidFill>
                <a:srgbClr val="00B0F0"/>
              </a:solidFill>
            </a:endParaRPr>
          </a:p>
          <a:p>
            <a:pPr marL="0" indent="0">
              <a:buNone/>
            </a:pPr>
            <a:endParaRPr lang="tr-TR" sz="2400" dirty="0"/>
          </a:p>
        </p:txBody>
      </p:sp>
    </p:spTree>
    <p:extLst>
      <p:ext uri="{BB962C8B-B14F-4D97-AF65-F5344CB8AC3E}">
        <p14:creationId xmlns:p14="http://schemas.microsoft.com/office/powerpoint/2010/main" val="37711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03648" y="1530350"/>
            <a:ext cx="28622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ve</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köz</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olu</a:t>
            </a:r>
            <a:r>
              <a:rPr lang="tr-TR" sz="2000" dirty="0"/>
              <a:t>ş</a:t>
            </a:r>
            <a:r>
              <a:rPr lang="en-US" sz="2000" dirty="0" err="1">
                <a:latin typeface="Futura Bk" pitchFamily="34" charset="0"/>
                <a:ea typeface="ＭＳ Ｐゴシック" pitchFamily="34" charset="-128"/>
              </a:rPr>
              <a:t>turucu</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err="1">
                <a:latin typeface="Futura Bk" pitchFamily="34" charset="0"/>
                <a:ea typeface="ＭＳ Ｐゴシック" pitchFamily="34" charset="-128"/>
              </a:rPr>
              <a:t>lar</a:t>
            </a:r>
            <a:endParaRPr lang="en-US" sz="2000" dirty="0">
              <a:latin typeface="Futura Bk" pitchFamily="34" charset="0"/>
              <a:ea typeface="ＭＳ Ｐゴシック" pitchFamily="34" charset="-128"/>
            </a:endParaRPr>
          </a:p>
        </p:txBody>
      </p:sp>
      <p:sp>
        <p:nvSpPr>
          <p:cNvPr id="51203" name="Text Box 3"/>
          <p:cNvSpPr txBox="1">
            <a:spLocks noChangeArrowheads="1"/>
          </p:cNvSpPr>
          <p:nvPr/>
        </p:nvSpPr>
        <p:spPr bwMode="auto">
          <a:xfrm>
            <a:off x="4594225" y="1454150"/>
            <a:ext cx="15128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en-US" sz="2000" dirty="0">
                <a:latin typeface="Futura Bk" pitchFamily="34" charset="0"/>
                <a:ea typeface="ＭＳ Ｐゴシック" pitchFamily="34" charset="-128"/>
              </a:rPr>
              <a:t>Ka</a:t>
            </a:r>
            <a:r>
              <a:rPr lang="tr-TR" sz="2000" dirty="0" err="1"/>
              <a:t>ğı</a:t>
            </a:r>
            <a:r>
              <a:rPr lang="en-US" sz="2000" dirty="0">
                <a:latin typeface="Futura Bk" pitchFamily="34" charset="0"/>
                <a:ea typeface="ＭＳ Ｐゴシック" pitchFamily="34" charset="-128"/>
              </a:rPr>
              <a:t>t, </a:t>
            </a:r>
            <a:r>
              <a:rPr lang="en-US" sz="2000" dirty="0" err="1">
                <a:latin typeface="Futura Bk" pitchFamily="34" charset="0"/>
                <a:ea typeface="ＭＳ Ｐゴシック" pitchFamily="34" charset="-128"/>
              </a:rPr>
              <a:t>Odun</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Tekstil</a:t>
            </a:r>
            <a:r>
              <a:rPr lang="en-US" sz="2000" dirty="0">
                <a:latin typeface="Futura Bk" pitchFamily="34" charset="0"/>
                <a:ea typeface="ＭＳ Ｐゴシック" pitchFamily="34" charset="-128"/>
              </a:rPr>
              <a:t>, At</a:t>
            </a:r>
            <a:r>
              <a:rPr lang="tr-TR" sz="2000" dirty="0"/>
              <a:t>ı</a:t>
            </a:r>
            <a:r>
              <a:rPr lang="en-US" sz="2000" dirty="0" err="1">
                <a:latin typeface="Futura Bk" pitchFamily="34" charset="0"/>
                <a:ea typeface="ＭＳ Ｐゴシック" pitchFamily="34" charset="-128"/>
              </a:rPr>
              <a:t>klar</a:t>
            </a:r>
            <a:endParaRPr lang="en-US" sz="2000" dirty="0">
              <a:latin typeface="Futura Bk" pitchFamily="34" charset="0"/>
              <a:ea typeface="ＭＳ Ｐゴシック" pitchFamily="34" charset="-128"/>
            </a:endParaRPr>
          </a:p>
        </p:txBody>
      </p:sp>
      <p:pic>
        <p:nvPicPr>
          <p:cNvPr id="51204"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393825"/>
            <a:ext cx="990600" cy="91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6932613" y="1454150"/>
            <a:ext cx="1533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tr-TR" sz="2000" dirty="0" smtClean="0">
                <a:latin typeface="Futura Bk" pitchFamily="34" charset="0"/>
                <a:ea typeface="ＭＳ Ｐゴシック" pitchFamily="34" charset="-128"/>
              </a:rPr>
              <a:t>Köpük, </a:t>
            </a:r>
          </a:p>
          <a:p>
            <a:pPr>
              <a:buClr>
                <a:srgbClr val="000000"/>
              </a:buClr>
              <a:buSzPct val="90000"/>
              <a:buFont typeface="Monotype Sorts" charset="2"/>
              <a:buNone/>
            </a:pPr>
            <a:r>
              <a:rPr lang="tr-TR" sz="2000" dirty="0" smtClean="0">
                <a:latin typeface="Futura Bk" pitchFamily="34" charset="0"/>
                <a:ea typeface="ＭＳ Ｐゴシック" pitchFamily="34" charset="-128"/>
              </a:rPr>
              <a:t>T</a:t>
            </a:r>
            <a:r>
              <a:rPr lang="en-US" sz="2000" dirty="0" smtClean="0">
                <a:latin typeface="Futura Bk" pitchFamily="34" charset="0"/>
                <a:ea typeface="ＭＳ Ｐゴシック" pitchFamily="34" charset="-128"/>
              </a:rPr>
              <a:t>oz</a:t>
            </a:r>
            <a:r>
              <a:rPr lang="tr-TR" sz="2000" dirty="0" smtClean="0">
                <a:latin typeface="Futura Bk" pitchFamily="34" charset="0"/>
                <a:ea typeface="ＭＳ Ｐゴシック" pitchFamily="34" charset="-128"/>
              </a:rPr>
              <a:t>,</a:t>
            </a:r>
            <a:endParaRPr lang="en-US" sz="2000" dirty="0">
              <a:latin typeface="Futura Bk" pitchFamily="34" charset="0"/>
              <a:ea typeface="ＭＳ Ｐゴシック" pitchFamily="34" charset="-128"/>
            </a:endParaRPr>
          </a:p>
          <a:p>
            <a:pPr>
              <a:buClr>
                <a:srgbClr val="000000"/>
              </a:buClr>
              <a:buSzPct val="90000"/>
            </a:pPr>
            <a:r>
              <a:rPr lang="en-US" sz="2000" dirty="0" smtClean="0">
                <a:latin typeface="Futura Bk" pitchFamily="34" charset="0"/>
                <a:ea typeface="ＭＳ Ｐゴシック" pitchFamily="34" charset="-128"/>
              </a:rPr>
              <a:t>Su</a:t>
            </a:r>
          </a:p>
          <a:p>
            <a:pPr>
              <a:buClr>
                <a:srgbClr val="000000"/>
              </a:buClr>
              <a:buSzPct val="90000"/>
              <a:buFont typeface="Monotype Sorts" charset="2"/>
              <a:buNone/>
            </a:pPr>
            <a:endParaRPr lang="en-US" sz="2000" dirty="0">
              <a:latin typeface="Futura Bk" pitchFamily="34" charset="0"/>
              <a:ea typeface="ＭＳ Ｐゴシック" pitchFamily="34" charset="-128"/>
            </a:endParaRPr>
          </a:p>
        </p:txBody>
      </p:sp>
      <p:pic>
        <p:nvPicPr>
          <p:cNvPr id="51206" name="Picture 6"/>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536825"/>
            <a:ext cx="990600" cy="879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7"/>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3679825"/>
            <a:ext cx="990600" cy="90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08" name="Picture 8"/>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22825"/>
            <a:ext cx="990600" cy="974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9" name="Text Box 9"/>
          <p:cNvSpPr txBox="1">
            <a:spLocks noChangeArrowheads="1"/>
          </p:cNvSpPr>
          <p:nvPr/>
        </p:nvSpPr>
        <p:spPr bwMode="auto">
          <a:xfrm>
            <a:off x="1547813" y="2613025"/>
            <a:ext cx="1962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latin typeface="Futura Bk" pitchFamily="34" charset="0"/>
                <a:ea typeface="ＭＳ Ｐゴシック" pitchFamily="34" charset="-128"/>
              </a:rPr>
              <a:t>Yan</a:t>
            </a:r>
            <a:r>
              <a:rPr lang="tr-TR" sz="2000"/>
              <a:t>ı</a:t>
            </a:r>
            <a:r>
              <a:rPr lang="en-US" sz="2000">
                <a:latin typeface="Futura Bk" pitchFamily="34" charset="0"/>
                <a:ea typeface="ＭＳ Ｐゴシック" pitchFamily="34" charset="-128"/>
              </a:rPr>
              <a:t>c</a:t>
            </a:r>
            <a:r>
              <a:rPr lang="tr-TR" sz="2000"/>
              <a:t>ı</a:t>
            </a:r>
            <a:r>
              <a:rPr lang="en-US" sz="2000">
                <a:latin typeface="Futura Bk" pitchFamily="34" charset="0"/>
                <a:ea typeface="ＭＳ Ｐゴシック" pitchFamily="34" charset="-128"/>
              </a:rPr>
              <a:t> s</a:t>
            </a:r>
            <a:r>
              <a:rPr lang="tr-TR" sz="2000"/>
              <a:t>ı</a:t>
            </a:r>
            <a:r>
              <a:rPr lang="en-US" sz="2000">
                <a:latin typeface="Futura Bk" pitchFamily="34" charset="0"/>
                <a:ea typeface="ＭＳ Ｐゴシック" pitchFamily="34" charset="-128"/>
              </a:rPr>
              <a:t>v</a:t>
            </a:r>
            <a:r>
              <a:rPr lang="tr-TR" sz="2000"/>
              <a:t>ı</a:t>
            </a:r>
            <a:r>
              <a:rPr lang="en-US" sz="2000">
                <a:latin typeface="Futura Bk" pitchFamily="34" charset="0"/>
                <a:ea typeface="ＭＳ Ｐゴシック" pitchFamily="34" charset="-128"/>
              </a:rPr>
              <a:t>lar</a:t>
            </a:r>
          </a:p>
        </p:txBody>
      </p:sp>
      <p:sp>
        <p:nvSpPr>
          <p:cNvPr id="51210" name="Text Box 10"/>
          <p:cNvSpPr txBox="1">
            <a:spLocks noChangeArrowheads="1"/>
          </p:cNvSpPr>
          <p:nvPr/>
        </p:nvSpPr>
        <p:spPr bwMode="auto">
          <a:xfrm>
            <a:off x="1552575" y="3832225"/>
            <a:ext cx="21558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ea typeface="ＭＳ Ｐゴシック" pitchFamily="34" charset="-128"/>
              </a:rPr>
              <a:t>Yan</a:t>
            </a:r>
            <a:r>
              <a:rPr lang="tr-TR" sz="2000"/>
              <a:t>ı</a:t>
            </a:r>
            <a:r>
              <a:rPr lang="en-US" sz="2000">
                <a:ea typeface="ＭＳ Ｐゴシック" pitchFamily="34" charset="-128"/>
              </a:rPr>
              <a:t>c</a:t>
            </a:r>
            <a:r>
              <a:rPr lang="tr-TR" sz="2000"/>
              <a:t>ı</a:t>
            </a:r>
            <a:r>
              <a:rPr lang="en-US" sz="2000">
                <a:ea typeface="ＭＳ Ｐゴシック" pitchFamily="34" charset="-128"/>
              </a:rPr>
              <a:t> gazlar</a:t>
            </a:r>
          </a:p>
        </p:txBody>
      </p:sp>
      <p:sp>
        <p:nvSpPr>
          <p:cNvPr id="51211" name="Text Box 11"/>
          <p:cNvSpPr txBox="1">
            <a:spLocks noChangeArrowheads="1"/>
          </p:cNvSpPr>
          <p:nvPr/>
        </p:nvSpPr>
        <p:spPr bwMode="auto">
          <a:xfrm>
            <a:off x="1547813" y="4975225"/>
            <a:ext cx="22240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ea typeface="ＭＳ Ｐゴシック" pitchFamily="34" charset="-128"/>
              </a:rPr>
              <a:t>Yan</a:t>
            </a:r>
            <a:r>
              <a:rPr lang="tr-TR" sz="2000"/>
              <a:t>ı</a:t>
            </a:r>
            <a:r>
              <a:rPr lang="en-US" sz="2000">
                <a:ea typeface="ＭＳ Ｐゴシック" pitchFamily="34" charset="-128"/>
              </a:rPr>
              <a:t>c</a:t>
            </a:r>
            <a:r>
              <a:rPr lang="tr-TR" sz="2000"/>
              <a:t>ı</a:t>
            </a:r>
            <a:r>
              <a:rPr lang="en-US" sz="2000">
                <a:ea typeface="ＭＳ Ｐゴシック" pitchFamily="34" charset="-128"/>
              </a:rPr>
              <a:t> metaller ve ala</a:t>
            </a:r>
            <a:r>
              <a:rPr lang="tr-TR" sz="2000"/>
              <a:t>şı</a:t>
            </a:r>
            <a:r>
              <a:rPr lang="en-US" sz="2000">
                <a:ea typeface="ＭＳ Ｐゴシック" pitchFamily="34" charset="-128"/>
              </a:rPr>
              <a:t>mlar</a:t>
            </a:r>
          </a:p>
        </p:txBody>
      </p:sp>
      <p:sp>
        <p:nvSpPr>
          <p:cNvPr id="51212" name="Text Box 12"/>
          <p:cNvSpPr txBox="1">
            <a:spLocks noChangeArrowheads="1"/>
          </p:cNvSpPr>
          <p:nvPr/>
        </p:nvSpPr>
        <p:spPr bwMode="auto">
          <a:xfrm>
            <a:off x="4284663" y="784225"/>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u="sng">
                <a:latin typeface="Futura Bk" pitchFamily="34" charset="0"/>
                <a:ea typeface="ＭＳ Ｐゴシック" pitchFamily="34" charset="-128"/>
              </a:rPr>
              <a:t>Materyaller</a:t>
            </a:r>
            <a:endParaRPr lang="en-GB" sz="2000" u="sng">
              <a:latin typeface="Futura Bk" pitchFamily="34" charset="0"/>
              <a:ea typeface="ＭＳ Ｐゴシック" pitchFamily="34" charset="-128"/>
            </a:endParaRPr>
          </a:p>
        </p:txBody>
      </p:sp>
      <p:sp>
        <p:nvSpPr>
          <p:cNvPr id="192525" name="Text Box 13"/>
          <p:cNvSpPr txBox="1">
            <a:spLocks noChangeArrowheads="1"/>
          </p:cNvSpPr>
          <p:nvPr/>
        </p:nvSpPr>
        <p:spPr bwMode="auto">
          <a:xfrm>
            <a:off x="6584950" y="784225"/>
            <a:ext cx="2163763" cy="396875"/>
          </a:xfrm>
          <a:prstGeom prst="rect">
            <a:avLst/>
          </a:prstGeom>
          <a:noFill/>
          <a:ln w="9525">
            <a:noFill/>
            <a:miter lim="800000"/>
            <a:headEnd/>
            <a:tailEnd/>
          </a:ln>
          <a:effectLst/>
        </p:spPr>
        <p:txBody>
          <a:bodyPr>
            <a:spAutoFit/>
          </a:bodyPr>
          <a:lstStyle/>
          <a:p>
            <a:pPr algn="ctr" eaLnBrk="0" hangingPunct="0">
              <a:defRPr/>
            </a:pPr>
            <a:r>
              <a:rPr lang="de-DE" sz="2000" u="sng">
                <a:effectLst>
                  <a:outerShdw blurRad="38100" dist="38100" dir="2700000" algn="tl">
                    <a:srgbClr val="C0C0C0"/>
                  </a:outerShdw>
                </a:effectLst>
                <a:latin typeface="Futura Bk" pitchFamily="34" charset="0"/>
                <a:ea typeface="ＭＳ Ｐゴシック" pitchFamily="20" charset="-128"/>
              </a:rPr>
              <a:t>Söndürücüler</a:t>
            </a:r>
            <a:endParaRPr lang="en-GB" sz="2000" u="sng">
              <a:effectLst>
                <a:outerShdw blurRad="38100" dist="38100" dir="2700000" algn="tl">
                  <a:srgbClr val="C0C0C0"/>
                </a:outerShdw>
              </a:effectLst>
              <a:latin typeface="Futura Bk" pitchFamily="34" charset="0"/>
              <a:ea typeface="ＭＳ Ｐゴシック" pitchFamily="20" charset="-128"/>
            </a:endParaRPr>
          </a:p>
        </p:txBody>
      </p:sp>
      <p:sp>
        <p:nvSpPr>
          <p:cNvPr id="51214" name="Rectangle 14"/>
          <p:cNvSpPr>
            <a:spLocks noChangeArrowheads="1"/>
          </p:cNvSpPr>
          <p:nvPr/>
        </p:nvSpPr>
        <p:spPr bwMode="auto">
          <a:xfrm>
            <a:off x="4365625" y="2520950"/>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buClr>
                <a:srgbClr val="0000FF"/>
              </a:buClr>
              <a:buSzPct val="46000"/>
              <a:buFont typeface="Monotype Sorts" charset="2"/>
              <a:buNone/>
            </a:pPr>
            <a:r>
              <a:rPr lang="en-US" sz="2000" dirty="0" err="1">
                <a:latin typeface="Futura Bk" pitchFamily="34" charset="0"/>
                <a:ea typeface="ＭＳ Ｐゴシック" pitchFamily="34" charset="-128"/>
              </a:rPr>
              <a:t>Alkol</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Benzin</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Boya</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a:t>
            </a:r>
            <a:r>
              <a:rPr lang="tr-TR" sz="2000" dirty="0"/>
              <a:t>ğ</a:t>
            </a:r>
            <a:endParaRPr lang="en-GB" sz="2000" dirty="0"/>
          </a:p>
        </p:txBody>
      </p:sp>
      <p:sp>
        <p:nvSpPr>
          <p:cNvPr id="51215" name="Text Box 15"/>
          <p:cNvSpPr txBox="1">
            <a:spLocks noChangeArrowheads="1"/>
          </p:cNvSpPr>
          <p:nvPr/>
        </p:nvSpPr>
        <p:spPr bwMode="auto">
          <a:xfrm>
            <a:off x="4518025" y="3857625"/>
            <a:ext cx="1981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en-US" sz="2000">
                <a:latin typeface="Futura Bk" pitchFamily="34" charset="0"/>
                <a:ea typeface="ＭＳ Ｐゴシック" pitchFamily="34" charset="-128"/>
              </a:rPr>
              <a:t>Butan, Propan </a:t>
            </a:r>
          </a:p>
        </p:txBody>
      </p:sp>
      <p:sp>
        <p:nvSpPr>
          <p:cNvPr id="51216" name="Text Box 16"/>
          <p:cNvSpPr txBox="1">
            <a:spLocks noChangeArrowheads="1"/>
          </p:cNvSpPr>
          <p:nvPr/>
        </p:nvSpPr>
        <p:spPr bwMode="auto">
          <a:xfrm>
            <a:off x="7018338" y="3968750"/>
            <a:ext cx="19192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err="1" smtClean="0">
                <a:latin typeface="Futura Bk" pitchFamily="34" charset="0"/>
                <a:ea typeface="ＭＳ Ｐゴシック" pitchFamily="34" charset="-128"/>
              </a:rPr>
              <a:t>Toz</a:t>
            </a:r>
            <a:r>
              <a:rPr lang="tr-TR" sz="2000" dirty="0" smtClean="0">
                <a:latin typeface="Futura Bk" pitchFamily="34" charset="0"/>
                <a:ea typeface="ＭＳ Ｐゴシック" pitchFamily="34" charset="-128"/>
              </a:rPr>
              <a:t>, Karbondioksit</a:t>
            </a:r>
            <a:endParaRPr lang="en-US" sz="2000" dirty="0">
              <a:latin typeface="Futura Bk" pitchFamily="34" charset="0"/>
              <a:ea typeface="ＭＳ Ｐゴシック" pitchFamily="34" charset="-128"/>
            </a:endParaRPr>
          </a:p>
          <a:p>
            <a:pPr>
              <a:buClr>
                <a:srgbClr val="000000"/>
              </a:buClr>
              <a:buSzPct val="90000"/>
              <a:buFont typeface="Monotype Sorts" charset="2"/>
              <a:buNone/>
            </a:pPr>
            <a:endParaRPr lang="en-US" sz="2000" dirty="0">
              <a:latin typeface="Futura Bk" pitchFamily="34" charset="0"/>
              <a:ea typeface="ＭＳ Ｐゴシック" pitchFamily="34" charset="-128"/>
            </a:endParaRPr>
          </a:p>
        </p:txBody>
      </p:sp>
      <p:sp>
        <p:nvSpPr>
          <p:cNvPr id="51217" name="Text Box 17"/>
          <p:cNvSpPr txBox="1">
            <a:spLocks noChangeArrowheads="1"/>
          </p:cNvSpPr>
          <p:nvPr/>
        </p:nvSpPr>
        <p:spPr bwMode="auto">
          <a:xfrm>
            <a:off x="6942138" y="2597150"/>
            <a:ext cx="16764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tr-TR" sz="2000" dirty="0" smtClean="0">
                <a:latin typeface="Futura Bk" pitchFamily="34" charset="0"/>
                <a:ea typeface="ＭＳ Ｐゴシック" pitchFamily="34" charset="-128"/>
              </a:rPr>
              <a:t>Köpük, </a:t>
            </a:r>
          </a:p>
          <a:p>
            <a:pPr>
              <a:buClr>
                <a:srgbClr val="000000"/>
              </a:buClr>
              <a:buSzPct val="90000"/>
              <a:buFont typeface="Monotype Sorts" charset="2"/>
              <a:buNone/>
            </a:pPr>
            <a:r>
              <a:rPr lang="tr-TR" sz="2000" dirty="0" smtClean="0">
                <a:latin typeface="Futura Bk" pitchFamily="34" charset="0"/>
                <a:ea typeface="ＭＳ Ｐゴシック" pitchFamily="34" charset="-128"/>
              </a:rPr>
              <a:t>T</a:t>
            </a:r>
            <a:r>
              <a:rPr lang="en-US" sz="2000" dirty="0" smtClean="0">
                <a:latin typeface="Futura Bk" pitchFamily="34" charset="0"/>
                <a:ea typeface="ＭＳ Ｐゴシック" pitchFamily="34" charset="-128"/>
              </a:rPr>
              <a:t>oz</a:t>
            </a:r>
            <a:r>
              <a:rPr lang="tr-TR" sz="2000" dirty="0" smtClean="0">
                <a:latin typeface="Futura Bk" pitchFamily="34" charset="0"/>
                <a:ea typeface="ＭＳ Ｐゴシック" pitchFamily="34" charset="-128"/>
              </a:rPr>
              <a:t>,</a:t>
            </a:r>
            <a:endParaRPr lang="en-US" sz="2000" dirty="0">
              <a:latin typeface="Futura Bk" pitchFamily="34" charset="0"/>
              <a:ea typeface="ＭＳ Ｐゴシック" pitchFamily="34" charset="-128"/>
            </a:endParaRPr>
          </a:p>
          <a:p>
            <a:pPr>
              <a:buClr>
                <a:srgbClr val="000000"/>
              </a:buClr>
              <a:buSzPct val="90000"/>
              <a:buFont typeface="Monotype Sorts" charset="2"/>
              <a:buNone/>
            </a:pPr>
            <a:r>
              <a:rPr lang="en-US" sz="2000" dirty="0" err="1" smtClean="0">
                <a:latin typeface="Futura Bk" pitchFamily="34" charset="0"/>
                <a:ea typeface="ＭＳ Ｐゴシック" pitchFamily="34" charset="-128"/>
              </a:rPr>
              <a:t>Karbondioksit</a:t>
            </a:r>
            <a:endParaRPr lang="en-US" sz="2000" dirty="0">
              <a:latin typeface="Futura Bk" pitchFamily="34" charset="0"/>
              <a:ea typeface="ＭＳ Ｐゴシック" pitchFamily="34" charset="-128"/>
            </a:endParaRPr>
          </a:p>
        </p:txBody>
      </p:sp>
      <p:sp>
        <p:nvSpPr>
          <p:cNvPr id="51218" name="Line 18"/>
          <p:cNvSpPr>
            <a:spLocks noChangeShapeType="1"/>
          </p:cNvSpPr>
          <p:nvPr/>
        </p:nvSpPr>
        <p:spPr bwMode="auto">
          <a:xfrm>
            <a:off x="479425" y="2444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19" name="Line 19"/>
          <p:cNvSpPr>
            <a:spLocks noChangeShapeType="1"/>
          </p:cNvSpPr>
          <p:nvPr/>
        </p:nvSpPr>
        <p:spPr bwMode="auto">
          <a:xfrm>
            <a:off x="479425" y="3587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0" name="Line 20"/>
          <p:cNvSpPr>
            <a:spLocks noChangeShapeType="1"/>
          </p:cNvSpPr>
          <p:nvPr/>
        </p:nvSpPr>
        <p:spPr bwMode="auto">
          <a:xfrm>
            <a:off x="403225" y="47307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1" name="Text Box 21"/>
          <p:cNvSpPr txBox="1">
            <a:spLocks noChangeArrowheads="1"/>
          </p:cNvSpPr>
          <p:nvPr/>
        </p:nvSpPr>
        <p:spPr bwMode="auto">
          <a:xfrm>
            <a:off x="1465263" y="768350"/>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u="sng">
                <a:latin typeface="Futura Bk" pitchFamily="34" charset="0"/>
                <a:ea typeface="ＭＳ Ｐゴシック" pitchFamily="34" charset="-128"/>
              </a:rPr>
              <a:t>S</a:t>
            </a:r>
            <a:r>
              <a:rPr lang="tr-TR" sz="2000" u="sng"/>
              <a:t>ı</a:t>
            </a:r>
            <a:r>
              <a:rPr lang="de-DE" sz="2000" u="sng">
                <a:latin typeface="Futura Bk" pitchFamily="34" charset="0"/>
                <a:ea typeface="ＭＳ Ｐゴシック" pitchFamily="34" charset="-128"/>
              </a:rPr>
              <a:t>n</a:t>
            </a:r>
            <a:r>
              <a:rPr lang="tr-TR" sz="2000" u="sng"/>
              <a:t>ı</a:t>
            </a:r>
            <a:r>
              <a:rPr lang="de-DE" sz="2000" u="sng">
                <a:latin typeface="Futura Bk" pitchFamily="34" charset="0"/>
                <a:ea typeface="ＭＳ Ｐゴシック" pitchFamily="34" charset="-128"/>
              </a:rPr>
              <a:t>flar</a:t>
            </a:r>
            <a:endParaRPr lang="en-GB" sz="2000" u="sng">
              <a:latin typeface="Futura Bk" pitchFamily="34" charset="0"/>
              <a:ea typeface="ＭＳ Ｐゴシック" pitchFamily="34" charset="-128"/>
            </a:endParaRPr>
          </a:p>
        </p:txBody>
      </p:sp>
      <p:sp>
        <p:nvSpPr>
          <p:cNvPr id="51222" name="Text Box 22"/>
          <p:cNvSpPr txBox="1">
            <a:spLocks noChangeArrowheads="1"/>
          </p:cNvSpPr>
          <p:nvPr/>
        </p:nvSpPr>
        <p:spPr bwMode="auto">
          <a:xfrm>
            <a:off x="6956425" y="5013325"/>
            <a:ext cx="21336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latin typeface="Futura Bk" pitchFamily="34" charset="0"/>
                <a:ea typeface="ＭＳ Ｐゴシック" pitchFamily="34" charset="-128"/>
              </a:rPr>
              <a:t>Metal yang</a:t>
            </a:r>
            <a:r>
              <a:rPr lang="tr-TR" sz="2000"/>
              <a:t>ı</a:t>
            </a:r>
            <a:r>
              <a:rPr lang="en-US" sz="2000">
                <a:latin typeface="Futura Bk" pitchFamily="34" charset="0"/>
                <a:ea typeface="ＭＳ Ｐゴシック" pitchFamily="34" charset="-128"/>
              </a:rPr>
              <a:t>n</a:t>
            </a:r>
            <a:r>
              <a:rPr lang="tr-TR" sz="2000"/>
              <a:t>ı</a:t>
            </a:r>
            <a:r>
              <a:rPr lang="en-US" sz="2000">
                <a:latin typeface="Futura Bk" pitchFamily="34" charset="0"/>
                <a:ea typeface="ＭＳ Ｐゴシック" pitchFamily="34" charset="-128"/>
              </a:rPr>
              <a:t> -Söndürücü Tozlar</a:t>
            </a:r>
            <a:r>
              <a:rPr lang="tr-TR" sz="2000"/>
              <a:t>ı</a:t>
            </a:r>
            <a:endParaRPr lang="en-US" sz="2000"/>
          </a:p>
        </p:txBody>
      </p:sp>
      <p:sp>
        <p:nvSpPr>
          <p:cNvPr id="51223" name="Line 23"/>
          <p:cNvSpPr>
            <a:spLocks noChangeShapeType="1"/>
          </p:cNvSpPr>
          <p:nvPr/>
        </p:nvSpPr>
        <p:spPr bwMode="auto">
          <a:xfrm flipH="1">
            <a:off x="42894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4" name="Line 24"/>
          <p:cNvSpPr>
            <a:spLocks noChangeShapeType="1"/>
          </p:cNvSpPr>
          <p:nvPr/>
        </p:nvSpPr>
        <p:spPr bwMode="auto">
          <a:xfrm flipH="1">
            <a:off x="66516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5" name="Rectangle 25"/>
          <p:cNvSpPr>
            <a:spLocks noChangeArrowheads="1"/>
          </p:cNvSpPr>
          <p:nvPr/>
        </p:nvSpPr>
        <p:spPr bwMode="auto">
          <a:xfrm>
            <a:off x="0" y="0"/>
            <a:ext cx="3976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YANG</a:t>
            </a:r>
            <a:r>
              <a:rPr lang="tr-TR" b="1"/>
              <a:t>I</a:t>
            </a:r>
            <a:r>
              <a:rPr lang="es-ES" b="1">
                <a:ea typeface="ＭＳ Ｐゴシック" pitchFamily="34" charset="-128"/>
              </a:rPr>
              <a:t>N S</a:t>
            </a:r>
            <a:r>
              <a:rPr lang="tr-TR" b="1"/>
              <a:t>I</a:t>
            </a:r>
            <a:r>
              <a:rPr lang="es-ES" b="1">
                <a:ea typeface="ＭＳ Ｐゴシック" pitchFamily="34" charset="-128"/>
              </a:rPr>
              <a:t>N</a:t>
            </a:r>
            <a:r>
              <a:rPr lang="tr-TR" b="1"/>
              <a:t>I</a:t>
            </a:r>
            <a:r>
              <a:rPr lang="es-ES" b="1">
                <a:ea typeface="ＭＳ Ｐゴシック" pitchFamily="34" charset="-128"/>
              </a:rPr>
              <a:t>FLAR</a:t>
            </a:r>
            <a:r>
              <a:rPr lang="tr-TR" b="1"/>
              <a:t>I</a:t>
            </a:r>
            <a:r>
              <a:rPr lang="es-ES" b="1">
                <a:ea typeface="ＭＳ Ｐゴシック" pitchFamily="34" charset="-128"/>
              </a:rPr>
              <a:t> </a:t>
            </a:r>
          </a:p>
        </p:txBody>
      </p:sp>
      <p:sp>
        <p:nvSpPr>
          <p:cNvPr id="51226" name="26 Metin kutusu"/>
          <p:cNvSpPr txBox="1">
            <a:spLocks noChangeArrowheads="1"/>
          </p:cNvSpPr>
          <p:nvPr/>
        </p:nvSpPr>
        <p:spPr bwMode="auto">
          <a:xfrm>
            <a:off x="4495800" y="5105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a:latin typeface="Futura Bk" pitchFamily="34" charset="0"/>
                <a:ea typeface="ＭＳ Ｐゴシック" pitchFamily="34" charset="-128"/>
              </a:rPr>
              <a:t>Magnezyum, </a:t>
            </a:r>
            <a:r>
              <a:rPr lang="tr-TR" sz="2000" dirty="0"/>
              <a:t>A</a:t>
            </a:r>
            <a:r>
              <a:rPr lang="tr-TR" sz="2000" dirty="0">
                <a:latin typeface="Futura Bk" pitchFamily="34" charset="0"/>
                <a:ea typeface="ＭＳ Ｐゴシック" pitchFamily="34" charset="-128"/>
              </a:rPr>
              <a:t>luminyum, </a:t>
            </a:r>
            <a:r>
              <a:rPr lang="tr-TR" sz="2000" dirty="0"/>
              <a:t>T</a:t>
            </a:r>
            <a:r>
              <a:rPr lang="tr-TR" sz="2000" dirty="0">
                <a:latin typeface="Futura Bk" pitchFamily="34" charset="0"/>
                <a:ea typeface="ＭＳ Ｐゴシック" pitchFamily="34" charset="-128"/>
              </a:rPr>
              <a:t>itan </a:t>
            </a:r>
          </a:p>
        </p:txBody>
      </p:sp>
      <p:sp>
        <p:nvSpPr>
          <p:cNvPr id="27" name="3 Dikdörtgen"/>
          <p:cNvSpPr>
            <a:spLocks noChangeArrowheads="1"/>
          </p:cNvSpPr>
          <p:nvPr/>
        </p:nvSpPr>
        <p:spPr bwMode="auto">
          <a:xfrm>
            <a:off x="269800" y="6333695"/>
            <a:ext cx="4673629" cy="584200"/>
          </a:xfrm>
          <a:prstGeom prst="rect">
            <a:avLst/>
          </a:prstGeom>
          <a:noFill/>
          <a:ln w="9525">
            <a:noFill/>
            <a:miter lim="800000"/>
            <a:headEnd/>
            <a:tailEnd/>
          </a:ln>
        </p:spPr>
        <p:txBody>
          <a:bodyPr wrap="square">
            <a:spAutoFit/>
          </a:bodyPr>
          <a:lstStyle/>
          <a:p>
            <a:pPr eaLnBrk="0" hangingPunct="0"/>
            <a:r>
              <a:rPr lang="tr-TR" sz="3200" b="1" dirty="0" smtClean="0">
                <a:solidFill>
                  <a:srgbClr val="99FF33"/>
                </a:solidFill>
                <a:latin typeface="Times New Roman" pitchFamily="18" charset="0"/>
                <a:cs typeface="+mn-cs"/>
              </a:rPr>
              <a:t>E SINIFI YANGIN</a:t>
            </a:r>
            <a:r>
              <a:rPr lang="tr-TR" sz="3200" b="1" dirty="0" smtClean="0">
                <a:solidFill>
                  <a:srgbClr val="FF0000"/>
                </a:solidFill>
                <a:latin typeface="Times New Roman" pitchFamily="18" charset="0"/>
                <a:cs typeface="+mn-cs"/>
              </a:rPr>
              <a:t> </a:t>
            </a:r>
            <a:endParaRPr lang="tr-TR" sz="3200" dirty="0">
              <a:solidFill>
                <a:srgbClr val="FF0000"/>
              </a:solidFill>
              <a:latin typeface="Times New Roman" pitchFamily="18" charset="0"/>
              <a:cs typeface="+mn-cs"/>
            </a:endParaRPr>
          </a:p>
        </p:txBody>
      </p:sp>
      <p:sp>
        <p:nvSpPr>
          <p:cNvPr id="28" name="26 Metin kutusu"/>
          <p:cNvSpPr txBox="1">
            <a:spLocks noChangeArrowheads="1"/>
          </p:cNvSpPr>
          <p:nvPr/>
        </p:nvSpPr>
        <p:spPr bwMode="auto">
          <a:xfrm>
            <a:off x="4441825" y="616542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Elektrik-elektronik</a:t>
            </a:r>
          </a:p>
          <a:p>
            <a:pPr>
              <a:buClr>
                <a:srgbClr val="0000FF"/>
              </a:buClr>
              <a:buSzPct val="46000"/>
              <a:buFont typeface="Monotype Sorts" charset="2"/>
              <a:buNone/>
            </a:pPr>
            <a:r>
              <a:rPr lang="tr-TR" sz="2000" dirty="0" smtClean="0">
                <a:latin typeface="Futura Bk" pitchFamily="34" charset="0"/>
                <a:ea typeface="ＭＳ Ｐゴシック" pitchFamily="34" charset="-128"/>
              </a:rPr>
              <a:t>malzeme</a:t>
            </a:r>
            <a:endParaRPr lang="tr-TR" sz="2000" dirty="0">
              <a:latin typeface="Futura Bk" pitchFamily="34" charset="0"/>
              <a:ea typeface="ＭＳ Ｐゴシック" pitchFamily="34" charset="-128"/>
            </a:endParaRPr>
          </a:p>
        </p:txBody>
      </p:sp>
      <p:sp>
        <p:nvSpPr>
          <p:cNvPr id="29" name="26 Metin kutusu"/>
          <p:cNvSpPr txBox="1">
            <a:spLocks noChangeArrowheads="1"/>
          </p:cNvSpPr>
          <p:nvPr/>
        </p:nvSpPr>
        <p:spPr bwMode="auto">
          <a:xfrm>
            <a:off x="6758781" y="6114456"/>
            <a:ext cx="24383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a:latin typeface="Futura Bk" pitchFamily="34" charset="0"/>
                <a:ea typeface="ＭＳ Ｐゴシック" pitchFamily="34" charset="-128"/>
              </a:rPr>
              <a:t>H</a:t>
            </a:r>
            <a:r>
              <a:rPr lang="tr-TR" sz="2000" dirty="0" smtClean="0">
                <a:latin typeface="Futura Bk" pitchFamily="34" charset="0"/>
                <a:ea typeface="ＭＳ Ｐゴシック" pitchFamily="34" charset="-128"/>
              </a:rPr>
              <a:t>alon gazı</a:t>
            </a:r>
          </a:p>
          <a:p>
            <a:pPr>
              <a:buClr>
                <a:srgbClr val="0000FF"/>
              </a:buClr>
              <a:buSzPct val="46000"/>
              <a:buFont typeface="Monotype Sorts" charset="2"/>
              <a:buNone/>
            </a:pPr>
            <a:r>
              <a:rPr lang="tr-TR" sz="1800" dirty="0" smtClean="0">
                <a:latin typeface="Futura Bk" pitchFamily="34" charset="0"/>
                <a:ea typeface="ＭＳ Ｐゴシック" pitchFamily="34" charset="-128"/>
              </a:rPr>
              <a:t>(halojenli hidrokarbon)</a:t>
            </a:r>
            <a:endParaRPr lang="tr-TR" sz="1800" dirty="0">
              <a:latin typeface="Futura Bk" pitchFamily="34" charset="0"/>
              <a:ea typeface="ＭＳ Ｐゴシック" pitchFamily="34" charset="-128"/>
            </a:endParaRPr>
          </a:p>
        </p:txBody>
      </p:sp>
    </p:spTree>
    <p:extLst>
      <p:ext uri="{BB962C8B-B14F-4D97-AF65-F5344CB8AC3E}">
        <p14:creationId xmlns:p14="http://schemas.microsoft.com/office/powerpoint/2010/main" val="59256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sz="half" idx="1"/>
          </p:nvPr>
        </p:nvSpPr>
        <p:spPr>
          <a:xfrm>
            <a:off x="685800" y="2362200"/>
            <a:ext cx="3810000" cy="2495560"/>
          </a:xfrm>
        </p:spPr>
        <p:txBody>
          <a:bodyPr/>
          <a:lstStyle/>
          <a:p>
            <a:pPr marL="609600" indent="-609600"/>
            <a:r>
              <a:rPr lang="tr-TR" sz="4000" b="1" dirty="0" smtClean="0"/>
              <a:t>TOZ</a:t>
            </a:r>
            <a:endParaRPr lang="en-US" sz="4000" b="1" dirty="0" smtClean="0"/>
          </a:p>
          <a:p>
            <a:pPr marL="609600" indent="-609600"/>
            <a:r>
              <a:rPr lang="en-US" sz="4000" b="1" dirty="0" smtClean="0"/>
              <a:t>CO</a:t>
            </a:r>
            <a:r>
              <a:rPr lang="en-US" sz="4000" b="1" baseline="-25000" dirty="0" smtClean="0"/>
              <a:t>2</a:t>
            </a:r>
          </a:p>
          <a:p>
            <a:pPr marL="609600" indent="-609600"/>
            <a:r>
              <a:rPr lang="tr-TR" sz="4000" b="1" dirty="0" smtClean="0"/>
              <a:t>SU</a:t>
            </a:r>
            <a:endParaRPr lang="en-US" sz="4000" b="1" dirty="0" smtClean="0"/>
          </a:p>
        </p:txBody>
      </p:sp>
      <p:sp>
        <p:nvSpPr>
          <p:cNvPr id="28679" name="Rectangle 7"/>
          <p:cNvSpPr>
            <a:spLocks noGrp="1" noChangeArrowheads="1"/>
          </p:cNvSpPr>
          <p:nvPr>
            <p:ph sz="half" idx="2"/>
          </p:nvPr>
        </p:nvSpPr>
        <p:spPr>
          <a:xfrm>
            <a:off x="4648200" y="2362200"/>
            <a:ext cx="3810000" cy="3733800"/>
          </a:xfrm>
        </p:spPr>
        <p:txBody>
          <a:bodyPr/>
          <a:lstStyle/>
          <a:p>
            <a:r>
              <a:rPr lang="tr-TR" sz="4000" b="1" dirty="0"/>
              <a:t>EVET</a:t>
            </a:r>
            <a:endParaRPr lang="en-US" sz="4000" b="1" dirty="0"/>
          </a:p>
          <a:p>
            <a:r>
              <a:rPr lang="tr-TR" sz="4000" b="1" dirty="0" smtClean="0"/>
              <a:t>HAYIR</a:t>
            </a:r>
            <a:endParaRPr lang="en-US" sz="4000" b="1" dirty="0" smtClean="0"/>
          </a:p>
          <a:p>
            <a:r>
              <a:rPr lang="tr-TR" sz="4000" b="1" dirty="0" smtClean="0"/>
              <a:t>EVET</a:t>
            </a:r>
            <a:endParaRPr lang="en-US" sz="4000" b="1" dirty="0" smtClean="0"/>
          </a:p>
          <a:p>
            <a:pPr>
              <a:buFontTx/>
              <a:buNone/>
            </a:pPr>
            <a:endParaRPr lang="en-US" dirty="0"/>
          </a:p>
        </p:txBody>
      </p:sp>
      <p:pic>
        <p:nvPicPr>
          <p:cNvPr id="28677" name="Picture 5"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28680" name="Rectangle 8"/>
          <p:cNvSpPr>
            <a:spLocks noChangeArrowheads="1"/>
          </p:cNvSpPr>
          <p:nvPr/>
        </p:nvSpPr>
        <p:spPr bwMode="auto">
          <a:xfrm>
            <a:off x="609600" y="1752600"/>
            <a:ext cx="3328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A TİPİ YANGIN (Tahta, </a:t>
            </a:r>
            <a:r>
              <a:rPr lang="tr-TR" b="1" dirty="0" smtClean="0"/>
              <a:t>Kağıt,vb);</a:t>
            </a:r>
            <a:endParaRPr lang="en-US" b="1" dirty="0"/>
          </a:p>
        </p:txBody>
      </p:sp>
      <p:sp>
        <p:nvSpPr>
          <p:cNvPr id="28682" name="Rectangle 10"/>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a:solidFill>
                  <a:schemeClr val="tx2"/>
                </a:solidFill>
              </a:rPr>
              <a:t>YANGIN EĞİTİMİ</a:t>
            </a:r>
            <a:endParaRPr lang="en-US" sz="4400" b="1">
              <a:solidFill>
                <a:schemeClr val="tx2"/>
              </a:solidFill>
            </a:endParaRPr>
          </a:p>
        </p:txBody>
      </p:sp>
    </p:spTree>
    <p:extLst>
      <p:ext uri="{BB962C8B-B14F-4D97-AF65-F5344CB8AC3E}">
        <p14:creationId xmlns:p14="http://schemas.microsoft.com/office/powerpoint/2010/main" val="428046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 calcmode="lin" valueType="num">
                                      <p:cBhvr additive="base">
                                        <p:cTn id="7" dur="500" fill="hold"/>
                                        <p:tgtEl>
                                          <p:spTgt spid="286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9">
                                            <p:txEl>
                                              <p:pRg st="1" end="1"/>
                                            </p:txEl>
                                          </p:spTgt>
                                        </p:tgtEl>
                                        <p:attrNameLst>
                                          <p:attrName>style.visibility</p:attrName>
                                        </p:attrNameLst>
                                      </p:cBhvr>
                                      <p:to>
                                        <p:strVal val="visible"/>
                                      </p:to>
                                    </p:set>
                                    <p:anim calcmode="lin" valueType="num">
                                      <p:cBhvr additive="base">
                                        <p:cTn id="13" dur="500" fill="hold"/>
                                        <p:tgtEl>
                                          <p:spTgt spid="286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9">
                                            <p:txEl>
                                              <p:pRg st="2" end="2"/>
                                            </p:txEl>
                                          </p:spTgt>
                                        </p:tgtEl>
                                        <p:attrNameLst>
                                          <p:attrName>style.visibility</p:attrName>
                                        </p:attrNameLst>
                                      </p:cBhvr>
                                      <p:to>
                                        <p:strVal val="visible"/>
                                      </p:to>
                                    </p:set>
                                    <p:anim calcmode="lin" valueType="num">
                                      <p:cBhvr additive="base">
                                        <p:cTn id="19" dur="500" fill="hold"/>
                                        <p:tgtEl>
                                          <p:spTgt spid="286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3" name="Picture 5"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32779" name="Rectangle 11"/>
          <p:cNvSpPr>
            <a:spLocks noChangeArrowheads="1"/>
          </p:cNvSpPr>
          <p:nvPr/>
        </p:nvSpPr>
        <p:spPr bwMode="auto">
          <a:xfrm>
            <a:off x="4648200" y="2362200"/>
            <a:ext cx="3810000" cy="34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EVET</a:t>
            </a:r>
          </a:p>
          <a:p>
            <a:pPr marL="342900" indent="-342900">
              <a:spcBef>
                <a:spcPct val="20000"/>
              </a:spcBef>
              <a:buFontTx/>
              <a:buChar char="•"/>
            </a:pPr>
            <a:r>
              <a:rPr lang="tr-TR" sz="4000" b="1" dirty="0" smtClean="0"/>
              <a:t>HAYIR</a:t>
            </a:r>
            <a:endParaRPr lang="en-US" sz="4000" b="1" dirty="0"/>
          </a:p>
          <a:p>
            <a:pPr marL="342900" indent="-342900">
              <a:spcBef>
                <a:spcPct val="20000"/>
              </a:spcBef>
              <a:buFontTx/>
              <a:buChar char="•"/>
            </a:pPr>
            <a:r>
              <a:rPr lang="tr-TR" sz="4000" b="1" dirty="0" smtClean="0"/>
              <a:t>EVET</a:t>
            </a:r>
            <a:endParaRPr lang="en-US" sz="4000" b="1" dirty="0"/>
          </a:p>
          <a:p>
            <a:pPr marL="342900" indent="-342900">
              <a:spcBef>
                <a:spcPct val="20000"/>
              </a:spcBef>
            </a:pPr>
            <a:endParaRPr lang="en-US" sz="4000" b="1" dirty="0"/>
          </a:p>
          <a:p>
            <a:pPr marL="342900" indent="-342900">
              <a:spcBef>
                <a:spcPct val="20000"/>
              </a:spcBef>
            </a:pPr>
            <a:endParaRPr lang="en-US" sz="2800" dirty="0"/>
          </a:p>
        </p:txBody>
      </p:sp>
      <p:sp>
        <p:nvSpPr>
          <p:cNvPr id="32781" name="Rectangle 13"/>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a:solidFill>
                  <a:schemeClr val="tx2"/>
                </a:solidFill>
              </a:rPr>
              <a:t>YANGIN EĞİTİMİ</a:t>
            </a:r>
            <a:endParaRPr lang="en-US" sz="4400" b="1">
              <a:solidFill>
                <a:schemeClr val="tx2"/>
              </a:solidFill>
            </a:endParaRPr>
          </a:p>
        </p:txBody>
      </p:sp>
      <p:sp>
        <p:nvSpPr>
          <p:cNvPr id="32782" name="Rectangle 14"/>
          <p:cNvSpPr>
            <a:spLocks noChangeArrowheads="1"/>
          </p:cNvSpPr>
          <p:nvPr/>
        </p:nvSpPr>
        <p:spPr bwMode="auto">
          <a:xfrm>
            <a:off x="609600" y="1752600"/>
            <a:ext cx="3542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B TİPİ </a:t>
            </a:r>
            <a:r>
              <a:rPr lang="tr-TR" b="1" dirty="0" smtClean="0"/>
              <a:t>YANGIN (</a:t>
            </a:r>
            <a:r>
              <a:rPr lang="tr-TR" b="1" dirty="0"/>
              <a:t>Sıvı Yanıcılar) İÇİN;</a:t>
            </a:r>
            <a:endParaRPr lang="en-US" b="1" dirty="0"/>
          </a:p>
        </p:txBody>
      </p:sp>
      <p:sp>
        <p:nvSpPr>
          <p:cNvPr id="32784" name="Rectangle 16"/>
          <p:cNvSpPr>
            <a:spLocks noGrp="1" noChangeArrowheads="1"/>
          </p:cNvSpPr>
          <p:nvPr>
            <p:ph sz="half" idx="1"/>
          </p:nvPr>
        </p:nvSpPr>
        <p:spPr>
          <a:xfrm>
            <a:off x="685800" y="2362200"/>
            <a:ext cx="3810000" cy="3886200"/>
          </a:xfrm>
          <a:noFill/>
          <a:ln/>
        </p:spPr>
        <p:txBody>
          <a:bodyPr/>
          <a:lstStyle/>
          <a:p>
            <a:pPr marL="609600" indent="-609600"/>
            <a:r>
              <a:rPr lang="tr-TR" sz="4000" b="1" dirty="0" smtClean="0"/>
              <a:t>KÖPÜK</a:t>
            </a:r>
            <a:endParaRPr lang="en-US" sz="4000" b="1" dirty="0" smtClean="0"/>
          </a:p>
          <a:p>
            <a:pPr marL="609600" indent="-609600"/>
            <a:r>
              <a:rPr lang="tr-TR" sz="4000" b="1" dirty="0" smtClean="0"/>
              <a:t>TOZ</a:t>
            </a:r>
            <a:endParaRPr lang="en-US" sz="4000" b="1" dirty="0" smtClean="0"/>
          </a:p>
          <a:p>
            <a:pPr marL="609600" indent="-609600"/>
            <a:r>
              <a:rPr lang="tr-TR" sz="4000" b="1" dirty="0" smtClean="0"/>
              <a:t>SU</a:t>
            </a:r>
            <a:endParaRPr lang="en-US" sz="4000" b="1" dirty="0"/>
          </a:p>
          <a:p>
            <a:pPr marL="609600" indent="-609600"/>
            <a:r>
              <a:rPr lang="en-US" sz="4000" b="1" dirty="0" smtClean="0"/>
              <a:t>CO</a:t>
            </a:r>
            <a:r>
              <a:rPr lang="en-US" sz="2000" b="1" dirty="0" smtClean="0"/>
              <a:t>2</a:t>
            </a:r>
            <a:endParaRPr lang="en-US" sz="2000" b="1" dirty="0"/>
          </a:p>
        </p:txBody>
      </p:sp>
    </p:spTree>
    <p:extLst>
      <p:ext uri="{BB962C8B-B14F-4D97-AF65-F5344CB8AC3E}">
        <p14:creationId xmlns:p14="http://schemas.microsoft.com/office/powerpoint/2010/main" val="53046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9">
                                            <p:txEl>
                                              <p:pRg st="0" end="0"/>
                                            </p:txEl>
                                          </p:spTgt>
                                        </p:tgtEl>
                                        <p:attrNameLst>
                                          <p:attrName>style.visibility</p:attrName>
                                        </p:attrNameLst>
                                      </p:cBhvr>
                                      <p:to>
                                        <p:strVal val="visible"/>
                                      </p:to>
                                    </p:set>
                                    <p:anim calcmode="lin" valueType="num">
                                      <p:cBhvr additive="base">
                                        <p:cTn id="7" dur="500" fill="hold"/>
                                        <p:tgtEl>
                                          <p:spTgt spid="32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9">
                                            <p:txEl>
                                              <p:pRg st="1" end="1"/>
                                            </p:txEl>
                                          </p:spTgt>
                                        </p:tgtEl>
                                        <p:attrNameLst>
                                          <p:attrName>style.visibility</p:attrName>
                                        </p:attrNameLst>
                                      </p:cBhvr>
                                      <p:to>
                                        <p:strVal val="visible"/>
                                      </p:to>
                                    </p:set>
                                    <p:anim calcmode="lin" valueType="num">
                                      <p:cBhvr additive="base">
                                        <p:cTn id="13" dur="500" fill="hold"/>
                                        <p:tgtEl>
                                          <p:spTgt spid="32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9">
                                            <p:txEl>
                                              <p:pRg st="2" end="2"/>
                                            </p:txEl>
                                          </p:spTgt>
                                        </p:tgtEl>
                                        <p:attrNameLst>
                                          <p:attrName>style.visibility</p:attrName>
                                        </p:attrNameLst>
                                      </p:cBhvr>
                                      <p:to>
                                        <p:strVal val="visible"/>
                                      </p:to>
                                    </p:set>
                                    <p:anim calcmode="lin" valueType="num">
                                      <p:cBhvr additive="base">
                                        <p:cTn id="19" dur="500" fill="hold"/>
                                        <p:tgtEl>
                                          <p:spTgt spid="32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9">
                                            <p:txEl>
                                              <p:pRg st="3" end="3"/>
                                            </p:txEl>
                                          </p:spTgt>
                                        </p:tgtEl>
                                        <p:attrNameLst>
                                          <p:attrName>style.visibility</p:attrName>
                                        </p:attrNameLst>
                                      </p:cBhvr>
                                      <p:to>
                                        <p:strVal val="visible"/>
                                      </p:to>
                                    </p:set>
                                    <p:anim calcmode="lin" valueType="num">
                                      <p:cBhvr additive="base">
                                        <p:cTn id="25" dur="500" fill="hold"/>
                                        <p:tgtEl>
                                          <p:spTgt spid="32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85800" y="228600"/>
            <a:ext cx="7772400" cy="762000"/>
          </a:xfrm>
          <a:noFill/>
          <a:ln/>
        </p:spPr>
        <p:txBody>
          <a:bodyPr/>
          <a:lstStyle/>
          <a:p>
            <a:r>
              <a:rPr lang="tr-TR" b="1" dirty="0"/>
              <a:t>YANGIN EĞİTİMİ</a:t>
            </a:r>
            <a:endParaRPr lang="en-US" b="1" dirty="0"/>
          </a:p>
        </p:txBody>
      </p:sp>
      <p:sp>
        <p:nvSpPr>
          <p:cNvPr id="11267" name="Rectangle 3"/>
          <p:cNvSpPr>
            <a:spLocks noGrp="1" noChangeArrowheads="1"/>
          </p:cNvSpPr>
          <p:nvPr>
            <p:ph type="subTitle" idx="1"/>
          </p:nvPr>
        </p:nvSpPr>
        <p:spPr>
          <a:xfrm>
            <a:off x="381000" y="1143000"/>
            <a:ext cx="8382000" cy="5029200"/>
          </a:xfrm>
        </p:spPr>
        <p:txBody>
          <a:bodyPr/>
          <a:lstStyle/>
          <a:p>
            <a:pPr>
              <a:buFontTx/>
              <a:buChar char="•"/>
            </a:pPr>
            <a:r>
              <a:rPr lang="tr-TR" sz="2400" b="1" dirty="0" smtClean="0">
                <a:solidFill>
                  <a:schemeClr val="tx1"/>
                </a:solidFill>
              </a:rPr>
              <a:t>YANGINLA MÜCADELE İŞLEMİNDEN </a:t>
            </a:r>
            <a:r>
              <a:rPr lang="tr-TR" sz="2400" b="1" dirty="0">
                <a:solidFill>
                  <a:schemeClr val="tx1"/>
                </a:solidFill>
              </a:rPr>
              <a:t>ÖNCE</a:t>
            </a:r>
            <a:endParaRPr lang="en-US" sz="2400" b="1" dirty="0">
              <a:solidFill>
                <a:schemeClr val="tx1"/>
              </a:solidFill>
            </a:endParaRPr>
          </a:p>
          <a:p>
            <a:pPr>
              <a:buFontTx/>
              <a:buChar char="•"/>
            </a:pPr>
            <a:endParaRPr lang="en-US" sz="2400" b="1" dirty="0">
              <a:solidFill>
                <a:schemeClr val="tx1"/>
              </a:solidFill>
            </a:endParaRPr>
          </a:p>
          <a:p>
            <a:pPr algn="l">
              <a:buFontTx/>
              <a:buChar char="•"/>
            </a:pPr>
            <a:r>
              <a:rPr lang="tr-TR" sz="2400" b="1" dirty="0">
                <a:solidFill>
                  <a:schemeClr val="tx1"/>
                </a:solidFill>
              </a:rPr>
              <a:t>NE İLE MÜCADELE ETTİĞİMİZİ </a:t>
            </a:r>
            <a:r>
              <a:rPr lang="tr-TR" sz="2400" b="1" dirty="0" smtClean="0">
                <a:solidFill>
                  <a:schemeClr val="tx1"/>
                </a:solidFill>
              </a:rPr>
              <a:t>BİLMELİYİZ!</a:t>
            </a:r>
          </a:p>
          <a:p>
            <a:pPr algn="l">
              <a:buFontTx/>
              <a:buChar char="•"/>
            </a:pPr>
            <a:endParaRPr lang="en-US" sz="2400" b="1" dirty="0">
              <a:solidFill>
                <a:schemeClr val="tx1"/>
              </a:solidFill>
            </a:endParaRPr>
          </a:p>
          <a:p>
            <a:pPr lvl="2" algn="l">
              <a:buFontTx/>
              <a:buChar char="•"/>
            </a:pPr>
            <a:r>
              <a:rPr lang="tr-TR" b="1" dirty="0" smtClean="0">
                <a:solidFill>
                  <a:schemeClr val="tx1"/>
                </a:solidFill>
              </a:rPr>
              <a:t>NE YANIYOR?</a:t>
            </a:r>
            <a:endParaRPr lang="en-US" b="1" dirty="0" smtClean="0">
              <a:solidFill>
                <a:schemeClr val="tx1"/>
              </a:solidFill>
            </a:endParaRPr>
          </a:p>
          <a:p>
            <a:pPr algn="l">
              <a:buFontTx/>
              <a:buChar char="•"/>
            </a:pPr>
            <a:endParaRPr lang="en-US" sz="2400" b="1" dirty="0">
              <a:solidFill>
                <a:schemeClr val="tx1"/>
              </a:solidFill>
            </a:endParaRPr>
          </a:p>
          <a:p>
            <a:pPr lvl="2" algn="l">
              <a:buFontTx/>
              <a:buChar char="•"/>
            </a:pPr>
            <a:r>
              <a:rPr lang="tr-TR" b="1" dirty="0">
                <a:solidFill>
                  <a:schemeClr val="tx1"/>
                </a:solidFill>
              </a:rPr>
              <a:t>NE TİP BİR </a:t>
            </a:r>
            <a:r>
              <a:rPr lang="tr-TR" b="1" dirty="0" smtClean="0">
                <a:solidFill>
                  <a:schemeClr val="tx1"/>
                </a:solidFill>
              </a:rPr>
              <a:t>YANGIN?</a:t>
            </a:r>
            <a:endParaRPr lang="en-US" b="1" dirty="0">
              <a:solidFill>
                <a:schemeClr val="tx1"/>
              </a:solidFill>
            </a:endParaRPr>
          </a:p>
          <a:p>
            <a:pPr algn="l">
              <a:buFontTx/>
              <a:buChar char="•"/>
            </a:pPr>
            <a:endParaRPr lang="en-US" sz="2400" b="1" dirty="0">
              <a:solidFill>
                <a:schemeClr val="tx1"/>
              </a:solidFill>
            </a:endParaRPr>
          </a:p>
          <a:p>
            <a:pPr algn="l"/>
            <a:endParaRPr lang="en-US" sz="2400" b="1" dirty="0">
              <a:solidFill>
                <a:schemeClr val="tx1"/>
              </a:solidFill>
            </a:endParaRPr>
          </a:p>
          <a:p>
            <a:pPr algn="l">
              <a:buFontTx/>
              <a:buChar char="•"/>
            </a:pPr>
            <a:r>
              <a:rPr lang="tr-TR" sz="2400" b="1" dirty="0" smtClean="0">
                <a:solidFill>
                  <a:schemeClr val="tx1"/>
                </a:solidFill>
              </a:rPr>
              <a:t>DOĞRU BİR ŞEKİLDE MÜDAHALE ETMELİYİZ!</a:t>
            </a:r>
            <a:endParaRPr lang="en-US" sz="2400" b="1" dirty="0">
              <a:solidFill>
                <a:schemeClr val="tx1"/>
              </a:solidFill>
            </a:endParaRPr>
          </a:p>
        </p:txBody>
      </p:sp>
      <p:pic>
        <p:nvPicPr>
          <p:cNvPr id="11269" name="Picture 5"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2" name="Picture 6"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34825" name="Rectangle 9"/>
          <p:cNvSpPr>
            <a:spLocks noChangeArrowheads="1"/>
          </p:cNvSpPr>
          <p:nvPr/>
        </p:nvSpPr>
        <p:spPr bwMode="auto">
          <a:xfrm>
            <a:off x="4648200" y="2362200"/>
            <a:ext cx="3810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HAYIR</a:t>
            </a:r>
            <a:endParaRPr lang="en-US" sz="4000" b="1" dirty="0"/>
          </a:p>
          <a:p>
            <a:pPr marL="342900" indent="-342900">
              <a:spcBef>
                <a:spcPct val="20000"/>
              </a:spcBef>
              <a:buFontTx/>
              <a:buChar char="•"/>
            </a:pPr>
            <a:r>
              <a:rPr lang="tr-TR" sz="4000" b="1" dirty="0"/>
              <a:t>HAYIR</a:t>
            </a:r>
            <a:endParaRPr lang="en-US" sz="4000" b="1" dirty="0"/>
          </a:p>
          <a:p>
            <a:pPr marL="342900" indent="-342900">
              <a:spcBef>
                <a:spcPct val="20000"/>
              </a:spcBef>
            </a:pPr>
            <a:endParaRPr lang="en-US" sz="2800" dirty="0"/>
          </a:p>
        </p:txBody>
      </p:sp>
      <p:sp>
        <p:nvSpPr>
          <p:cNvPr id="34827" name="Rectangle 11"/>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a:solidFill>
                  <a:schemeClr val="tx2"/>
                </a:solidFill>
              </a:rPr>
              <a:t>YANGIN EĞİTİMİ</a:t>
            </a:r>
            <a:endParaRPr lang="en-US" sz="4400" b="1" dirty="0">
              <a:solidFill>
                <a:schemeClr val="tx2"/>
              </a:solidFill>
            </a:endParaRPr>
          </a:p>
        </p:txBody>
      </p:sp>
      <p:sp>
        <p:nvSpPr>
          <p:cNvPr id="34829" name="Rectangle 13"/>
          <p:cNvSpPr>
            <a:spLocks noGrp="1" noChangeArrowheads="1"/>
          </p:cNvSpPr>
          <p:nvPr>
            <p:ph sz="half" idx="1"/>
          </p:nvPr>
        </p:nvSpPr>
        <p:spPr>
          <a:xfrm>
            <a:off x="685800" y="2362200"/>
            <a:ext cx="3810000" cy="3281378"/>
          </a:xfrm>
          <a:noFill/>
          <a:ln/>
        </p:spPr>
        <p:txBody>
          <a:bodyPr/>
          <a:lstStyle/>
          <a:p>
            <a:pPr marL="609600" indent="-609600"/>
            <a:r>
              <a:rPr lang="tr-TR" sz="4000" b="1" dirty="0" smtClean="0"/>
              <a:t>TOZ</a:t>
            </a:r>
            <a:endParaRPr lang="en-US" sz="4000" b="1" dirty="0" smtClean="0"/>
          </a:p>
          <a:p>
            <a:pPr marL="609600" indent="-609600"/>
            <a:r>
              <a:rPr lang="en-US" sz="4000" b="1" dirty="0" smtClean="0"/>
              <a:t>CO</a:t>
            </a:r>
            <a:r>
              <a:rPr lang="en-US" sz="2000" b="1" dirty="0" smtClean="0"/>
              <a:t>2</a:t>
            </a:r>
          </a:p>
          <a:p>
            <a:pPr marL="609600" indent="-609600"/>
            <a:r>
              <a:rPr lang="tr-TR" sz="4000" b="1" dirty="0" smtClean="0"/>
              <a:t>SU</a:t>
            </a:r>
            <a:endParaRPr lang="en-US" sz="4000" b="1" dirty="0"/>
          </a:p>
          <a:p>
            <a:pPr marL="609600" indent="-609600"/>
            <a:r>
              <a:rPr lang="tr-TR" sz="4000" b="1" dirty="0" smtClean="0"/>
              <a:t>KÖPÜK</a:t>
            </a:r>
            <a:endParaRPr lang="en-US" sz="4000" b="1" dirty="0"/>
          </a:p>
        </p:txBody>
      </p:sp>
      <p:sp>
        <p:nvSpPr>
          <p:cNvPr id="34830" name="Rectangle 14"/>
          <p:cNvSpPr>
            <a:spLocks noChangeArrowheads="1"/>
          </p:cNvSpPr>
          <p:nvPr/>
        </p:nvSpPr>
        <p:spPr bwMode="auto">
          <a:xfrm>
            <a:off x="609600" y="1752600"/>
            <a:ext cx="3557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C TİPİ (Gaz Yanıcılar</a:t>
            </a:r>
            <a:r>
              <a:rPr lang="tr-TR" b="1" dirty="0" smtClean="0"/>
              <a:t>) YANGIN </a:t>
            </a:r>
            <a:r>
              <a:rPr lang="tr-TR" b="1" dirty="0"/>
              <a:t>İÇİN;</a:t>
            </a:r>
            <a:endParaRPr lang="en-US" b="1" dirty="0"/>
          </a:p>
        </p:txBody>
      </p:sp>
    </p:spTree>
    <p:extLst>
      <p:ext uri="{BB962C8B-B14F-4D97-AF65-F5344CB8AC3E}">
        <p14:creationId xmlns:p14="http://schemas.microsoft.com/office/powerpoint/2010/main" val="246599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 calcmode="lin" valueType="num">
                                      <p:cBhvr additive="base">
                                        <p:cTn id="7" dur="500" fill="hold"/>
                                        <p:tgtEl>
                                          <p:spTgt spid="348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5">
                                            <p:txEl>
                                              <p:pRg st="1" end="1"/>
                                            </p:txEl>
                                          </p:spTgt>
                                        </p:tgtEl>
                                        <p:attrNameLst>
                                          <p:attrName>style.visibility</p:attrName>
                                        </p:attrNameLst>
                                      </p:cBhvr>
                                      <p:to>
                                        <p:strVal val="visible"/>
                                      </p:to>
                                    </p:set>
                                    <p:anim calcmode="lin" valueType="num">
                                      <p:cBhvr additive="base">
                                        <p:cTn id="13" dur="500" fill="hold"/>
                                        <p:tgtEl>
                                          <p:spTgt spid="348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5">
                                            <p:txEl>
                                              <p:pRg st="2" end="2"/>
                                            </p:txEl>
                                          </p:spTgt>
                                        </p:tgtEl>
                                        <p:attrNameLst>
                                          <p:attrName>style.visibility</p:attrName>
                                        </p:attrNameLst>
                                      </p:cBhvr>
                                      <p:to>
                                        <p:strVal val="visible"/>
                                      </p:to>
                                    </p:set>
                                    <p:anim calcmode="lin" valueType="num">
                                      <p:cBhvr additive="base">
                                        <p:cTn id="19" dur="500" fill="hold"/>
                                        <p:tgtEl>
                                          <p:spTgt spid="348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5">
                                            <p:txEl>
                                              <p:pRg st="3" end="3"/>
                                            </p:txEl>
                                          </p:spTgt>
                                        </p:tgtEl>
                                        <p:attrNameLst>
                                          <p:attrName>style.visibility</p:attrName>
                                        </p:attrNameLst>
                                      </p:cBhvr>
                                      <p:to>
                                        <p:strVal val="visible"/>
                                      </p:to>
                                    </p:set>
                                    <p:anim calcmode="lin" valueType="num">
                                      <p:cBhvr additive="base">
                                        <p:cTn id="25" dur="500" fill="hold"/>
                                        <p:tgtEl>
                                          <p:spTgt spid="3482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2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sz="half" idx="1"/>
          </p:nvPr>
        </p:nvSpPr>
        <p:spPr bwMode="auto">
          <a:xfrm>
            <a:off x="539552" y="1700808"/>
            <a:ext cx="7928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sz="1800" b="1" dirty="0" smtClean="0"/>
              <a:t>D TİPİ YANGIN </a:t>
            </a:r>
            <a:r>
              <a:rPr lang="tr-TR" sz="1800" b="1" dirty="0"/>
              <a:t>İÇİN</a:t>
            </a:r>
            <a:r>
              <a:rPr lang="tr-TR" b="1" dirty="0" smtClean="0"/>
              <a:t>; kuru metal tozlu  söndürücü cihazlar</a:t>
            </a:r>
            <a:endParaRPr lang="en-US" b="1" dirty="0"/>
          </a:p>
        </p:txBody>
      </p:sp>
      <p:sp>
        <p:nvSpPr>
          <p:cNvPr id="6" name="Rectangle 11"/>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a:solidFill>
                  <a:schemeClr val="tx2"/>
                </a:solidFill>
              </a:rPr>
              <a:t>YANGIN EĞİTİMİ</a:t>
            </a:r>
            <a:endParaRPr lang="en-US" sz="4400" b="1" dirty="0">
              <a:solidFill>
                <a:schemeClr val="tx2"/>
              </a:solidFill>
            </a:endParaRPr>
          </a:p>
        </p:txBody>
      </p:sp>
      <p:pic>
        <p:nvPicPr>
          <p:cNvPr id="7" name="Picture 6"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7 Dikdörtgen"/>
          <p:cNvSpPr/>
          <p:nvPr/>
        </p:nvSpPr>
        <p:spPr>
          <a:xfrm>
            <a:off x="0" y="2725058"/>
            <a:ext cx="9144000" cy="2431435"/>
          </a:xfrm>
          <a:prstGeom prst="rect">
            <a:avLst/>
          </a:prstGeom>
        </p:spPr>
        <p:txBody>
          <a:bodyPr wrap="square">
            <a:spAutoFit/>
          </a:bodyPr>
          <a:lstStyle/>
          <a:p>
            <a:r>
              <a:rPr lang="tr-TR" sz="2400" dirty="0" smtClean="0"/>
              <a:t> Metal yangınlarının etkili söndürücüsü olan </a:t>
            </a:r>
            <a:r>
              <a:rPr lang="tr-TR" sz="3200" b="1" dirty="0" err="1" smtClean="0"/>
              <a:t>trimotoksinboroksin</a:t>
            </a:r>
            <a:r>
              <a:rPr lang="tr-TR" sz="2400" dirty="0" smtClean="0"/>
              <a:t> bulunmadığı taktirde </a:t>
            </a:r>
            <a:r>
              <a:rPr lang="tr-TR" sz="2400" b="1" dirty="0" smtClean="0"/>
              <a:t>kum</a:t>
            </a:r>
            <a:r>
              <a:rPr lang="tr-TR" sz="2400" dirty="0" smtClean="0"/>
              <a:t> aynı işlemi görür. </a:t>
            </a:r>
          </a:p>
          <a:p>
            <a:endParaRPr lang="tr-TR" sz="2400" dirty="0" smtClean="0"/>
          </a:p>
          <a:p>
            <a:endParaRPr lang="tr-TR" sz="2400" dirty="0" smtClean="0"/>
          </a:p>
          <a:p>
            <a:r>
              <a:rPr lang="tr-TR" sz="2400" dirty="0" smtClean="0"/>
              <a:t>Özel Kuru kimyevi tozlar : Kuru toza her metal ve alaşıma karşı ayrı ayrı geliştirilmiş kimyasallar katılır ve bu yangınları söndürmede kullanılırlar</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28596" y="0"/>
            <a:ext cx="8229600" cy="1143000"/>
          </a:xfrm>
        </p:spPr>
        <p:txBody>
          <a:bodyPr>
            <a:normAutofit fontScale="90000"/>
          </a:bodyPr>
          <a:lstStyle/>
          <a:p>
            <a:r>
              <a:rPr lang="tr-TR" sz="7200" b="1" dirty="0" smtClean="0">
                <a:solidFill>
                  <a:schemeClr val="accent3">
                    <a:lumMod val="50000"/>
                  </a:schemeClr>
                </a:solidFill>
              </a:rPr>
              <a:t>SU</a:t>
            </a:r>
            <a:endParaRPr lang="tr-TR" sz="7200" b="1" dirty="0">
              <a:solidFill>
                <a:schemeClr val="accent3">
                  <a:lumMod val="50000"/>
                </a:schemeClr>
              </a:solidFill>
            </a:endParaRPr>
          </a:p>
        </p:txBody>
      </p:sp>
      <p:sp>
        <p:nvSpPr>
          <p:cNvPr id="2" name="1 İçerik Yer Tutucusu"/>
          <p:cNvSpPr>
            <a:spLocks noGrp="1"/>
          </p:cNvSpPr>
          <p:nvPr>
            <p:ph idx="1"/>
          </p:nvPr>
        </p:nvSpPr>
        <p:spPr>
          <a:xfrm>
            <a:off x="0" y="764704"/>
            <a:ext cx="8604448" cy="5453798"/>
          </a:xfrm>
        </p:spPr>
        <p:txBody>
          <a:bodyPr/>
          <a:lstStyle/>
          <a:p>
            <a:pPr>
              <a:tabLst>
                <a:tab pos="1355725" algn="l"/>
              </a:tabLst>
            </a:pPr>
            <a:r>
              <a:rPr lang="tr-TR" sz="2800" b="1" i="1" u="sng" dirty="0" smtClean="0">
                <a:solidFill>
                  <a:srgbClr val="FF0000"/>
                </a:solidFill>
                <a:latin typeface="Arial" charset="0"/>
              </a:rPr>
              <a:t>1- Soğutucu özelliği :</a:t>
            </a:r>
            <a:r>
              <a:rPr lang="tr-TR" sz="2800" b="1" u="sng" dirty="0" smtClean="0">
                <a:solidFill>
                  <a:srgbClr val="FF0000"/>
                </a:solidFill>
                <a:latin typeface="Arial" charset="0"/>
              </a:rPr>
              <a:t> </a:t>
            </a:r>
            <a:endParaRPr lang="tr-TR" sz="2800" b="1" u="sng" dirty="0" smtClean="0">
              <a:solidFill>
                <a:srgbClr val="3399FF"/>
              </a:solidFill>
              <a:latin typeface="Arial" charset="0"/>
            </a:endParaRPr>
          </a:p>
          <a:p>
            <a:pPr algn="ctr">
              <a:tabLst>
                <a:tab pos="1355725" algn="l"/>
              </a:tabLst>
            </a:pPr>
            <a:r>
              <a:rPr lang="tr-TR" sz="2400" dirty="0" smtClean="0"/>
              <a:t>Ucuz ve kolay temin edilebilir. Genel olarak yanan bir cismin üzerine su temas ederse kendi ısısını artırabilmek için oldukça önemli bir miktarda ısı </a:t>
            </a:r>
            <a:r>
              <a:rPr lang="tr-TR" sz="2400" dirty="0" err="1" smtClean="0"/>
              <a:t>absorbe</a:t>
            </a:r>
            <a:r>
              <a:rPr lang="tr-TR" sz="2400" dirty="0" smtClean="0"/>
              <a:t> eder. Temas ettiği yanıcı maddenin  </a:t>
            </a:r>
            <a:r>
              <a:rPr lang="tr-TR" sz="2400" dirty="0" err="1" smtClean="0"/>
              <a:t>satıhı</a:t>
            </a:r>
            <a:r>
              <a:rPr lang="tr-TR" sz="2400" dirty="0" smtClean="0"/>
              <a:t> soğuyarak sıcaklığı yanma noktasının altına iner ve yangın söner. </a:t>
            </a:r>
          </a:p>
          <a:p>
            <a:pPr algn="ctr">
              <a:buNone/>
              <a:tabLst>
                <a:tab pos="1355725" algn="l"/>
              </a:tabLst>
            </a:pPr>
            <a:endParaRPr lang="tr-TR" sz="2800" dirty="0" smtClean="0"/>
          </a:p>
          <a:p>
            <a:pPr>
              <a:tabLst>
                <a:tab pos="1355725" algn="l"/>
              </a:tabLst>
            </a:pPr>
            <a:r>
              <a:rPr lang="tr-TR" sz="2800" b="1" i="1" u="sng" dirty="0" smtClean="0">
                <a:solidFill>
                  <a:srgbClr val="FF0000"/>
                </a:solidFill>
                <a:latin typeface="Arial" charset="0"/>
              </a:rPr>
              <a:t>2- Kaplama, Boğma Özelliği:</a:t>
            </a:r>
          </a:p>
          <a:p>
            <a:pPr algn="ctr">
              <a:buNone/>
              <a:tabLst>
                <a:tab pos="1355725" algn="l"/>
              </a:tabLst>
            </a:pPr>
            <a:r>
              <a:rPr lang="tr-TR" sz="2400" dirty="0" smtClean="0"/>
              <a:t>Yangın alanına püskürtülen su ısıyı </a:t>
            </a:r>
            <a:r>
              <a:rPr lang="tr-TR" sz="2400" dirty="0" err="1" smtClean="0"/>
              <a:t>absorbe</a:t>
            </a:r>
            <a:r>
              <a:rPr lang="tr-TR" sz="2400" dirty="0" smtClean="0"/>
              <a:t> ederek buharlaşır ve hacimce genişler, yoğunlukça oksijenden ağır olduğu için yanıcı madde üstünü ve çevresini kaplar, oksijeni ortamdan uzaklaştırır. Ancak, belli bir sıcaklığa sahip olacak su buharı yoğunlaşmaya başladığı zaman soğutucu değil tam aksine ısıtıcı bir rol oynar.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844824"/>
            <a:ext cx="8229600" cy="4525963"/>
          </a:xfrm>
        </p:spPr>
        <p:txBody>
          <a:bodyPr/>
          <a:lstStyle/>
          <a:p>
            <a:pPr>
              <a:buNone/>
              <a:tabLst>
                <a:tab pos="1355725" algn="l"/>
              </a:tabLst>
            </a:pPr>
            <a:r>
              <a:rPr lang="tr-TR" sz="3000" b="1" dirty="0" smtClean="0"/>
              <a:t>Ancak;</a:t>
            </a:r>
          </a:p>
          <a:p>
            <a:pPr>
              <a:tabLst>
                <a:tab pos="1355725" algn="l"/>
              </a:tabLst>
            </a:pPr>
            <a:r>
              <a:rPr lang="tr-TR" sz="3000" dirty="0" smtClean="0"/>
              <a:t>Elektrik akımını iletmesi, ve yüzey gerilimi yüksek olduğundan yanan maddelerin içine yavaş yavaş işlemesi dezavantajlarıdır. </a:t>
            </a:r>
          </a:p>
          <a:p>
            <a:endParaRPr lang="tr-TR" dirty="0"/>
          </a:p>
        </p:txBody>
      </p:sp>
      <p:sp>
        <p:nvSpPr>
          <p:cNvPr id="4" name="2 Başlık"/>
          <p:cNvSpPr txBox="1">
            <a:spLocks/>
          </p:cNvSpPr>
          <p:nvPr/>
        </p:nvSpPr>
        <p:spPr bwMode="auto">
          <a:xfrm>
            <a:off x="467544"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200" b="1" i="0" u="none" strike="noStrike" kern="1200" cap="none" spc="0" normalizeH="0" baseline="0" noProof="0" dirty="0" smtClean="0">
                <a:ln>
                  <a:noFill/>
                </a:ln>
                <a:solidFill>
                  <a:schemeClr val="accent3">
                    <a:lumMod val="50000"/>
                  </a:schemeClr>
                </a:solidFill>
                <a:effectLst/>
                <a:uLnTx/>
                <a:uFillTx/>
                <a:latin typeface="+mj-lt"/>
                <a:ea typeface="+mj-ea"/>
                <a:cs typeface="+mj-cs"/>
              </a:rPr>
              <a:t>SU</a:t>
            </a:r>
            <a:endParaRPr kumimoji="0" lang="tr-TR" sz="72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4938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SU – SÖNDÜRÜCÜLERİ</a:t>
            </a:r>
            <a:r>
              <a:rPr lang="en-US" sz="2400" b="1">
                <a:ea typeface="ＭＳ Ｐゴシック" pitchFamily="34" charset="-128"/>
              </a:rPr>
              <a:t> </a:t>
            </a:r>
            <a:r>
              <a:rPr lang="en-US" sz="2400">
                <a:ea typeface="ＭＳ Ｐゴシック" pitchFamily="34" charset="-128"/>
              </a:rPr>
              <a:t> </a:t>
            </a:r>
            <a:endParaRPr lang="es-ES" sz="2400">
              <a:ea typeface="ＭＳ Ｐゴシック" pitchFamily="34" charset="-128"/>
            </a:endParaRPr>
          </a:p>
        </p:txBody>
      </p:sp>
      <p:grpSp>
        <p:nvGrpSpPr>
          <p:cNvPr id="2" name="Group 3"/>
          <p:cNvGrpSpPr>
            <a:grpSpLocks/>
          </p:cNvGrpSpPr>
          <p:nvPr/>
        </p:nvGrpSpPr>
        <p:grpSpPr bwMode="auto">
          <a:xfrm>
            <a:off x="419100" y="1123950"/>
            <a:ext cx="8372475" cy="4392613"/>
            <a:chOff x="264" y="708"/>
            <a:chExt cx="5274" cy="2767"/>
          </a:xfrm>
        </p:grpSpPr>
        <p:pic>
          <p:nvPicPr>
            <p:cNvPr id="5427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 y="878"/>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264" y="708"/>
              <a:ext cx="1473" cy="2614"/>
              <a:chOff x="282" y="753"/>
              <a:chExt cx="1473" cy="2614"/>
            </a:xfrm>
          </p:grpSpPr>
          <p:pic>
            <p:nvPicPr>
              <p:cNvPr id="54287"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 y="790"/>
                <a:ext cx="1430" cy="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Rectangle 7"/>
              <p:cNvSpPr>
                <a:spLocks noChangeArrowheads="1"/>
              </p:cNvSpPr>
              <p:nvPr/>
            </p:nvSpPr>
            <p:spPr bwMode="auto">
              <a:xfrm>
                <a:off x="1657" y="753"/>
                <a:ext cx="98" cy="2614"/>
              </a:xfrm>
              <a:prstGeom prst="rect">
                <a:avLst/>
              </a:prstGeom>
              <a:solidFill>
                <a:schemeClr val="bg1"/>
              </a:solidFill>
              <a:ln w="9525">
                <a:solidFill>
                  <a:schemeClr val="bg1"/>
                </a:solidFill>
                <a:miter lim="800000"/>
                <a:headEnd/>
                <a:tailEnd/>
              </a:ln>
            </p:spPr>
            <p:txBody>
              <a:bodyPr wrap="none" anchor="ctr"/>
              <a:lstStyle/>
              <a:p>
                <a:endParaRPr lang="tr-TR"/>
              </a:p>
            </p:txBody>
          </p:sp>
        </p:grpSp>
        <p:sp>
          <p:nvSpPr>
            <p:cNvPr id="198664" name="Text Box 8"/>
            <p:cNvSpPr txBox="1">
              <a:spLocks noChangeArrowheads="1"/>
            </p:cNvSpPr>
            <p:nvPr/>
          </p:nvSpPr>
          <p:spPr bwMode="auto">
            <a:xfrm>
              <a:off x="1882" y="1136"/>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4279" name="Text Box 9"/>
            <p:cNvSpPr txBox="1">
              <a:spLocks noChangeArrowheads="1"/>
            </p:cNvSpPr>
            <p:nvPr/>
          </p:nvSpPr>
          <p:spPr bwMode="auto">
            <a:xfrm>
              <a:off x="1895" y="1616"/>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4280" name="Text Box 10"/>
            <p:cNvSpPr txBox="1">
              <a:spLocks noChangeArrowheads="1"/>
            </p:cNvSpPr>
            <p:nvPr/>
          </p:nvSpPr>
          <p:spPr bwMode="auto">
            <a:xfrm>
              <a:off x="1900" y="225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4281" name="Text Box 11"/>
            <p:cNvSpPr txBox="1">
              <a:spLocks noChangeArrowheads="1"/>
            </p:cNvSpPr>
            <p:nvPr/>
          </p:nvSpPr>
          <p:spPr bwMode="auto">
            <a:xfrm>
              <a:off x="1909" y="2568"/>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4282" name="Text Box 12"/>
            <p:cNvSpPr txBox="1">
              <a:spLocks noChangeArrowheads="1"/>
            </p:cNvSpPr>
            <p:nvPr/>
          </p:nvSpPr>
          <p:spPr bwMode="auto">
            <a:xfrm>
              <a:off x="1882" y="3203"/>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Dezavantaj</a:t>
              </a:r>
              <a:r>
                <a:rPr lang="tr-TR" sz="1600" b="1"/>
                <a:t>ı</a:t>
              </a:r>
              <a:endParaRPr lang="en-US" sz="1600" b="1"/>
            </a:p>
          </p:txBody>
        </p:sp>
        <p:sp>
          <p:nvSpPr>
            <p:cNvPr id="54283" name="Text Box 13"/>
            <p:cNvSpPr txBox="1">
              <a:spLocks noChangeArrowheads="1"/>
            </p:cNvSpPr>
            <p:nvPr/>
          </p:nvSpPr>
          <p:spPr bwMode="auto">
            <a:xfrm>
              <a:off x="3072" y="2230"/>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Yang</a:t>
              </a:r>
              <a:r>
                <a:rPr lang="tr-TR" sz="1600" b="1"/>
                <a:t>ı</a:t>
              </a:r>
              <a:r>
                <a:rPr lang="en-US" sz="1600" b="1">
                  <a:ea typeface="ＭＳ Ｐゴシック" pitchFamily="34" charset="-128"/>
                </a:rPr>
                <a:t>n</a:t>
              </a:r>
              <a:r>
                <a:rPr lang="tr-TR" sz="1600" b="1"/>
                <a:t>ı</a:t>
              </a:r>
              <a:r>
                <a:rPr lang="en-US" sz="1600" b="1">
                  <a:ea typeface="ＭＳ Ｐゴシック" pitchFamily="34" charset="-128"/>
                </a:rPr>
                <a:t> so</a:t>
              </a:r>
              <a:r>
                <a:rPr lang="tr-TR" sz="1600" b="1"/>
                <a:t>ğ</a:t>
              </a:r>
              <a:r>
                <a:rPr lang="en-US" sz="1600" b="1">
                  <a:ea typeface="ＭＳ Ｐゴシック" pitchFamily="34" charset="-128"/>
                </a:rPr>
                <a:t>utur</a:t>
              </a:r>
            </a:p>
          </p:txBody>
        </p:sp>
        <p:sp>
          <p:nvSpPr>
            <p:cNvPr id="54284" name="Text Box 14"/>
            <p:cNvSpPr txBox="1">
              <a:spLocks noChangeArrowheads="1"/>
            </p:cNvSpPr>
            <p:nvPr/>
          </p:nvSpPr>
          <p:spPr bwMode="auto">
            <a:xfrm>
              <a:off x="3082" y="3187"/>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Elektrik ak</a:t>
              </a:r>
              <a:r>
                <a:rPr lang="tr-TR" sz="1600" b="1"/>
                <a:t>ı</a:t>
              </a:r>
              <a:r>
                <a:rPr lang="en-US" sz="1600" b="1">
                  <a:ea typeface="ＭＳ Ｐゴシック" pitchFamily="34" charset="-128"/>
                </a:rPr>
                <a:t>mlar</a:t>
              </a:r>
              <a:r>
                <a:rPr lang="tr-TR" sz="1600" b="1"/>
                <a:t>ı</a:t>
              </a:r>
              <a:r>
                <a:rPr lang="en-US" sz="1600" b="1">
                  <a:ea typeface="ＭＳ Ｐゴシック" pitchFamily="34" charset="-128"/>
                </a:rPr>
                <a:t>n</a:t>
              </a:r>
              <a:r>
                <a:rPr lang="tr-TR" sz="1600" b="1"/>
                <a:t>ı</a:t>
              </a:r>
              <a:r>
                <a:rPr lang="en-US" sz="1600" b="1">
                  <a:ea typeface="ＭＳ Ｐゴシック" pitchFamily="34" charset="-128"/>
                </a:rPr>
                <a:t> iletir</a:t>
              </a:r>
            </a:p>
          </p:txBody>
        </p:sp>
        <p:sp>
          <p:nvSpPr>
            <p:cNvPr id="54285" name="Text Box 15"/>
            <p:cNvSpPr txBox="1">
              <a:spLocks noChangeArrowheads="1"/>
            </p:cNvSpPr>
            <p:nvPr/>
          </p:nvSpPr>
          <p:spPr bwMode="auto">
            <a:xfrm>
              <a:off x="3079" y="2568"/>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Di</a:t>
              </a:r>
              <a:r>
                <a:rPr lang="tr-TR" sz="1600" b="1"/>
                <a:t>ğ</a:t>
              </a:r>
              <a:r>
                <a:rPr lang="en-US" sz="1600" b="1">
                  <a:ea typeface="ＭＳ Ｐゴシック" pitchFamily="34" charset="-128"/>
                </a:rPr>
                <a:t>er söndürücülerle k</a:t>
              </a:r>
              <a:r>
                <a:rPr lang="tr-TR" sz="1600" b="1"/>
                <a:t>ı</a:t>
              </a:r>
              <a:r>
                <a:rPr lang="en-US" sz="1600" b="1">
                  <a:ea typeface="ＭＳ Ｐゴシック" pitchFamily="34" charset="-128"/>
                </a:rPr>
                <a:t>yasla daha az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p:txBody>
        </p:sp>
        <p:sp>
          <p:nvSpPr>
            <p:cNvPr id="54286" name="Text Box 16"/>
            <p:cNvSpPr txBox="1">
              <a:spLocks noChangeArrowheads="1"/>
            </p:cNvSpPr>
            <p:nvPr/>
          </p:nvSpPr>
          <p:spPr bwMode="auto">
            <a:xfrm>
              <a:off x="3079" y="1615"/>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  6 lt.</a:t>
              </a:r>
            </a:p>
            <a:p>
              <a:pPr>
                <a:buClr>
                  <a:schemeClr val="tx1"/>
                </a:buClr>
                <a:buSzPct val="70000"/>
                <a:buFontTx/>
                <a:buChar char="•"/>
              </a:pPr>
              <a:r>
                <a:rPr lang="en-US" sz="1600" b="1">
                  <a:ea typeface="ＭＳ Ｐゴシック" pitchFamily="34" charset="-128"/>
                </a:rPr>
                <a:t> 33 sn.</a:t>
              </a:r>
            </a:p>
          </p:txBody>
        </p:sp>
      </p:grpSp>
    </p:spTree>
    <p:extLst>
      <p:ext uri="{BB962C8B-B14F-4D97-AF65-F5344CB8AC3E}">
        <p14:creationId xmlns:p14="http://schemas.microsoft.com/office/powerpoint/2010/main" val="14038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914400" y="188640"/>
            <a:ext cx="8229600" cy="980728"/>
          </a:xfrm>
        </p:spPr>
        <p:txBody>
          <a:bodyPr>
            <a:noAutofit/>
          </a:bodyPr>
          <a:lstStyle/>
          <a:p>
            <a:r>
              <a:rPr lang="tr-TR" u="sng" dirty="0" smtClean="0">
                <a:solidFill>
                  <a:schemeClr val="accent1">
                    <a:lumMod val="60000"/>
                    <a:lumOff val="40000"/>
                  </a:schemeClr>
                </a:solidFill>
              </a:rPr>
              <a:t/>
            </a:r>
            <a:br>
              <a:rPr lang="tr-TR" u="sng" dirty="0" smtClean="0">
                <a:solidFill>
                  <a:schemeClr val="accent1">
                    <a:lumMod val="60000"/>
                    <a:lumOff val="40000"/>
                  </a:schemeClr>
                </a:solidFill>
              </a:rPr>
            </a:br>
            <a:r>
              <a:rPr lang="tr-TR" sz="5400" b="1" dirty="0" smtClean="0">
                <a:solidFill>
                  <a:schemeClr val="accent6">
                    <a:lumMod val="75000"/>
                  </a:schemeClr>
                </a:solidFill>
              </a:rPr>
              <a:t>Karbondioksit  (C0</a:t>
            </a:r>
            <a:r>
              <a:rPr lang="tr-TR" sz="5400" b="1" baseline="-25000" dirty="0" smtClean="0">
                <a:solidFill>
                  <a:schemeClr val="accent6">
                    <a:lumMod val="75000"/>
                  </a:schemeClr>
                </a:solidFill>
              </a:rPr>
              <a:t>2</a:t>
            </a:r>
            <a:r>
              <a:rPr lang="tr-TR" sz="5400" b="1" dirty="0" smtClean="0">
                <a:solidFill>
                  <a:schemeClr val="accent6">
                    <a:lumMod val="75000"/>
                  </a:schemeClr>
                </a:solidFill>
              </a:rPr>
              <a:t>)</a:t>
            </a:r>
            <a:r>
              <a:rPr lang="tr-TR" dirty="0" smtClean="0">
                <a:solidFill>
                  <a:schemeClr val="accent1">
                    <a:lumMod val="60000"/>
                    <a:lumOff val="40000"/>
                  </a:schemeClr>
                </a:solidFill>
              </a:rPr>
              <a:t/>
            </a:r>
            <a:br>
              <a:rPr lang="tr-TR" dirty="0" smtClean="0">
                <a:solidFill>
                  <a:schemeClr val="accent1">
                    <a:lumMod val="60000"/>
                    <a:lumOff val="40000"/>
                  </a:schemeClr>
                </a:solidFill>
              </a:rPr>
            </a:br>
            <a:endParaRPr lang="tr-TR" dirty="0">
              <a:solidFill>
                <a:schemeClr val="accent1">
                  <a:lumMod val="60000"/>
                  <a:lumOff val="40000"/>
                </a:schemeClr>
              </a:solidFill>
            </a:endParaRPr>
          </a:p>
        </p:txBody>
      </p:sp>
      <p:sp>
        <p:nvSpPr>
          <p:cNvPr id="2" name="1 İçerik Yer Tutucusu"/>
          <p:cNvSpPr>
            <a:spLocks noGrp="1"/>
          </p:cNvSpPr>
          <p:nvPr>
            <p:ph idx="1"/>
          </p:nvPr>
        </p:nvSpPr>
        <p:spPr>
          <a:xfrm>
            <a:off x="357158" y="857232"/>
            <a:ext cx="8435280" cy="5383500"/>
          </a:xfrm>
        </p:spPr>
        <p:txBody>
          <a:bodyPr>
            <a:normAutofit fontScale="70000" lnSpcReduction="20000"/>
          </a:bodyPr>
          <a:lstStyle/>
          <a:p>
            <a:pPr lvl="1">
              <a:buNone/>
            </a:pPr>
            <a:endParaRPr lang="tr-TR" sz="3100" dirty="0" smtClean="0"/>
          </a:p>
          <a:p>
            <a:pPr>
              <a:buNone/>
            </a:pPr>
            <a:r>
              <a:rPr lang="tr-TR" sz="3100" dirty="0" smtClean="0"/>
              <a:t>   - Renksiz, kokusuz, elektriği iletmeyen, havadan ağır bir gaz olduğundan yangın söndürücü olarak yaygın şekilde kullanılmaktadır.  </a:t>
            </a:r>
          </a:p>
          <a:p>
            <a:pPr>
              <a:buNone/>
            </a:pPr>
            <a:endParaRPr lang="tr-TR" sz="3100" dirty="0" smtClean="0"/>
          </a:p>
          <a:p>
            <a:pPr>
              <a:buNone/>
            </a:pPr>
            <a:r>
              <a:rPr lang="tr-TR" sz="3100" dirty="0" smtClean="0"/>
              <a:t>   - Karbondioksit ( C0</a:t>
            </a:r>
            <a:r>
              <a:rPr lang="tr-TR" sz="3100" baseline="-25000" dirty="0" smtClean="0"/>
              <a:t>2</a:t>
            </a:r>
            <a:r>
              <a:rPr lang="tr-TR" sz="3100" dirty="0" smtClean="0"/>
              <a:t>) yanıcı olmayıp kimyevi maddelerle pek kolay birleşmez. Gaz halinde olduğu için ateşin üzerine kolayca dağılarak yanıcı maddenin üzerini kaplar. Yanıcı madde üzerine kendi tazyiki ile püskürür.</a:t>
            </a:r>
          </a:p>
          <a:p>
            <a:pPr>
              <a:buNone/>
            </a:pPr>
            <a:endParaRPr lang="tr-TR" sz="3100" dirty="0" smtClean="0"/>
          </a:p>
          <a:p>
            <a:pPr>
              <a:buNone/>
            </a:pPr>
            <a:r>
              <a:rPr lang="tr-TR" sz="3100" dirty="0" smtClean="0"/>
              <a:t>    - Normal şartlar altında gaz halinde bulunan C0</a:t>
            </a:r>
            <a:r>
              <a:rPr lang="tr-TR" sz="3100" baseline="-25000" dirty="0" smtClean="0"/>
              <a:t>2</a:t>
            </a:r>
            <a:r>
              <a:rPr lang="tr-TR" sz="3100" dirty="0" smtClean="0"/>
              <a:t>  soğutulup, basıncı artırılırsa sıvı haline getirilebilir. Yüksek basınca dayanıklı tüpler içinde saklanan C0</a:t>
            </a:r>
            <a:r>
              <a:rPr lang="tr-TR" sz="3100" baseline="-25000" dirty="0" smtClean="0"/>
              <a:t>2</a:t>
            </a:r>
            <a:r>
              <a:rPr lang="tr-TR" sz="3100" dirty="0" smtClean="0"/>
              <a:t> genellikle tüpün içinde iken sıvı hale gelir. Ancak tüpten dışarıya çıkarken gaz haline dönüşür. Çıkış sıcaklığı -78 dereceyi bulur.</a:t>
            </a:r>
          </a:p>
          <a:p>
            <a:pPr>
              <a:buNone/>
            </a:pPr>
            <a:endParaRPr lang="tr-TR" sz="3100" dirty="0" smtClean="0"/>
          </a:p>
          <a:p>
            <a:pPr>
              <a:buNone/>
            </a:pPr>
            <a:r>
              <a:rPr lang="tr-TR" sz="3400" dirty="0" smtClean="0"/>
              <a:t>   - </a:t>
            </a:r>
            <a:r>
              <a:rPr lang="tr-TR" sz="3100" dirty="0" smtClean="0"/>
              <a:t>Akaryakıt ve elektrik kaynaklı yangınlar da kullanılır.</a:t>
            </a:r>
            <a:endParaRPr lang="tr-TR" sz="31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357166"/>
            <a:ext cx="8507288" cy="6929486"/>
          </a:xfrm>
        </p:spPr>
        <p:txBody>
          <a:bodyPr>
            <a:noAutofit/>
          </a:bodyPr>
          <a:lstStyle/>
          <a:p>
            <a:r>
              <a:rPr lang="tr-TR" sz="2200" dirty="0" smtClean="0"/>
              <a:t>Yangın söndürme cihazları ile karbondioksit, bir ateşe doğru püskürtülecek olursa, aniden sıvı halden gaz haline geçeceği için soğur, ya kar taneleri ya da beyaz bir bulut gibi görünerek havadan da bir buçuk defa ağır olduğu için yangının üstünü kaplar ve hava ile yangının ilgisini keserek ateşi boğar. </a:t>
            </a:r>
          </a:p>
          <a:p>
            <a:endParaRPr lang="tr-TR" sz="2200" dirty="0" smtClean="0"/>
          </a:p>
          <a:p>
            <a:r>
              <a:rPr lang="tr-TR" sz="2200" dirty="0" smtClean="0"/>
              <a:t>Karbondioksit( C0</a:t>
            </a:r>
            <a:r>
              <a:rPr lang="tr-TR" sz="2200" baseline="-25000" dirty="0" smtClean="0"/>
              <a:t>2</a:t>
            </a:r>
            <a:r>
              <a:rPr lang="tr-TR" sz="2200" dirty="0" smtClean="0"/>
              <a:t>) boğucu bir gaz olduğundan havada % 9’un üzerine yükselmesi boğulmalara %20’ye yükselmesi ölümlere neden olabilir. Kapalı yerlerdeki yangınlarda karbondioksit işlendiği zaman bu özelliğinden dolayı tehlike oluşturur.</a:t>
            </a:r>
          </a:p>
          <a:p>
            <a:endParaRPr lang="tr-TR" sz="2200" dirty="0" smtClean="0"/>
          </a:p>
          <a:p>
            <a:r>
              <a:rPr lang="tr-TR" sz="2200" dirty="0" smtClean="0"/>
              <a:t>Akaryakıt dolu madeni kaplardaki yangının söndürülmesi mümkün ise de, kaplar kızgın olduğundan karbondioksit dağıldıktan sonra alevlenme tekrar edebilir. Çünkü karbondioksit yangını boğmuş fakat soğutmamıştır.</a:t>
            </a:r>
            <a:endParaRPr lang="tr-T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571480"/>
            <a:ext cx="8372476" cy="5072098"/>
          </a:xfrm>
        </p:spPr>
        <p:txBody>
          <a:bodyPr>
            <a:normAutofit/>
          </a:bodyPr>
          <a:lstStyle/>
          <a:p>
            <a:pPr>
              <a:buNone/>
            </a:pPr>
            <a:endParaRPr lang="tr-TR" sz="2600" dirty="0" smtClean="0"/>
          </a:p>
          <a:p>
            <a:r>
              <a:rPr lang="tr-TR" sz="2800" dirty="0" smtClean="0">
                <a:solidFill>
                  <a:schemeClr val="tx1">
                    <a:lumMod val="95000"/>
                  </a:schemeClr>
                </a:solidFill>
              </a:rPr>
              <a:t>Sodyum, potasyum, magnezyum, titanyum gibi reaktif (alkali) metal yangınlarını  karbondioksit söndürmez. Çünkü bu metaller karbondioksiti ayrıştırırlar. Mesela sodyum yangınında   karbondioksit  kullanılırsa;        C0</a:t>
            </a:r>
            <a:r>
              <a:rPr lang="tr-TR" sz="2800" baseline="-25000" dirty="0" smtClean="0">
                <a:solidFill>
                  <a:schemeClr val="tx1">
                    <a:lumMod val="95000"/>
                  </a:schemeClr>
                </a:solidFill>
              </a:rPr>
              <a:t>2 </a:t>
            </a:r>
            <a:r>
              <a:rPr lang="tr-TR" sz="2800" dirty="0" smtClean="0">
                <a:solidFill>
                  <a:schemeClr val="tx1">
                    <a:lumMod val="95000"/>
                  </a:schemeClr>
                </a:solidFill>
              </a:rPr>
              <a:t>+ 4 </a:t>
            </a:r>
            <a:r>
              <a:rPr lang="tr-TR" sz="2800" dirty="0" err="1" smtClean="0">
                <a:solidFill>
                  <a:schemeClr val="tx1">
                    <a:lumMod val="95000"/>
                  </a:schemeClr>
                </a:solidFill>
              </a:rPr>
              <a:t>Na</a:t>
            </a:r>
            <a:r>
              <a:rPr lang="tr-TR" sz="2800" dirty="0" smtClean="0">
                <a:solidFill>
                  <a:schemeClr val="tx1">
                    <a:lumMod val="95000"/>
                  </a:schemeClr>
                </a:solidFill>
              </a:rPr>
              <a:t>          2Na</a:t>
            </a:r>
            <a:r>
              <a:rPr lang="tr-TR" sz="2800" baseline="-25000" dirty="0" smtClean="0">
                <a:solidFill>
                  <a:schemeClr val="tx1">
                    <a:lumMod val="95000"/>
                  </a:schemeClr>
                </a:solidFill>
              </a:rPr>
              <a:t>2</a:t>
            </a:r>
            <a:r>
              <a:rPr lang="tr-TR" sz="2800" dirty="0" smtClean="0">
                <a:solidFill>
                  <a:schemeClr val="tx1">
                    <a:lumMod val="95000"/>
                  </a:schemeClr>
                </a:solidFill>
              </a:rPr>
              <a:t>0 + C reaksiyonu gerçekleşir ki bu durumda söndürme değil yangını büyütme sonucu çıkar. </a:t>
            </a:r>
          </a:p>
          <a:p>
            <a:endParaRPr lang="tr-TR" sz="2600" dirty="0" smtClean="0">
              <a:solidFill>
                <a:schemeClr val="tx1">
                  <a:lumMod val="95000"/>
                </a:schemeClr>
              </a:solidFill>
            </a:endParaRPr>
          </a:p>
          <a:p>
            <a:r>
              <a:rPr lang="tr-TR" sz="2800" dirty="0" smtClean="0"/>
              <a:t>Karbondioksit yalıtkan olduğu için elektrik kaynaklı yangınlarda da etkilidir.</a:t>
            </a:r>
          </a:p>
          <a:p>
            <a:endParaRPr lang="tr-TR" sz="2600" dirty="0" smtClean="0"/>
          </a:p>
          <a:p>
            <a:endParaRPr lang="tr-TR" dirty="0"/>
          </a:p>
        </p:txBody>
      </p:sp>
      <p:cxnSp>
        <p:nvCxnSpPr>
          <p:cNvPr id="4" name="3 Düz Ok Bağlayıcısı"/>
          <p:cNvCxnSpPr/>
          <p:nvPr/>
        </p:nvCxnSpPr>
        <p:spPr>
          <a:xfrm>
            <a:off x="2500298" y="300037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ea typeface="ＭＳ Ｐゴシック" pitchFamily="34" charset="-128"/>
              </a:rPr>
              <a:t>KARBONDİOKSİT – SÖNDÜRÜCÜLERİ</a:t>
            </a:r>
            <a:r>
              <a:rPr lang="tr-TR" b="1"/>
              <a:t> </a:t>
            </a:r>
            <a:r>
              <a:rPr lang="tr-TR" sz="2800" b="1"/>
              <a:t>(CO</a:t>
            </a:r>
            <a:r>
              <a:rPr lang="tr-TR" sz="1800" b="1"/>
              <a:t>2</a:t>
            </a:r>
            <a:r>
              <a:rPr lang="tr-TR" sz="2800" b="1"/>
              <a:t>)</a:t>
            </a:r>
            <a:r>
              <a:rPr lang="en-US" sz="2400" b="1">
                <a:ea typeface="ＭＳ Ｐゴシック" pitchFamily="34" charset="-128"/>
              </a:rPr>
              <a:t> </a:t>
            </a:r>
            <a:r>
              <a:rPr lang="en-US" sz="2400">
                <a:ea typeface="ＭＳ Ｐゴシック" pitchFamily="34" charset="-128"/>
              </a:rPr>
              <a:t> </a:t>
            </a:r>
            <a:endParaRPr lang="es-ES" sz="2400">
              <a:ea typeface="ＭＳ Ｐゴシック" pitchFamily="34" charset="-128"/>
            </a:endParaRPr>
          </a:p>
        </p:txBody>
      </p:sp>
      <p:grpSp>
        <p:nvGrpSpPr>
          <p:cNvPr id="2" name="Group 3"/>
          <p:cNvGrpSpPr>
            <a:grpSpLocks/>
          </p:cNvGrpSpPr>
          <p:nvPr/>
        </p:nvGrpSpPr>
        <p:grpSpPr bwMode="auto">
          <a:xfrm>
            <a:off x="179388" y="808038"/>
            <a:ext cx="8758236" cy="5272088"/>
            <a:chOff x="113" y="509"/>
            <a:chExt cx="5517" cy="3321"/>
          </a:xfrm>
        </p:grpSpPr>
        <p:pic>
          <p:nvPicPr>
            <p:cNvPr id="553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670"/>
              <a:ext cx="1488" cy="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 y="509"/>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4201" y="592"/>
              <a:ext cx="142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spcBef>
                  <a:spcPct val="50000"/>
                </a:spcBef>
              </a:pPr>
              <a:r>
                <a:rPr lang="tr-TR" sz="1400" dirty="0" smtClean="0">
                  <a:latin typeface="Futura Bk" pitchFamily="34" charset="0"/>
                  <a:ea typeface="ＭＳ Ｐゴシック" pitchFamily="34" charset="-128"/>
                </a:rPr>
                <a:t> ve b</a:t>
              </a:r>
              <a:r>
                <a:rPr lang="de-DE" sz="1400" dirty="0" err="1" smtClean="0">
                  <a:latin typeface="Futura Bk" pitchFamily="34" charset="0"/>
                  <a:ea typeface="ＭＳ Ｐゴシック" pitchFamily="34" charset="-128"/>
                </a:rPr>
                <a:t>ilgisayar</a:t>
              </a:r>
              <a:r>
                <a:rPr lang="de-DE" sz="1400" dirty="0" smtClean="0">
                  <a:latin typeface="Futura Bk" pitchFamily="34" charset="0"/>
                  <a:ea typeface="ＭＳ Ｐゴシック" pitchFamily="34" charset="-128"/>
                </a:rPr>
                <a:t> </a:t>
              </a:r>
              <a:r>
                <a:rPr lang="de-DE" sz="1400" dirty="0" err="1">
                  <a:latin typeface="Futura Bk" pitchFamily="34" charset="0"/>
                  <a:ea typeface="ＭＳ Ｐゴシック" pitchFamily="34" charset="-128"/>
                </a:rPr>
                <a:t>merkezlerinde</a:t>
              </a:r>
              <a:r>
                <a:rPr lang="de-DE" sz="1400" dirty="0">
                  <a:latin typeface="Futura Bk" pitchFamily="34" charset="0"/>
                  <a:ea typeface="ＭＳ Ｐゴシック" pitchFamily="34" charset="-128"/>
                </a:rPr>
                <a:t> </a:t>
              </a:r>
            </a:p>
            <a:p>
              <a:pPr eaLnBrk="1" hangingPunct="1">
                <a:spcBef>
                  <a:spcPct val="50000"/>
                </a:spcBef>
              </a:pPr>
              <a:r>
                <a:rPr lang="de-DE" sz="1400" dirty="0" err="1">
                  <a:latin typeface="Futura Bk" pitchFamily="34" charset="0"/>
                  <a:ea typeface="ＭＳ Ｐゴシック" pitchFamily="34" charset="-128"/>
                </a:rPr>
                <a:t>kullan</a:t>
              </a:r>
              <a:r>
                <a:rPr lang="tr-TR" sz="1400" dirty="0"/>
                <a:t>ı</a:t>
              </a:r>
              <a:r>
                <a:rPr lang="de-DE" sz="1400" dirty="0">
                  <a:latin typeface="Futura Bk" pitchFamily="34" charset="0"/>
                  <a:ea typeface="ＭＳ Ｐゴシック" pitchFamily="34" charset="-128"/>
                </a:rPr>
                <a:t>l</a:t>
              </a:r>
              <a:r>
                <a:rPr lang="tr-TR" sz="1400" dirty="0"/>
                <a:t>ı</a:t>
              </a:r>
              <a:r>
                <a:rPr lang="de-DE" sz="1400" dirty="0">
                  <a:latin typeface="Futura Bk" pitchFamily="34" charset="0"/>
                  <a:ea typeface="ＭＳ Ｐゴシック" pitchFamily="34" charset="-128"/>
                </a:rPr>
                <a:t>r</a:t>
              </a:r>
              <a:endParaRPr lang="en-US" sz="1400" dirty="0">
                <a:latin typeface="Futura Bk" pitchFamily="34" charset="0"/>
                <a:ea typeface="ＭＳ Ｐゴシック" pitchFamily="34" charset="-128"/>
              </a:endParaRPr>
            </a:p>
          </p:txBody>
        </p:sp>
        <p:sp>
          <p:nvSpPr>
            <p:cNvPr id="200711" name="Text Box 7"/>
            <p:cNvSpPr txBox="1">
              <a:spLocks noChangeArrowheads="1"/>
            </p:cNvSpPr>
            <p:nvPr/>
          </p:nvSpPr>
          <p:spPr bwMode="auto">
            <a:xfrm>
              <a:off x="1882" y="799"/>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5304" name="Text Box 8"/>
            <p:cNvSpPr txBox="1">
              <a:spLocks noChangeArrowheads="1"/>
            </p:cNvSpPr>
            <p:nvPr/>
          </p:nvSpPr>
          <p:spPr bwMode="auto">
            <a:xfrm>
              <a:off x="1895" y="1616"/>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5305" name="Text Box 9"/>
            <p:cNvSpPr txBox="1">
              <a:spLocks noChangeArrowheads="1"/>
            </p:cNvSpPr>
            <p:nvPr/>
          </p:nvSpPr>
          <p:spPr bwMode="auto">
            <a:xfrm>
              <a:off x="1900" y="225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5306" name="Text Box 10"/>
            <p:cNvSpPr txBox="1">
              <a:spLocks noChangeArrowheads="1"/>
            </p:cNvSpPr>
            <p:nvPr/>
          </p:nvSpPr>
          <p:spPr bwMode="auto">
            <a:xfrm>
              <a:off x="1909" y="2795"/>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5307" name="Text Box 11"/>
            <p:cNvSpPr txBox="1">
              <a:spLocks noChangeArrowheads="1"/>
            </p:cNvSpPr>
            <p:nvPr/>
          </p:nvSpPr>
          <p:spPr bwMode="auto">
            <a:xfrm>
              <a:off x="1879" y="3542"/>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dirty="0" err="1">
                  <a:ea typeface="ＭＳ Ｐゴシック" pitchFamily="34" charset="-128"/>
                </a:rPr>
                <a:t>Dezavantaj</a:t>
              </a:r>
              <a:r>
                <a:rPr lang="tr-TR" sz="1600" b="1" dirty="0"/>
                <a:t>ı</a:t>
              </a:r>
              <a:endParaRPr lang="en-US" sz="1600" b="1" dirty="0"/>
            </a:p>
          </p:txBody>
        </p:sp>
        <p:sp>
          <p:nvSpPr>
            <p:cNvPr id="55308" name="Text Box 12"/>
            <p:cNvSpPr txBox="1">
              <a:spLocks noChangeArrowheads="1"/>
            </p:cNvSpPr>
            <p:nvPr/>
          </p:nvSpPr>
          <p:spPr bwMode="auto">
            <a:xfrm>
              <a:off x="3072" y="2230"/>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 </a:t>
              </a:r>
              <a:r>
                <a:rPr lang="en-US" sz="1600" b="1" dirty="0" err="1">
                  <a:ea typeface="ＭＳ Ｐゴシック" pitchFamily="34" charset="-128"/>
                </a:rPr>
                <a:t>bo</a:t>
              </a:r>
              <a:r>
                <a:rPr lang="tr-TR" sz="1600" b="1" dirty="0"/>
                <a:t>ğ</a:t>
              </a:r>
              <a:r>
                <a:rPr lang="en-US" sz="1600" b="1" dirty="0" err="1">
                  <a:ea typeface="ＭＳ Ｐゴシック" pitchFamily="34" charset="-128"/>
                </a:rPr>
                <a:t>ar</a:t>
              </a:r>
              <a:endParaRPr lang="en-US" sz="1600" b="1" dirty="0">
                <a:ea typeface="ＭＳ Ｐゴシック" pitchFamily="34" charset="-128"/>
              </a:endParaRPr>
            </a:p>
            <a:p>
              <a:pPr>
                <a:buClr>
                  <a:schemeClr val="tx1"/>
                </a:buClr>
                <a:buSzPct val="70000"/>
                <a:buFontTx/>
                <a:buChar char="•"/>
              </a:pPr>
              <a:r>
                <a:rPr lang="tr-TR" sz="1600" b="1" dirty="0" smtClean="0">
                  <a:ea typeface="ＭＳ Ｐゴシック" pitchFamily="34" charset="-128"/>
                </a:rPr>
                <a:t>H</a:t>
              </a:r>
              <a:r>
                <a:rPr lang="en-US" sz="1600" b="1" dirty="0" err="1" smtClean="0">
                  <a:ea typeface="ＭＳ Ｐゴシック" pitchFamily="34" charset="-128"/>
                </a:rPr>
                <a:t>avadaki</a:t>
              </a:r>
              <a:r>
                <a:rPr lang="en-US" sz="1600" b="1" dirty="0" smtClean="0">
                  <a:ea typeface="ＭＳ Ｐゴシック" pitchFamily="34" charset="-128"/>
                </a:rPr>
                <a:t> </a:t>
              </a:r>
              <a:r>
                <a:rPr lang="en-US" sz="1600" b="1" dirty="0" err="1">
                  <a:ea typeface="ＭＳ Ｐゴシック" pitchFamily="34" charset="-128"/>
                </a:rPr>
                <a:t>oksijeni</a:t>
              </a:r>
              <a:r>
                <a:rPr lang="en-US" sz="1600" b="1" dirty="0">
                  <a:ea typeface="ＭＳ Ｐゴシック" pitchFamily="34" charset="-128"/>
                </a:rPr>
                <a:t> </a:t>
              </a:r>
              <a:r>
                <a:rPr lang="en-US" sz="1600" b="1" dirty="0" err="1">
                  <a:ea typeface="ＭＳ Ｐゴシック" pitchFamily="34" charset="-128"/>
                </a:rPr>
                <a:t>azalt</a:t>
              </a:r>
              <a:r>
                <a:rPr lang="tr-TR" sz="1600" b="1" dirty="0"/>
                <a:t>ı</a:t>
              </a:r>
              <a:r>
                <a:rPr lang="en-US" sz="1600" b="1" dirty="0">
                  <a:ea typeface="ＭＳ Ｐゴシック" pitchFamily="34" charset="-128"/>
                </a:rPr>
                <a:t>r</a:t>
              </a:r>
            </a:p>
          </p:txBody>
        </p:sp>
        <p:sp>
          <p:nvSpPr>
            <p:cNvPr id="55309" name="Text Box 13"/>
            <p:cNvSpPr txBox="1">
              <a:spLocks noChangeArrowheads="1"/>
            </p:cNvSpPr>
            <p:nvPr/>
          </p:nvSpPr>
          <p:spPr bwMode="auto">
            <a:xfrm>
              <a:off x="3168" y="3542"/>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err="1">
                  <a:ea typeface="ＭＳ Ｐゴシック" pitchFamily="34" charset="-128"/>
                </a:rPr>
                <a:t>Oksijeni</a:t>
              </a:r>
              <a:r>
                <a:rPr lang="en-US" sz="1600" b="1" dirty="0">
                  <a:ea typeface="ＭＳ Ｐゴシック" pitchFamily="34" charset="-128"/>
                </a:rPr>
                <a:t> </a:t>
              </a:r>
              <a:r>
                <a:rPr lang="en-US" sz="1600" b="1" dirty="0" err="1">
                  <a:ea typeface="ＭＳ Ｐゴシック" pitchFamily="34" charset="-128"/>
                </a:rPr>
                <a:t>azalt</a:t>
              </a:r>
              <a:r>
                <a:rPr lang="tr-TR" sz="1600" b="1" dirty="0"/>
                <a:t>ı</a:t>
              </a:r>
              <a:r>
                <a:rPr lang="en-US" sz="1600" b="1" dirty="0">
                  <a:ea typeface="ＭＳ Ｐゴシック" pitchFamily="34" charset="-128"/>
                </a:rPr>
                <a:t>r</a:t>
              </a:r>
            </a:p>
            <a:p>
              <a:pPr>
                <a:buClr>
                  <a:schemeClr val="tx1"/>
                </a:buClr>
                <a:buSzPct val="70000"/>
                <a:buFontTx/>
                <a:buChar char="•"/>
              </a:pPr>
              <a:r>
                <a:rPr lang="en-US" sz="1600" b="1" dirty="0" err="1">
                  <a:ea typeface="ＭＳ Ｐゴシック" pitchFamily="34" charset="-128"/>
                </a:rPr>
                <a:t>Tüp</a:t>
              </a:r>
              <a:r>
                <a:rPr lang="en-US" sz="1600" b="1" dirty="0">
                  <a:ea typeface="ＭＳ Ｐゴシック" pitchFamily="34" charset="-128"/>
                </a:rPr>
                <a:t> </a:t>
              </a:r>
              <a:r>
                <a:rPr lang="en-US" sz="1600" b="1" dirty="0" err="1">
                  <a:ea typeface="ＭＳ Ｐゴシック" pitchFamily="34" charset="-128"/>
                </a:rPr>
                <a:t>bo</a:t>
              </a:r>
              <a:r>
                <a:rPr lang="tr-TR" sz="1600" b="1" dirty="0"/>
                <a:t>ğ</a:t>
              </a:r>
              <a:r>
                <a:rPr lang="en-US" sz="1600" b="1" dirty="0" err="1">
                  <a:ea typeface="ＭＳ Ｐゴシック" pitchFamily="34" charset="-128"/>
                </a:rPr>
                <a:t>az</a:t>
              </a:r>
              <a:r>
                <a:rPr lang="tr-TR" sz="1600" b="1" dirty="0"/>
                <a:t>ı</a:t>
              </a:r>
              <a:r>
                <a:rPr lang="en-US" sz="1600" b="1" dirty="0" err="1">
                  <a:ea typeface="ＭＳ Ｐゴシック" pitchFamily="34" charset="-128"/>
                </a:rPr>
                <a:t>nda</a:t>
              </a:r>
              <a:r>
                <a:rPr lang="en-US" sz="1600" b="1" dirty="0">
                  <a:ea typeface="ＭＳ Ｐゴシック" pitchFamily="34" charset="-128"/>
                </a:rPr>
                <a:t> </a:t>
              </a:r>
              <a:r>
                <a:rPr lang="tr-TR" sz="1600" b="1" dirty="0"/>
                <a:t>ı</a:t>
              </a:r>
              <a:r>
                <a:rPr lang="en-US" sz="1600" b="1" dirty="0">
                  <a:ea typeface="ＭＳ Ｐゴシック" pitchFamily="34" charset="-128"/>
                </a:rPr>
                <a:t>s</a:t>
              </a:r>
              <a:r>
                <a:rPr lang="tr-TR" sz="1600" b="1" dirty="0"/>
                <a:t>ı</a:t>
              </a:r>
              <a:r>
                <a:rPr lang="en-US" sz="1600" b="1" dirty="0">
                  <a:ea typeface="ＭＳ Ｐゴシック" pitchFamily="34" charset="-128"/>
                </a:rPr>
                <a:t>  (–) </a:t>
              </a:r>
              <a:r>
                <a:rPr lang="tr-TR" sz="1600" b="1" dirty="0" smtClean="0">
                  <a:ea typeface="ＭＳ Ｐゴシック" pitchFamily="34" charset="-128"/>
                </a:rPr>
                <a:t>78</a:t>
              </a:r>
              <a:r>
                <a:rPr lang="en-US" sz="1600" b="1" dirty="0" smtClean="0">
                  <a:ea typeface="ＭＳ Ｐゴシック" pitchFamily="34" charset="-128"/>
                </a:rPr>
                <a:t> </a:t>
              </a:r>
              <a:r>
                <a:rPr lang="en-US" sz="1600" b="1" dirty="0" err="1">
                  <a:ea typeface="ＭＳ Ｐゴシック" pitchFamily="34" charset="-128"/>
                </a:rPr>
                <a:t>derece</a:t>
              </a:r>
              <a:r>
                <a:rPr lang="en-US" sz="1600" b="1" dirty="0">
                  <a:ea typeface="ＭＳ Ｐゴシック" pitchFamily="34" charset="-128"/>
                </a:rPr>
                <a:t> </a:t>
              </a:r>
              <a:r>
                <a:rPr lang="en-US" sz="1600" b="1" dirty="0" err="1">
                  <a:ea typeface="ＭＳ Ｐゴシック" pitchFamily="34" charset="-128"/>
                </a:rPr>
                <a:t>ve</a:t>
              </a:r>
              <a:r>
                <a:rPr lang="en-US" sz="1600" b="1" dirty="0">
                  <a:ea typeface="ＭＳ Ｐゴシック" pitchFamily="34" charset="-128"/>
                </a:rPr>
                <a:t> </a:t>
              </a:r>
              <a:r>
                <a:rPr lang="en-US" sz="1600" b="1" dirty="0" err="1">
                  <a:ea typeface="ＭＳ Ｐゴシック" pitchFamily="34" charset="-128"/>
                </a:rPr>
                <a:t>daha</a:t>
              </a:r>
              <a:r>
                <a:rPr lang="en-US" sz="1600" b="1" dirty="0">
                  <a:ea typeface="ＭＳ Ｐゴシック" pitchFamily="34" charset="-128"/>
                </a:rPr>
                <a:t> so</a:t>
              </a:r>
              <a:r>
                <a:rPr lang="tr-TR" sz="1600" b="1" dirty="0"/>
                <a:t>ğ</a:t>
              </a:r>
              <a:r>
                <a:rPr lang="en-US" sz="1600" b="1" dirty="0" err="1">
                  <a:ea typeface="ＭＳ Ｐゴシック" pitchFamily="34" charset="-128"/>
                </a:rPr>
                <a:t>uk</a:t>
              </a:r>
              <a:r>
                <a:rPr lang="en-US" sz="1600" b="1" dirty="0">
                  <a:ea typeface="ＭＳ Ｐゴシック" pitchFamily="34" charset="-128"/>
                </a:rPr>
                <a:t> </a:t>
              </a:r>
              <a:r>
                <a:rPr lang="en-US" sz="1600" b="1" dirty="0" err="1" smtClean="0">
                  <a:ea typeface="ＭＳ Ｐゴシック" pitchFamily="34" charset="-128"/>
                </a:rPr>
                <a:t>olabilir</a:t>
              </a:r>
              <a:endParaRPr lang="tr-TR" sz="1600" b="1" dirty="0" smtClean="0">
                <a:ea typeface="ＭＳ Ｐゴシック" pitchFamily="34" charset="-128"/>
              </a:endParaRPr>
            </a:p>
            <a:p>
              <a:pPr>
                <a:buClr>
                  <a:schemeClr val="tx1"/>
                </a:buClr>
                <a:buSzPct val="70000"/>
                <a:buFontTx/>
                <a:buChar char="•"/>
              </a:pPr>
              <a:endParaRPr lang="tr-TR" sz="1600" b="1" dirty="0">
                <a:ea typeface="ＭＳ Ｐゴシック" pitchFamily="34" charset="-128"/>
              </a:endParaRPr>
            </a:p>
            <a:p>
              <a:pPr>
                <a:buClr>
                  <a:schemeClr val="tx1"/>
                </a:buClr>
                <a:buSzPct val="70000"/>
                <a:buFontTx/>
                <a:buChar char="•"/>
              </a:pPr>
              <a:r>
                <a:rPr lang="tr-TR" sz="1600" b="1" dirty="0" smtClean="0">
                  <a:ea typeface="ＭＳ Ｐゴシック" pitchFamily="34" charset="-128"/>
                </a:rPr>
                <a:t>Soğuk yangınlarına sebep olabilir!!</a:t>
              </a:r>
              <a:endParaRPr lang="en-US" sz="1600" b="1" dirty="0">
                <a:ea typeface="ＭＳ Ｐゴシック" pitchFamily="34" charset="-128"/>
              </a:endParaRPr>
            </a:p>
          </p:txBody>
        </p:sp>
        <p:sp>
          <p:nvSpPr>
            <p:cNvPr id="55310" name="Text Box 14"/>
            <p:cNvSpPr txBox="1">
              <a:spLocks noChangeArrowheads="1"/>
            </p:cNvSpPr>
            <p:nvPr/>
          </p:nvSpPr>
          <p:spPr bwMode="auto">
            <a:xfrm>
              <a:off x="3107" y="2795"/>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Hi</a:t>
              </a:r>
              <a:r>
                <a:rPr lang="tr-TR" sz="1600" b="1" dirty="0"/>
                <a:t>ç</a:t>
              </a:r>
              <a:r>
                <a:rPr lang="en-US" sz="1600" b="1" dirty="0">
                  <a:ea typeface="ＭＳ Ｐゴシック" pitchFamily="34" charset="-128"/>
                </a:rPr>
                <a:t> </a:t>
              </a:r>
              <a:r>
                <a:rPr lang="en-US" sz="1600" b="1" dirty="0" err="1">
                  <a:ea typeface="ＭＳ Ｐゴシック" pitchFamily="34" charset="-128"/>
                </a:rPr>
                <a:t>kirlilik</a:t>
              </a:r>
              <a:r>
                <a:rPr lang="en-US" sz="1600" b="1" dirty="0">
                  <a:ea typeface="ＭＳ Ｐゴシック" pitchFamily="34" charset="-128"/>
                </a:rPr>
                <a:t> b</a:t>
              </a:r>
              <a:r>
                <a:rPr lang="tr-TR" sz="1600" b="1" dirty="0"/>
                <a:t>ı</a:t>
              </a:r>
              <a:r>
                <a:rPr lang="en-US" sz="1600" b="1" dirty="0" err="1">
                  <a:ea typeface="ＭＳ Ｐゴシック" pitchFamily="34" charset="-128"/>
                </a:rPr>
                <a:t>rakmaz</a:t>
              </a:r>
              <a:r>
                <a:rPr lang="en-US" sz="1600" b="1" dirty="0">
                  <a:ea typeface="ＭＳ Ｐゴシック" pitchFamily="34" charset="-128"/>
                </a:rPr>
                <a:t>; </a:t>
              </a:r>
              <a:r>
                <a:rPr lang="en-US" sz="1600" b="1" dirty="0" err="1" smtClean="0">
                  <a:ea typeface="ＭＳ Ｐゴシック" pitchFamily="34" charset="-128"/>
                </a:rPr>
                <a:t>Bilgisayar</a:t>
              </a:r>
              <a:r>
                <a:rPr lang="en-US" sz="1600" b="1" dirty="0" smtClean="0">
                  <a:ea typeface="ＭＳ Ｐゴシック" pitchFamily="34" charset="-128"/>
                </a:rPr>
                <a:t> </a:t>
              </a:r>
              <a:r>
                <a:rPr lang="en-US" sz="1600" b="1" dirty="0" err="1">
                  <a:ea typeface="ＭＳ Ｐゴシック" pitchFamily="34" charset="-128"/>
                </a:rPr>
                <a:t>ve</a:t>
              </a:r>
              <a:r>
                <a:rPr lang="en-US" sz="1600" b="1" dirty="0">
                  <a:ea typeface="ＭＳ Ｐゴシック" pitchFamily="34" charset="-128"/>
                </a:rPr>
                <a:t> </a:t>
              </a:r>
              <a:r>
                <a:rPr lang="tr-TR" sz="1600" b="1" dirty="0" smtClean="0">
                  <a:ea typeface="ＭＳ Ｐゴシック" pitchFamily="34" charset="-128"/>
                </a:rPr>
                <a:t>elektronik</a:t>
              </a:r>
              <a:r>
                <a:rPr lang="en-US" sz="1600" b="1" dirty="0" smtClean="0">
                  <a:ea typeface="ＭＳ Ｐゴシック" pitchFamily="34" charset="-128"/>
                </a:rPr>
                <a:t> </a:t>
              </a:r>
              <a:r>
                <a:rPr lang="tr-TR" sz="1600" b="1" dirty="0" smtClean="0">
                  <a:ea typeface="ＭＳ Ｐゴシック" pitchFamily="34" charset="-128"/>
                </a:rPr>
                <a:t>cihazlarda </a:t>
              </a:r>
              <a:r>
                <a:rPr lang="en-US" sz="1600" b="1" dirty="0" smtClean="0">
                  <a:ea typeface="ＭＳ Ｐゴシック" pitchFamily="34" charset="-128"/>
                </a:rPr>
                <a:t> </a:t>
              </a:r>
              <a:r>
                <a:rPr lang="en-US" sz="1600" b="1" dirty="0" err="1">
                  <a:ea typeface="ＭＳ Ｐゴシック" pitchFamily="34" charset="-128"/>
                </a:rPr>
                <a:t>kullan</a:t>
              </a:r>
              <a:r>
                <a:rPr lang="tr-TR" sz="1600" b="1" dirty="0"/>
                <a:t>ı</a:t>
              </a:r>
              <a:r>
                <a:rPr lang="en-US" sz="1600" b="1" dirty="0">
                  <a:ea typeface="ＭＳ Ｐゴシック" pitchFamily="34" charset="-128"/>
                </a:rPr>
                <a:t>lab</a:t>
              </a:r>
              <a:r>
                <a:rPr lang="tr-TR" sz="1600" b="1" dirty="0"/>
                <a:t>i</a:t>
              </a:r>
              <a:r>
                <a:rPr lang="en-US" sz="1600" b="1" dirty="0" err="1">
                  <a:ea typeface="ＭＳ Ｐゴシック" pitchFamily="34" charset="-128"/>
                </a:rPr>
                <a:t>lir</a:t>
              </a:r>
              <a:endParaRPr lang="en-US" sz="1600" b="1" dirty="0">
                <a:ea typeface="ＭＳ Ｐゴシック" pitchFamily="34" charset="-128"/>
              </a:endParaRPr>
            </a:p>
          </p:txBody>
        </p:sp>
        <p:sp>
          <p:nvSpPr>
            <p:cNvPr id="55311" name="Text Box 15"/>
            <p:cNvSpPr txBox="1">
              <a:spLocks noChangeArrowheads="1"/>
            </p:cNvSpPr>
            <p:nvPr/>
          </p:nvSpPr>
          <p:spPr bwMode="auto">
            <a:xfrm>
              <a:off x="3079" y="1615"/>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  </a:t>
              </a:r>
              <a:r>
                <a:rPr lang="tr-TR" sz="1600" b="1" dirty="0" smtClean="0">
                  <a:ea typeface="ＭＳ Ｐゴシック" pitchFamily="34" charset="-128"/>
                </a:rPr>
                <a:t>6</a:t>
              </a:r>
              <a:r>
                <a:rPr lang="en-US" sz="1600" b="1" dirty="0" smtClean="0">
                  <a:ea typeface="ＭＳ Ｐゴシック" pitchFamily="34" charset="-128"/>
                </a:rPr>
                <a:t> </a:t>
              </a:r>
              <a:r>
                <a:rPr lang="en-US" sz="1600" b="1" dirty="0">
                  <a:ea typeface="ＭＳ Ｐゴシック" pitchFamily="34" charset="-128"/>
                </a:rPr>
                <a:t>kg</a:t>
              </a:r>
            </a:p>
            <a:p>
              <a:pPr>
                <a:buClr>
                  <a:schemeClr val="tx1"/>
                </a:buClr>
                <a:buSzPct val="70000"/>
                <a:buFontTx/>
                <a:buChar char="•"/>
              </a:pPr>
              <a:r>
                <a:rPr lang="en-US" sz="1600" b="1" dirty="0">
                  <a:ea typeface="ＭＳ Ｐゴシック" pitchFamily="34" charset="-128"/>
                </a:rPr>
                <a:t> 13,5 </a:t>
              </a:r>
              <a:r>
                <a:rPr lang="en-US" sz="1600" b="1" dirty="0" err="1">
                  <a:ea typeface="ＭＳ Ｐゴシック" pitchFamily="34" charset="-128"/>
                </a:rPr>
                <a:t>sn</a:t>
              </a:r>
              <a:r>
                <a:rPr lang="en-US" sz="1600" b="1" dirty="0">
                  <a:ea typeface="ＭＳ Ｐゴシック" pitchFamily="34" charset="-128"/>
                </a:rPr>
                <a:t>.</a:t>
              </a:r>
            </a:p>
          </p:txBody>
        </p:sp>
      </p:grpSp>
    </p:spTree>
    <p:extLst>
      <p:ext uri="{BB962C8B-B14F-4D97-AF65-F5344CB8AC3E}">
        <p14:creationId xmlns:p14="http://schemas.microsoft.com/office/powerpoint/2010/main" val="5529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Autofit/>
          </a:bodyPr>
          <a:lstStyle/>
          <a:p>
            <a:r>
              <a:rPr lang="tr-TR" sz="5400" b="1" u="sng" dirty="0" smtClean="0">
                <a:solidFill>
                  <a:schemeClr val="accent6">
                    <a:lumMod val="75000"/>
                  </a:schemeClr>
                </a:solidFill>
              </a:rPr>
              <a:t>Kuru Kimyevi Toz</a:t>
            </a:r>
            <a:r>
              <a:rPr lang="tr-TR" b="1" dirty="0" smtClean="0">
                <a:solidFill>
                  <a:srgbClr val="3399FF"/>
                </a:solidFill>
              </a:rPr>
              <a:t/>
            </a:r>
            <a:br>
              <a:rPr lang="tr-TR" b="1" dirty="0" smtClean="0">
                <a:solidFill>
                  <a:srgbClr val="3399FF"/>
                </a:solidFill>
              </a:rPr>
            </a:br>
            <a:endParaRPr lang="tr-TR" dirty="0"/>
          </a:p>
        </p:txBody>
      </p:sp>
      <p:sp>
        <p:nvSpPr>
          <p:cNvPr id="2" name="1 İçerik Yer Tutucusu"/>
          <p:cNvSpPr>
            <a:spLocks noGrp="1"/>
          </p:cNvSpPr>
          <p:nvPr>
            <p:ph idx="1"/>
          </p:nvPr>
        </p:nvSpPr>
        <p:spPr>
          <a:xfrm>
            <a:off x="539552" y="692696"/>
            <a:ext cx="7344816" cy="5688632"/>
          </a:xfrm>
        </p:spPr>
        <p:txBody>
          <a:bodyPr>
            <a:normAutofit lnSpcReduction="10000"/>
          </a:bodyPr>
          <a:lstStyle/>
          <a:p>
            <a:endParaRPr lang="tr-TR" sz="2800" b="1" dirty="0" smtClean="0">
              <a:solidFill>
                <a:srgbClr val="3399FF"/>
              </a:solidFill>
              <a:latin typeface="Arial" charset="0"/>
            </a:endParaRPr>
          </a:p>
          <a:p>
            <a:pPr algn="just"/>
            <a:r>
              <a:rPr lang="tr-TR" sz="2800" dirty="0" smtClean="0">
                <a:solidFill>
                  <a:srgbClr val="0070C0"/>
                </a:solidFill>
              </a:rPr>
              <a:t>A, B, C sınıfı yangınlarında </a:t>
            </a:r>
            <a:r>
              <a:rPr lang="tr-TR" sz="2800" dirty="0" smtClean="0"/>
              <a:t>kullanılan tozlar </a:t>
            </a:r>
            <a:r>
              <a:rPr lang="tr-TR" sz="2800" dirty="0" smtClean="0">
                <a:solidFill>
                  <a:srgbClr val="0070C0"/>
                </a:solidFill>
              </a:rPr>
              <a:t>Amonyum Fosfat </a:t>
            </a:r>
            <a:r>
              <a:rPr lang="tr-TR" sz="2800" dirty="0" smtClean="0"/>
              <a:t>asıllı bileşiklerden meydana gelmektedir. </a:t>
            </a:r>
          </a:p>
          <a:p>
            <a:pPr algn="just">
              <a:buNone/>
            </a:pPr>
            <a:endParaRPr lang="tr-TR" sz="2800" dirty="0" smtClean="0"/>
          </a:p>
          <a:p>
            <a:pPr algn="just"/>
            <a:r>
              <a:rPr lang="tr-TR" sz="2800" dirty="0" smtClean="0">
                <a:solidFill>
                  <a:srgbClr val="FF0000"/>
                </a:solidFill>
              </a:rPr>
              <a:t>B ve C sınıfı yangınlar </a:t>
            </a:r>
            <a:r>
              <a:rPr lang="tr-TR" sz="2800" dirty="0" smtClean="0"/>
              <a:t>için kullanılan tozlar, </a:t>
            </a:r>
            <a:r>
              <a:rPr lang="tr-TR" sz="2800" dirty="0" smtClean="0">
                <a:solidFill>
                  <a:srgbClr val="FF0000"/>
                </a:solidFill>
              </a:rPr>
              <a:t>sodyum bikarbonat </a:t>
            </a:r>
            <a:r>
              <a:rPr lang="tr-TR" sz="2800" dirty="0" smtClean="0"/>
              <a:t>asıllı tozlardır.</a:t>
            </a:r>
          </a:p>
          <a:p>
            <a:pPr algn="just">
              <a:buNone/>
            </a:pPr>
            <a:endParaRPr lang="tr-TR" sz="2800" dirty="0" smtClean="0"/>
          </a:p>
          <a:p>
            <a:pPr algn="just"/>
            <a:r>
              <a:rPr lang="tr-TR" sz="2800" dirty="0" smtClean="0"/>
              <a:t>Kuru kimyevi tozlar, yangın sırasında sıcak yüzeyle karşılaşınca erir ve yapışkan hale gelerek yanıcı maddenin üzerine yapışır. Bu tabaka hava ile teması keser. Boğma ile yangını söndürür. </a:t>
            </a:r>
          </a:p>
          <a:p>
            <a:pPr algn="ct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9"/>
          <p:cNvGrpSpPr>
            <a:grpSpLocks/>
          </p:cNvGrpSpPr>
          <p:nvPr/>
        </p:nvGrpSpPr>
        <p:grpSpPr bwMode="auto">
          <a:xfrm>
            <a:off x="285720" y="500042"/>
            <a:ext cx="8572560" cy="4429156"/>
            <a:chOff x="-664" y="1270"/>
            <a:chExt cx="5698" cy="2155"/>
          </a:xfrm>
        </p:grpSpPr>
        <p:cxnSp>
          <p:nvCxnSpPr>
            <p:cNvPr id="3" name="_s4100"/>
            <p:cNvCxnSpPr>
              <a:cxnSpLocks noChangeShapeType="1"/>
              <a:stCxn id="17" idx="1"/>
            </p:cNvCxnSpPr>
            <p:nvPr/>
          </p:nvCxnSpPr>
          <p:spPr bwMode="auto">
            <a:xfrm rot="10800000">
              <a:off x="3741" y="2078"/>
              <a:ext cx="87" cy="739"/>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4" name="_s4101"/>
            <p:cNvCxnSpPr>
              <a:cxnSpLocks noChangeShapeType="1"/>
              <a:stCxn id="16" idx="3"/>
            </p:cNvCxnSpPr>
            <p:nvPr/>
          </p:nvCxnSpPr>
          <p:spPr bwMode="auto">
            <a:xfrm flipV="1">
              <a:off x="3526" y="2078"/>
              <a:ext cx="131" cy="739"/>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5" name="_s4102"/>
            <p:cNvCxnSpPr>
              <a:cxnSpLocks noChangeShapeType="1"/>
              <a:stCxn id="15" idx="0"/>
              <a:endCxn id="12" idx="2"/>
            </p:cNvCxnSpPr>
            <p:nvPr/>
          </p:nvCxnSpPr>
          <p:spPr bwMode="auto">
            <a:xfrm rot="16200000">
              <a:off x="1535" y="2156"/>
              <a:ext cx="102" cy="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 name="_s4103"/>
            <p:cNvCxnSpPr>
              <a:cxnSpLocks noChangeShapeType="1"/>
              <a:stCxn id="14" idx="0"/>
              <a:endCxn id="11" idx="2"/>
            </p:cNvCxnSpPr>
            <p:nvPr/>
          </p:nvCxnSpPr>
          <p:spPr bwMode="auto">
            <a:xfrm rot="16200000" flipV="1">
              <a:off x="-12" y="2144"/>
              <a:ext cx="111" cy="16"/>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7" name="_s4104"/>
            <p:cNvCxnSpPr>
              <a:cxnSpLocks noChangeShapeType="1"/>
              <a:stCxn id="13" idx="0"/>
              <a:endCxn id="10" idx="2"/>
            </p:cNvCxnSpPr>
            <p:nvPr/>
          </p:nvCxnSpPr>
          <p:spPr bwMode="auto">
            <a:xfrm rot="16200000" flipV="1">
              <a:off x="2914" y="983"/>
              <a:ext cx="111" cy="1542"/>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8" name="_s4105"/>
            <p:cNvCxnSpPr>
              <a:cxnSpLocks noChangeShapeType="1"/>
              <a:stCxn id="12" idx="0"/>
              <a:endCxn id="10" idx="2"/>
            </p:cNvCxnSpPr>
            <p:nvPr/>
          </p:nvCxnSpPr>
          <p:spPr bwMode="auto">
            <a:xfrm rot="5400000" flipH="1" flipV="1">
              <a:off x="1837" y="1448"/>
              <a:ext cx="111" cy="613"/>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9" name="_s4106"/>
            <p:cNvCxnSpPr>
              <a:cxnSpLocks noChangeShapeType="1"/>
              <a:stCxn id="11" idx="0"/>
              <a:endCxn id="10" idx="2"/>
            </p:cNvCxnSpPr>
            <p:nvPr/>
          </p:nvCxnSpPr>
          <p:spPr bwMode="auto">
            <a:xfrm rot="5400000" flipH="1" flipV="1">
              <a:off x="1062" y="673"/>
              <a:ext cx="111" cy="2163"/>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sp>
          <p:nvSpPr>
            <p:cNvPr id="10" name="_s4107"/>
            <p:cNvSpPr>
              <a:spLocks noChangeArrowheads="1"/>
            </p:cNvSpPr>
            <p:nvPr/>
          </p:nvSpPr>
          <p:spPr bwMode="auto">
            <a:xfrm>
              <a:off x="308" y="1270"/>
              <a:ext cx="3780" cy="429"/>
            </a:xfrm>
            <a:prstGeom prst="roundRect">
              <a:avLst>
                <a:gd name="adj" fmla="val 16667"/>
              </a:avLst>
            </a:prstGeom>
            <a:solidFill>
              <a:srgbClr val="FFFF00"/>
            </a:solidFill>
            <a:ln w="38100">
              <a:solidFill>
                <a:schemeClr val="hlink"/>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4400" b="1" i="0" u="none" strike="noStrike" cap="none" normalizeH="0" baseline="0" dirty="0" smtClean="0">
                  <a:ln>
                    <a:noFill/>
                  </a:ln>
                  <a:solidFill>
                    <a:schemeClr val="tx1"/>
                  </a:solidFill>
                  <a:effectLst/>
                  <a:latin typeface="Arial" charset="0"/>
                  <a:cs typeface="Arial" charset="0"/>
                </a:rPr>
                <a:t>YANICI MADDELER</a:t>
              </a:r>
            </a:p>
          </p:txBody>
        </p:sp>
        <p:sp>
          <p:nvSpPr>
            <p:cNvPr id="11" name="_s4108"/>
            <p:cNvSpPr>
              <a:spLocks noChangeArrowheads="1"/>
            </p:cNvSpPr>
            <p:nvPr/>
          </p:nvSpPr>
          <p:spPr bwMode="auto">
            <a:xfrm>
              <a:off x="-664" y="1810"/>
              <a:ext cx="1399"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GAZLAR</a:t>
              </a:r>
            </a:p>
          </p:txBody>
        </p:sp>
        <p:sp>
          <p:nvSpPr>
            <p:cNvPr id="12" name="_s4109"/>
            <p:cNvSpPr>
              <a:spLocks noChangeArrowheads="1"/>
            </p:cNvSpPr>
            <p:nvPr/>
          </p:nvSpPr>
          <p:spPr bwMode="auto">
            <a:xfrm>
              <a:off x="886" y="1810"/>
              <a:ext cx="1399"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SIVILAR</a:t>
              </a:r>
            </a:p>
          </p:txBody>
        </p:sp>
        <p:sp>
          <p:nvSpPr>
            <p:cNvPr id="13" name="_s4110"/>
            <p:cNvSpPr>
              <a:spLocks noChangeArrowheads="1"/>
            </p:cNvSpPr>
            <p:nvPr/>
          </p:nvSpPr>
          <p:spPr bwMode="auto">
            <a:xfrm>
              <a:off x="2447" y="1810"/>
              <a:ext cx="2587"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KATI MADDELER</a:t>
              </a:r>
            </a:p>
          </p:txBody>
        </p:sp>
        <p:sp>
          <p:nvSpPr>
            <p:cNvPr id="14" name="_s4111"/>
            <p:cNvSpPr>
              <a:spLocks noChangeArrowheads="1"/>
            </p:cNvSpPr>
            <p:nvPr/>
          </p:nvSpPr>
          <p:spPr bwMode="auto">
            <a:xfrm>
              <a:off x="-664" y="2208"/>
              <a:ext cx="1431"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48629" tIns="24313" rIns="48629" bIns="243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Doğal gaz,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accent1"/>
                  </a:solidFill>
                  <a:effectLst/>
                  <a:latin typeface="Arial" charset="0"/>
                  <a:cs typeface="Arial" charset="0"/>
                </a:rPr>
                <a:t>Propan</a:t>
              </a:r>
              <a:r>
                <a:rPr kumimoji="0" lang="tr-TR" b="1" i="0" u="none" strike="noStrike" cap="none" normalizeH="0" baseline="0" dirty="0" smtClean="0">
                  <a:ln>
                    <a:noFill/>
                  </a:ln>
                  <a:solidFill>
                    <a:schemeClr val="accent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Bütan,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Hidrojen,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Asetilen,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Karbon monoksit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15" name="_s4112"/>
            <p:cNvSpPr>
              <a:spLocks noChangeArrowheads="1"/>
            </p:cNvSpPr>
            <p:nvPr/>
          </p:nvSpPr>
          <p:spPr bwMode="auto">
            <a:xfrm>
              <a:off x="989"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Benzin,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Gaz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Alkol, Boya,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Cila,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Zeytin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Mazot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16" name="_s4113"/>
            <p:cNvSpPr>
              <a:spLocks noChangeArrowheads="1"/>
            </p:cNvSpPr>
            <p:nvPr/>
          </p:nvSpPr>
          <p:spPr bwMode="auto">
            <a:xfrm>
              <a:off x="2333"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Kömür,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Plastik,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Ağaç,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Şeker,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Kağıt,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Hububat,</a:t>
              </a:r>
              <a:br>
                <a:rPr kumimoji="0" lang="tr-TR" b="1" i="0" u="none" strike="noStrike" cap="none" normalizeH="0" baseline="0" dirty="0" smtClean="0">
                  <a:ln>
                    <a:noFill/>
                  </a:ln>
                  <a:solidFill>
                    <a:schemeClr val="accent1"/>
                  </a:solidFill>
                  <a:effectLst/>
                  <a:latin typeface="Arial" charset="0"/>
                  <a:cs typeface="Arial" charset="0"/>
                </a:rPr>
              </a:br>
              <a:r>
                <a:rPr kumimoji="0" lang="tr-TR" b="1" i="0" u="none" strike="noStrike" cap="none" normalizeH="0" baseline="0" dirty="0" smtClean="0">
                  <a:ln>
                    <a:noFill/>
                  </a:ln>
                  <a:solidFill>
                    <a:schemeClr val="accent1"/>
                  </a:solidFill>
                  <a:effectLst/>
                  <a:latin typeface="Arial" charset="0"/>
                  <a:cs typeface="Arial" charset="0"/>
                </a:rPr>
                <a:t>Kumaş</a:t>
              </a:r>
            </a:p>
          </p:txBody>
        </p:sp>
        <p:sp>
          <p:nvSpPr>
            <p:cNvPr id="17" name="_s4114"/>
            <p:cNvSpPr>
              <a:spLocks noChangeArrowheads="1"/>
            </p:cNvSpPr>
            <p:nvPr/>
          </p:nvSpPr>
          <p:spPr bwMode="auto">
            <a:xfrm>
              <a:off x="3828"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63574" tIns="31789" rIns="63574" bIns="3178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Saman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grpSp>
      <p:sp>
        <p:nvSpPr>
          <p:cNvPr id="20" name="_s4108"/>
          <p:cNvSpPr>
            <a:spLocks noChangeArrowheads="1"/>
          </p:cNvSpPr>
          <p:nvPr/>
        </p:nvSpPr>
        <p:spPr bwMode="auto">
          <a:xfrm>
            <a:off x="36964" y="5157335"/>
            <a:ext cx="2104776"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C sınıfı</a:t>
            </a:r>
          </a:p>
        </p:txBody>
      </p:sp>
      <p:sp>
        <p:nvSpPr>
          <p:cNvPr id="22" name="_s4108"/>
          <p:cNvSpPr>
            <a:spLocks noChangeArrowheads="1"/>
          </p:cNvSpPr>
          <p:nvPr/>
        </p:nvSpPr>
        <p:spPr bwMode="auto">
          <a:xfrm>
            <a:off x="6084168" y="5707308"/>
            <a:ext cx="2952328"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200" b="1" dirty="0">
                <a:solidFill>
                  <a:schemeClr val="bg1"/>
                </a:solidFill>
                <a:latin typeface="Arial" charset="0"/>
              </a:rPr>
              <a:t>A</a:t>
            </a:r>
            <a:r>
              <a:rPr kumimoji="0" lang="tr-TR" sz="3200" b="1" i="0" u="none" strike="noStrike" cap="none" normalizeH="0" baseline="0" dirty="0" smtClean="0">
                <a:ln>
                  <a:noFill/>
                </a:ln>
                <a:solidFill>
                  <a:schemeClr val="bg1"/>
                </a:solidFill>
                <a:effectLst/>
                <a:latin typeface="Arial" charset="0"/>
                <a:cs typeface="Arial" charset="0"/>
              </a:rPr>
              <a:t> sınıfı yangın</a:t>
            </a:r>
          </a:p>
        </p:txBody>
      </p:sp>
      <p:sp>
        <p:nvSpPr>
          <p:cNvPr id="23" name="Right Brace 22"/>
          <p:cNvSpPr/>
          <p:nvPr/>
        </p:nvSpPr>
        <p:spPr>
          <a:xfrm rot="5400000">
            <a:off x="6732208" y="4409894"/>
            <a:ext cx="360040" cy="1854924"/>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4" name="_s4108"/>
          <p:cNvSpPr>
            <a:spLocks noChangeArrowheads="1"/>
          </p:cNvSpPr>
          <p:nvPr/>
        </p:nvSpPr>
        <p:spPr bwMode="auto">
          <a:xfrm>
            <a:off x="2438639" y="5117439"/>
            <a:ext cx="2952328"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B</a:t>
            </a:r>
            <a:r>
              <a:rPr kumimoji="0" lang="tr-TR" sz="3200" b="1" i="0" u="none" strike="noStrike" cap="none" normalizeH="0" baseline="0" dirty="0" smtClean="0">
                <a:ln>
                  <a:noFill/>
                </a:ln>
                <a:solidFill>
                  <a:schemeClr val="bg1"/>
                </a:solidFill>
                <a:effectLst/>
                <a:latin typeface="Arial" charset="0"/>
                <a:cs typeface="Arial" charset="0"/>
              </a:rPr>
              <a:t> sınıfı yangın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571480"/>
            <a:ext cx="8229600" cy="5715040"/>
          </a:xfrm>
        </p:spPr>
        <p:txBody>
          <a:bodyPr>
            <a:normAutofit/>
          </a:bodyPr>
          <a:lstStyle/>
          <a:p>
            <a:pPr algn="just"/>
            <a:endParaRPr lang="tr-TR" sz="2600" dirty="0" smtClean="0"/>
          </a:p>
          <a:p>
            <a:pPr algn="just"/>
            <a:r>
              <a:rPr lang="tr-TR" sz="2600" dirty="0" smtClean="0"/>
              <a:t>Kuru kimyevi tozlar zehirli değillerdir.  Ancak teneffüs edilen yerde bol miktarda bulunuşu, solunumu güçleştirir.</a:t>
            </a:r>
          </a:p>
          <a:p>
            <a:pPr algn="just"/>
            <a:endParaRPr lang="tr-TR" sz="2600" dirty="0" smtClean="0"/>
          </a:p>
          <a:p>
            <a:pPr algn="just"/>
            <a:r>
              <a:rPr lang="tr-TR" sz="2600" dirty="0" smtClean="0"/>
              <a:t>Sis gibi etrafı kapladıkları için de görüşü azaltabilirler.</a:t>
            </a:r>
          </a:p>
          <a:p>
            <a:pPr algn="just"/>
            <a:endParaRPr lang="tr-TR" sz="2600" dirty="0" smtClean="0"/>
          </a:p>
          <a:p>
            <a:pPr marL="0" indent="0">
              <a:buNone/>
            </a:pPr>
            <a:endParaRPr lang="tr-TR" dirty="0" smtClean="0">
              <a:solidFill>
                <a:schemeClr val="tx1">
                  <a:lumMod val="95000"/>
                </a:schemeClr>
              </a:solidFill>
            </a:endParaRPr>
          </a:p>
          <a:p>
            <a:endParaRPr lang="tr-TR" dirty="0">
              <a:solidFill>
                <a:schemeClr val="accent4">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857232"/>
            <a:ext cx="8229600" cy="4525963"/>
          </a:xfrm>
        </p:spPr>
        <p:txBody>
          <a:bodyPr>
            <a:normAutofit/>
          </a:bodyPr>
          <a:lstStyle/>
          <a:p>
            <a:pPr algn="ctr">
              <a:buNone/>
              <a:tabLst>
                <a:tab pos="1589088" algn="l"/>
                <a:tab pos="2047875" algn="l"/>
              </a:tabLst>
            </a:pPr>
            <a:r>
              <a:rPr lang="tr-TR" sz="2800" i="1" dirty="0" smtClean="0">
                <a:solidFill>
                  <a:schemeClr val="bg2">
                    <a:lumMod val="75000"/>
                  </a:schemeClr>
                </a:solidFill>
                <a:latin typeface="Arial" charset="0"/>
              </a:rPr>
              <a:t>    </a:t>
            </a:r>
            <a:r>
              <a:rPr lang="tr-TR" sz="2800" i="1" dirty="0" smtClean="0">
                <a:solidFill>
                  <a:schemeClr val="accent6">
                    <a:lumMod val="50000"/>
                  </a:schemeClr>
                </a:solidFill>
                <a:latin typeface="Arial" charset="0"/>
              </a:rPr>
              <a:t>Kuru Kimyevi Tozların Soğutucu Özelliği</a:t>
            </a:r>
          </a:p>
          <a:p>
            <a:pPr algn="ctr">
              <a:tabLst>
                <a:tab pos="1589088" algn="l"/>
                <a:tab pos="2047875" algn="l"/>
              </a:tabLst>
            </a:pPr>
            <a:endParaRPr lang="tr-TR" sz="2800" i="1" dirty="0" smtClean="0">
              <a:solidFill>
                <a:srgbClr val="3399FF"/>
              </a:solidFill>
              <a:latin typeface="Arial" charset="0"/>
            </a:endParaRPr>
          </a:p>
          <a:p>
            <a:pPr marL="0" indent="0" algn="ctr">
              <a:buNone/>
              <a:tabLst>
                <a:tab pos="1589088" algn="l"/>
                <a:tab pos="2047875" algn="l"/>
              </a:tabLst>
            </a:pPr>
            <a:endParaRPr lang="tr-TR" sz="2800" dirty="0" smtClean="0"/>
          </a:p>
          <a:p>
            <a:pPr marL="0" indent="0" algn="ctr">
              <a:buNone/>
              <a:tabLst>
                <a:tab pos="1589088" algn="l"/>
                <a:tab pos="2047875" algn="l"/>
              </a:tabLst>
            </a:pPr>
            <a:r>
              <a:rPr lang="tr-TR" sz="2800" dirty="0" smtClean="0"/>
              <a:t>Alevli yanan bir ateş üzerine püskürtülen kuru kimyevi toz, alev ile yanıcı madde arasında bir toz bulutu meydana getirerek yanıcı maddeyi alevden gelen sıcaklığa karşı korur. Bu da kuru kimyevi tozların söndürücü özelliklerinden biridir.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141413"/>
            <a:ext cx="8369300" cy="4951412"/>
            <a:chOff x="158" y="719"/>
            <a:chExt cx="5272" cy="3119"/>
          </a:xfrm>
        </p:grpSpPr>
        <p:pic>
          <p:nvPicPr>
            <p:cNvPr id="5222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 y="719"/>
              <a:ext cx="588"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 y="732"/>
              <a:ext cx="59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 y="747"/>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970"/>
              <a:ext cx="1153"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7" name="Text Box 7"/>
            <p:cNvSpPr txBox="1">
              <a:spLocks noChangeArrowheads="1"/>
            </p:cNvSpPr>
            <p:nvPr/>
          </p:nvSpPr>
          <p:spPr bwMode="auto">
            <a:xfrm>
              <a:off x="1506" y="1000"/>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2233" name="Text Box 8"/>
            <p:cNvSpPr txBox="1">
              <a:spLocks noChangeArrowheads="1"/>
            </p:cNvSpPr>
            <p:nvPr/>
          </p:nvSpPr>
          <p:spPr bwMode="auto">
            <a:xfrm>
              <a:off x="1492" y="232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2234" name="Text Box 9"/>
            <p:cNvSpPr txBox="1">
              <a:spLocks noChangeArrowheads="1"/>
            </p:cNvSpPr>
            <p:nvPr/>
          </p:nvSpPr>
          <p:spPr bwMode="auto">
            <a:xfrm>
              <a:off x="2653" y="2251"/>
              <a:ext cx="2684"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 </a:t>
              </a:r>
              <a:r>
                <a:rPr lang="en-US" sz="1600" b="1" dirty="0" err="1">
                  <a:solidFill>
                    <a:srgbClr val="FF0000"/>
                  </a:solidFill>
                  <a:ea typeface="ＭＳ Ｐゴシック" pitchFamily="34" charset="-128"/>
                </a:rPr>
                <a:t>bo</a:t>
              </a:r>
              <a:r>
                <a:rPr lang="tr-TR" sz="1600" b="1" dirty="0">
                  <a:solidFill>
                    <a:srgbClr val="FF0000"/>
                  </a:solidFill>
                </a:rPr>
                <a:t>ğ</a:t>
              </a:r>
              <a:r>
                <a:rPr lang="en-US" sz="1600" b="1" dirty="0" err="1">
                  <a:solidFill>
                    <a:srgbClr val="FF0000"/>
                  </a:solidFill>
                  <a:ea typeface="ＭＳ Ｐゴシック" pitchFamily="34" charset="-128"/>
                </a:rPr>
                <a:t>ar</a:t>
              </a:r>
              <a:endParaRPr lang="en-US" sz="1600" b="1" dirty="0">
                <a:solidFill>
                  <a:srgbClr val="FF0000"/>
                </a:solidFill>
                <a:ea typeface="ＭＳ Ｐゴシック" pitchFamily="34" charset="-128"/>
              </a:endParaRPr>
            </a:p>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n </a:t>
              </a:r>
              <a:r>
                <a:rPr lang="en-US" sz="1600" b="1" dirty="0" err="1">
                  <a:ea typeface="ＭＳ Ｐゴシック" pitchFamily="34" charset="-128"/>
                </a:rPr>
                <a:t>geni</a:t>
              </a:r>
              <a:r>
                <a:rPr lang="tr-TR" sz="1600" b="1" dirty="0"/>
                <a:t>ş</a:t>
              </a:r>
              <a:r>
                <a:rPr lang="en-US" sz="1600" b="1" dirty="0" err="1">
                  <a:ea typeface="ＭＳ Ｐゴシック" pitchFamily="34" charset="-128"/>
                </a:rPr>
                <a:t>leme</a:t>
              </a:r>
              <a:r>
                <a:rPr lang="en-US" sz="1600" b="1" dirty="0">
                  <a:ea typeface="ＭＳ Ｐゴシック" pitchFamily="34" charset="-128"/>
                </a:rPr>
                <a:t> </a:t>
              </a:r>
              <a:r>
                <a:rPr lang="en-US" sz="1600" b="1" dirty="0" err="1">
                  <a:ea typeface="ＭＳ Ｐゴシック" pitchFamily="34" charset="-128"/>
                </a:rPr>
                <a:t>aksiyonunu</a:t>
              </a:r>
              <a:r>
                <a:rPr lang="en-US" sz="1600" b="1" dirty="0">
                  <a:ea typeface="ＭＳ Ｐゴシック" pitchFamily="34" charset="-128"/>
                </a:rPr>
                <a:t> </a:t>
              </a:r>
              <a:r>
                <a:rPr lang="en-US" sz="1600" b="1" dirty="0" err="1">
                  <a:ea typeface="ＭＳ Ｐゴシック" pitchFamily="34" charset="-128"/>
                </a:rPr>
                <a:t>daralt</a:t>
              </a:r>
              <a:r>
                <a:rPr lang="tr-TR" sz="1600" b="1" dirty="0"/>
                <a:t>ı</a:t>
              </a:r>
              <a:r>
                <a:rPr lang="en-US" sz="1600" b="1" dirty="0">
                  <a:ea typeface="ＭＳ Ｐゴシック" pitchFamily="34" charset="-128"/>
                </a:rPr>
                <a:t>r</a:t>
              </a:r>
            </a:p>
          </p:txBody>
        </p:sp>
        <p:sp>
          <p:nvSpPr>
            <p:cNvPr id="52235" name="Text Box 10"/>
            <p:cNvSpPr txBox="1">
              <a:spLocks noChangeArrowheads="1"/>
            </p:cNvSpPr>
            <p:nvPr/>
          </p:nvSpPr>
          <p:spPr bwMode="auto">
            <a:xfrm>
              <a:off x="1487" y="1643"/>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2236" name="Text Box 11"/>
            <p:cNvSpPr txBox="1">
              <a:spLocks noChangeArrowheads="1"/>
            </p:cNvSpPr>
            <p:nvPr/>
          </p:nvSpPr>
          <p:spPr bwMode="auto">
            <a:xfrm>
              <a:off x="2653" y="1639"/>
              <a:ext cx="178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  </a:t>
              </a:r>
              <a:r>
                <a:rPr lang="tr-TR" sz="1600" b="1" dirty="0" smtClean="0">
                  <a:ea typeface="ＭＳ Ｐゴシック" pitchFamily="34" charset="-128"/>
                </a:rPr>
                <a:t>1, 2, </a:t>
              </a:r>
              <a:r>
                <a:rPr lang="en-US" sz="1600" b="1" dirty="0" smtClean="0">
                  <a:ea typeface="ＭＳ Ｐゴシック" pitchFamily="34" charset="-128"/>
                </a:rPr>
                <a:t>6</a:t>
              </a:r>
              <a:r>
                <a:rPr lang="tr-TR" sz="1600" b="1" dirty="0" smtClean="0">
                  <a:ea typeface="ＭＳ Ｐゴシック" pitchFamily="34" charset="-128"/>
                </a:rPr>
                <a:t>, 12, 25, 50 ve 100</a:t>
              </a:r>
              <a:r>
                <a:rPr lang="en-US" sz="1600" b="1" dirty="0" smtClean="0">
                  <a:ea typeface="ＭＳ Ｐゴシック" pitchFamily="34" charset="-128"/>
                </a:rPr>
                <a:t> </a:t>
              </a:r>
              <a:r>
                <a:rPr lang="en-US" sz="1600" b="1" dirty="0">
                  <a:ea typeface="ＭＳ Ｐゴシック" pitchFamily="34" charset="-128"/>
                </a:rPr>
                <a:t>kg</a:t>
              </a:r>
            </a:p>
            <a:p>
              <a:pPr>
                <a:buClr>
                  <a:schemeClr val="tx1"/>
                </a:buClr>
                <a:buSzPct val="70000"/>
                <a:buFontTx/>
                <a:buChar char="•"/>
              </a:pPr>
              <a:r>
                <a:rPr lang="en-US" sz="1600" b="1" dirty="0">
                  <a:ea typeface="ＭＳ Ｐゴシック" pitchFamily="34" charset="-128"/>
                </a:rPr>
                <a:t> 20 </a:t>
              </a:r>
              <a:r>
                <a:rPr lang="en-US" sz="1600" b="1" dirty="0" err="1">
                  <a:ea typeface="ＭＳ Ｐゴシック" pitchFamily="34" charset="-128"/>
                </a:rPr>
                <a:t>sn</a:t>
              </a:r>
              <a:r>
                <a:rPr lang="en-US" sz="1600" b="1" dirty="0">
                  <a:ea typeface="ＭＳ Ｐゴシック" pitchFamily="34" charset="-128"/>
                </a:rPr>
                <a:t>.</a:t>
              </a:r>
            </a:p>
          </p:txBody>
        </p:sp>
        <p:sp>
          <p:nvSpPr>
            <p:cNvPr id="52237" name="Text Box 12"/>
            <p:cNvSpPr txBox="1">
              <a:spLocks noChangeArrowheads="1"/>
            </p:cNvSpPr>
            <p:nvPr/>
          </p:nvSpPr>
          <p:spPr bwMode="auto">
            <a:xfrm>
              <a:off x="1479" y="2880"/>
              <a:ext cx="26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2238" name="Text Box 13"/>
            <p:cNvSpPr txBox="1">
              <a:spLocks noChangeArrowheads="1"/>
            </p:cNvSpPr>
            <p:nvPr/>
          </p:nvSpPr>
          <p:spPr bwMode="auto">
            <a:xfrm>
              <a:off x="2645" y="2871"/>
              <a:ext cx="259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A, B ve C - s</a:t>
              </a:r>
              <a:r>
                <a:rPr lang="tr-TR" sz="1600" b="1"/>
                <a:t>ı</a:t>
              </a:r>
              <a:r>
                <a:rPr lang="en-US" sz="1600" b="1">
                  <a:ea typeface="ＭＳ Ｐゴシック" pitchFamily="34" charset="-128"/>
                </a:rPr>
                <a:t>n</a:t>
              </a:r>
              <a:r>
                <a:rPr lang="tr-TR" sz="1600" b="1"/>
                <a:t>ı</a:t>
              </a:r>
              <a:r>
                <a:rPr lang="en-US" sz="1600" b="1">
                  <a:ea typeface="ＭＳ Ｐゴシック" pitchFamily="34" charset="-128"/>
                </a:rPr>
                <a:t>f</a:t>
              </a:r>
              <a:r>
                <a:rPr lang="tr-TR" sz="1600" b="1"/>
                <a:t>ı</a:t>
              </a:r>
              <a:r>
                <a:rPr lang="en-US" sz="1600" b="1">
                  <a:ea typeface="ＭＳ Ｐゴシック" pitchFamily="34" charset="-128"/>
                </a:rPr>
                <a:t> yang</a:t>
              </a:r>
              <a:r>
                <a:rPr lang="tr-TR" sz="1600" b="1"/>
                <a:t>ı</a:t>
              </a:r>
              <a:r>
                <a:rPr lang="en-US" sz="1600" b="1">
                  <a:ea typeface="ＭＳ Ｐゴシック" pitchFamily="34" charset="-128"/>
                </a:rPr>
                <a:t>nlar</a:t>
              </a:r>
              <a:r>
                <a:rPr lang="tr-TR" sz="1600" b="1"/>
                <a:t>ı</a:t>
              </a:r>
              <a:r>
                <a:rPr lang="en-US" sz="1600" b="1">
                  <a:ea typeface="ＭＳ Ｐゴシック" pitchFamily="34" charset="-128"/>
                </a:rPr>
                <a:t> söndürür</a:t>
              </a:r>
            </a:p>
          </p:txBody>
        </p:sp>
        <p:sp>
          <p:nvSpPr>
            <p:cNvPr id="52239" name="Text Box 14"/>
            <p:cNvSpPr txBox="1">
              <a:spLocks noChangeArrowheads="1"/>
            </p:cNvSpPr>
            <p:nvPr/>
          </p:nvSpPr>
          <p:spPr bwMode="auto">
            <a:xfrm>
              <a:off x="2666" y="3294"/>
              <a:ext cx="216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Solunum yollar</a:t>
              </a:r>
              <a:r>
                <a:rPr lang="tr-TR" sz="1600" b="1"/>
                <a:t>ı</a:t>
              </a:r>
              <a:r>
                <a:rPr lang="en-US" sz="1600" b="1">
                  <a:ea typeface="ＭＳ Ｐゴシック" pitchFamily="34" charset="-128"/>
                </a:rPr>
                <a:t>n</a:t>
              </a:r>
              <a:r>
                <a:rPr lang="tr-TR" sz="1600" b="1"/>
                <a:t>ı</a:t>
              </a:r>
              <a:r>
                <a:rPr lang="en-US" sz="1600" b="1">
                  <a:ea typeface="ＭＳ Ｐゴシック" pitchFamily="34" charset="-128"/>
                </a:rPr>
                <a:t> tahri</a:t>
              </a:r>
              <a:r>
                <a:rPr lang="tr-TR" sz="1600" b="1"/>
                <a:t>ş</a:t>
              </a:r>
              <a:r>
                <a:rPr lang="en-US" sz="1600" b="1">
                  <a:ea typeface="ＭＳ Ｐゴシック" pitchFamily="34" charset="-128"/>
                </a:rPr>
                <a:t> eder</a:t>
              </a:r>
            </a:p>
            <a:p>
              <a:pPr>
                <a:buClr>
                  <a:schemeClr val="tx1"/>
                </a:buClr>
                <a:buSzPct val="70000"/>
                <a:buFontTx/>
                <a:buChar char="•"/>
              </a:pPr>
              <a:r>
                <a:rPr lang="en-US" sz="1600" b="1">
                  <a:ea typeface="ＭＳ Ｐゴシック" pitchFamily="34" charset="-128"/>
                </a:rPr>
                <a:t>Büyük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p:txBody>
        </p:sp>
        <p:sp>
          <p:nvSpPr>
            <p:cNvPr id="52240" name="Text Box 15"/>
            <p:cNvSpPr txBox="1">
              <a:spLocks noChangeArrowheads="1"/>
            </p:cNvSpPr>
            <p:nvPr/>
          </p:nvSpPr>
          <p:spPr bwMode="auto">
            <a:xfrm>
              <a:off x="1474" y="3285"/>
              <a:ext cx="262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Dezavantaj</a:t>
              </a:r>
              <a:r>
                <a:rPr lang="tr-TR" sz="1600" b="1"/>
                <a:t>ı</a:t>
              </a:r>
              <a:endParaRPr lang="en-US" sz="1600" b="1"/>
            </a:p>
          </p:txBody>
        </p:sp>
      </p:grpSp>
      <p:sp>
        <p:nvSpPr>
          <p:cNvPr id="52227" name="Rectangle 16"/>
          <p:cNvSpPr>
            <a:spLocks noChangeArrowheads="1"/>
          </p:cNvSpPr>
          <p:nvPr/>
        </p:nvSpPr>
        <p:spPr bwMode="auto">
          <a:xfrm>
            <a:off x="0" y="0"/>
            <a:ext cx="646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ABC – TOZ – SÖNDÜRÜCÜLERİ </a:t>
            </a:r>
            <a:endParaRPr lang="es-ES" b="1">
              <a:ea typeface="ＭＳ Ｐゴシック" pitchFamily="34" charset="-128"/>
            </a:endParaRPr>
          </a:p>
        </p:txBody>
      </p:sp>
    </p:spTree>
    <p:extLst>
      <p:ext uri="{BB962C8B-B14F-4D97-AF65-F5344CB8AC3E}">
        <p14:creationId xmlns:p14="http://schemas.microsoft.com/office/powerpoint/2010/main" val="26400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428604"/>
            <a:ext cx="8229600" cy="1143000"/>
          </a:xfrm>
        </p:spPr>
        <p:txBody>
          <a:bodyPr>
            <a:normAutofit fontScale="90000"/>
          </a:bodyPr>
          <a:lstStyle/>
          <a:p>
            <a:r>
              <a:rPr lang="tr-TR" sz="6000" b="1" u="sng" dirty="0" smtClean="0">
                <a:solidFill>
                  <a:schemeClr val="tx2"/>
                </a:solidFill>
                <a:latin typeface="Arial" charset="0"/>
              </a:rPr>
              <a:t>Köpük (FOAM) </a:t>
            </a:r>
            <a:r>
              <a:rPr lang="tr-TR" sz="4000" b="1" u="sng" dirty="0" smtClean="0">
                <a:solidFill>
                  <a:schemeClr val="tx2"/>
                </a:solidFill>
                <a:latin typeface="Arial" charset="0"/>
              </a:rPr>
              <a:t/>
            </a:r>
            <a:br>
              <a:rPr lang="tr-TR" sz="4000" b="1" u="sng" dirty="0" smtClean="0">
                <a:solidFill>
                  <a:schemeClr val="tx2"/>
                </a:solidFill>
                <a:latin typeface="Arial" charset="0"/>
              </a:rPr>
            </a:br>
            <a:endParaRPr lang="tr-TR" dirty="0">
              <a:solidFill>
                <a:schemeClr val="tx2"/>
              </a:solidFill>
            </a:endParaRPr>
          </a:p>
        </p:txBody>
      </p:sp>
      <p:sp>
        <p:nvSpPr>
          <p:cNvPr id="2" name="1 İçerik Yer Tutucusu"/>
          <p:cNvSpPr>
            <a:spLocks noGrp="1"/>
          </p:cNvSpPr>
          <p:nvPr>
            <p:ph idx="1"/>
          </p:nvPr>
        </p:nvSpPr>
        <p:spPr/>
        <p:txBody>
          <a:bodyPr>
            <a:normAutofit fontScale="70000" lnSpcReduction="20000"/>
          </a:bodyPr>
          <a:lstStyle/>
          <a:p>
            <a:pPr>
              <a:tabLst>
                <a:tab pos="806450" algn="l"/>
              </a:tabLst>
            </a:pPr>
            <a:endParaRPr lang="tr-TR" sz="2800" b="1" u="sng" dirty="0" smtClean="0">
              <a:solidFill>
                <a:srgbClr val="3399FF"/>
              </a:solidFill>
              <a:latin typeface="Arial" charset="0"/>
            </a:endParaRPr>
          </a:p>
          <a:p>
            <a:pPr algn="ctr">
              <a:tabLst>
                <a:tab pos="806450" algn="l"/>
              </a:tabLst>
            </a:pPr>
            <a:endParaRPr lang="tr-TR" sz="3600" b="1" dirty="0" smtClean="0"/>
          </a:p>
          <a:p>
            <a:pPr algn="ctr">
              <a:tabLst>
                <a:tab pos="806450" algn="l"/>
              </a:tabLst>
            </a:pPr>
            <a:r>
              <a:rPr lang="tr-TR" sz="3600" dirty="0" smtClean="0"/>
              <a:t>Köpük  kimyasal bileşiktir. Basınçlı su ile karıştığında, karışım köpük yapıcıdan tazyikle geçerken hava ile karışır ve köpüğü meydana getirir.</a:t>
            </a:r>
          </a:p>
          <a:p>
            <a:pPr algn="ctr">
              <a:tabLst>
                <a:tab pos="806450" algn="l"/>
              </a:tabLst>
            </a:pPr>
            <a:endParaRPr lang="tr-TR" sz="3600" dirty="0" smtClean="0"/>
          </a:p>
          <a:p>
            <a:pPr algn="ctr">
              <a:tabLst>
                <a:tab pos="806450" algn="l"/>
              </a:tabLst>
            </a:pPr>
            <a:r>
              <a:rPr lang="tr-TR" sz="3600" dirty="0" smtClean="0"/>
              <a:t> Yanan yüzeyi kaplayarak yanıcı maddenin oksijenle olan irtibatını keser. Soğutma, boğma özelliği vardır.  Bu nedenle iyi bir söndürücüdür.</a:t>
            </a:r>
          </a:p>
          <a:p>
            <a:pPr algn="ctr">
              <a:tabLst>
                <a:tab pos="806450" algn="l"/>
              </a:tabLst>
            </a:pPr>
            <a:endParaRPr lang="tr-TR" sz="3600" dirty="0" smtClean="0"/>
          </a:p>
          <a:p>
            <a:r>
              <a:rPr lang="tr-TR" sz="3600" dirty="0" smtClean="0"/>
              <a:t>B sınıfı yangınlarda ve kontrol altına alınamayan A sınıfı yangınlarda kullanılır.</a:t>
            </a:r>
          </a:p>
          <a:p>
            <a:endParaRPr lang="tr-TR" dirty="0"/>
          </a:p>
        </p:txBody>
      </p:sp>
      <p:pic>
        <p:nvPicPr>
          <p:cNvPr id="4" name="Picture 10"/>
          <p:cNvPicPr>
            <a:picLocks noChangeAspect="1" noChangeArrowheads="1"/>
          </p:cNvPicPr>
          <p:nvPr/>
        </p:nvPicPr>
        <p:blipFill>
          <a:blip r:embed="rId2" cstate="print">
            <a:lum bright="12000"/>
          </a:blip>
          <a:srcRect/>
          <a:stretch>
            <a:fillRect/>
          </a:stretch>
        </p:blipFill>
        <p:spPr bwMode="auto">
          <a:xfrm>
            <a:off x="7020272" y="692696"/>
            <a:ext cx="1441450" cy="935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4525963"/>
          </a:xfrm>
        </p:spPr>
        <p:txBody>
          <a:bodyPr>
            <a:normAutofit fontScale="85000" lnSpcReduction="20000"/>
          </a:bodyPr>
          <a:lstStyle/>
          <a:p>
            <a:pPr algn="just">
              <a:tabLst>
                <a:tab pos="1617663" algn="l"/>
              </a:tabLst>
            </a:pPr>
            <a:r>
              <a:rPr lang="tr-TR" sz="2800" b="1" i="1" dirty="0" smtClean="0">
                <a:solidFill>
                  <a:schemeClr val="accent6">
                    <a:lumMod val="50000"/>
                  </a:schemeClr>
                </a:solidFill>
                <a:latin typeface="Arial" charset="0"/>
                <a:cs typeface="Times New Roman" pitchFamily="18" charset="0"/>
              </a:rPr>
              <a:t>Köpüklerin Kullanılma Alanları: </a:t>
            </a:r>
          </a:p>
          <a:p>
            <a:pPr algn="just">
              <a:buNone/>
              <a:tabLst>
                <a:tab pos="1617663" algn="l"/>
              </a:tabLst>
            </a:pPr>
            <a:endParaRPr lang="tr-TR" sz="2800" b="1" u="sng" dirty="0" smtClean="0">
              <a:solidFill>
                <a:schemeClr val="accent6">
                  <a:lumMod val="50000"/>
                </a:schemeClr>
              </a:solidFill>
              <a:latin typeface="Arial" charset="0"/>
              <a:cs typeface="Times New Roman" pitchFamily="18" charset="0"/>
            </a:endParaRPr>
          </a:p>
          <a:p>
            <a:pPr algn="just">
              <a:buNone/>
              <a:tabLst>
                <a:tab pos="1617663" algn="l"/>
              </a:tabLst>
            </a:pPr>
            <a:r>
              <a:rPr lang="tr-TR" sz="2800" b="1" u="sng" dirty="0" smtClean="0">
                <a:solidFill>
                  <a:schemeClr val="accent6">
                    <a:lumMod val="50000"/>
                  </a:schemeClr>
                </a:solidFill>
                <a:latin typeface="Arial" charset="0"/>
                <a:cs typeface="Times New Roman" pitchFamily="18" charset="0"/>
              </a:rPr>
              <a:t>Özellikle akaryakıt yangınlarında kullanılır. </a:t>
            </a:r>
          </a:p>
          <a:p>
            <a:pPr algn="just">
              <a:buNone/>
              <a:tabLst>
                <a:tab pos="1617663" algn="l"/>
              </a:tabLst>
            </a:pPr>
            <a:endParaRPr lang="tr-TR" sz="3000" dirty="0" smtClean="0"/>
          </a:p>
          <a:p>
            <a:pPr algn="just" eaLnBrk="0" hangingPunct="0">
              <a:buFontTx/>
              <a:buAutoNum type="alphaLcParenBoth"/>
              <a:tabLst>
                <a:tab pos="1617663" algn="l"/>
              </a:tabLst>
            </a:pPr>
            <a:r>
              <a:rPr lang="tr-TR" sz="3000" dirty="0" smtClean="0">
                <a:cs typeface="Times New Roman" pitchFamily="18" charset="0"/>
              </a:rPr>
              <a:t> Rafineriler, kimya laboratuarları, kimyasal madde depoları,</a:t>
            </a:r>
            <a:endParaRPr lang="tr-TR" sz="3000" dirty="0" smtClean="0"/>
          </a:p>
          <a:p>
            <a:pPr algn="just" eaLnBrk="0" hangingPunct="0">
              <a:buFontTx/>
              <a:buAutoNum type="alphaLcParenBoth"/>
              <a:tabLst>
                <a:tab pos="1617663" algn="l"/>
              </a:tabLst>
            </a:pPr>
            <a:r>
              <a:rPr lang="tr-TR" sz="3000" u="sng" dirty="0" smtClean="0">
                <a:cs typeface="Times New Roman" pitchFamily="18" charset="0"/>
              </a:rPr>
              <a:t> Boya </a:t>
            </a:r>
            <a:r>
              <a:rPr lang="tr-TR" sz="3000" dirty="0" smtClean="0">
                <a:cs typeface="Times New Roman" pitchFamily="18" charset="0"/>
              </a:rPr>
              <a:t>ve vernik atölyeleri veya depoları,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t>
            </a:r>
            <a:r>
              <a:rPr lang="tr-TR" sz="3000" u="sng" dirty="0" smtClean="0">
                <a:cs typeface="Times New Roman" pitchFamily="18" charset="0"/>
              </a:rPr>
              <a:t>Akaryakıt</a:t>
            </a:r>
            <a:r>
              <a:rPr lang="tr-TR" sz="3000" dirty="0" smtClean="0">
                <a:cs typeface="Times New Roman" pitchFamily="18" charset="0"/>
              </a:rPr>
              <a:t> depolama yerleri ve dolum istasyonları,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Artık yağların döküldüğü hendekler,</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t>
            </a:r>
            <a:r>
              <a:rPr lang="tr-TR" sz="3000" u="sng" dirty="0" smtClean="0">
                <a:cs typeface="Times New Roman" pitchFamily="18" charset="0"/>
              </a:rPr>
              <a:t>Akaryakıt tankerleri</a:t>
            </a:r>
            <a:r>
              <a:rPr lang="tr-TR" sz="3000" dirty="0" smtClean="0">
                <a:cs typeface="Times New Roman" pitchFamily="18" charset="0"/>
              </a:rPr>
              <a:t>, kargo ambarları,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Hava alanları, uçak hangarları,   gibi benzeri yerler.</a:t>
            </a:r>
            <a:endParaRPr lang="tr-TR" sz="3000"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6011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KÖPÜK – SÖNDÜRÜCÜLERİ </a:t>
            </a:r>
            <a:r>
              <a:rPr lang="en-US">
                <a:ea typeface="ＭＳ Ｐゴシック" pitchFamily="34" charset="-128"/>
              </a:rPr>
              <a:t>  </a:t>
            </a:r>
            <a:endParaRPr lang="es-ES">
              <a:ea typeface="ＭＳ Ｐゴシック" pitchFamily="34" charset="-128"/>
            </a:endParaRPr>
          </a:p>
        </p:txBody>
      </p:sp>
      <p:grpSp>
        <p:nvGrpSpPr>
          <p:cNvPr id="2" name="Group 3"/>
          <p:cNvGrpSpPr>
            <a:grpSpLocks/>
          </p:cNvGrpSpPr>
          <p:nvPr/>
        </p:nvGrpSpPr>
        <p:grpSpPr bwMode="auto">
          <a:xfrm>
            <a:off x="493713" y="1004888"/>
            <a:ext cx="8081962" cy="4552950"/>
            <a:chOff x="311" y="633"/>
            <a:chExt cx="5091" cy="2868"/>
          </a:xfrm>
        </p:grpSpPr>
        <p:grpSp>
          <p:nvGrpSpPr>
            <p:cNvPr id="3" name="Group 4"/>
            <p:cNvGrpSpPr>
              <a:grpSpLocks/>
            </p:cNvGrpSpPr>
            <p:nvPr/>
          </p:nvGrpSpPr>
          <p:grpSpPr bwMode="auto">
            <a:xfrm>
              <a:off x="311" y="633"/>
              <a:ext cx="1291" cy="2868"/>
              <a:chOff x="253" y="1052"/>
              <a:chExt cx="1291" cy="2868"/>
            </a:xfrm>
          </p:grpSpPr>
          <p:pic>
            <p:nvPicPr>
              <p:cNvPr id="5326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 y="1146"/>
                <a:ext cx="1235" cy="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AutoShape 6"/>
              <p:cNvSpPr>
                <a:spLocks noChangeArrowheads="1"/>
              </p:cNvSpPr>
              <p:nvPr/>
            </p:nvSpPr>
            <p:spPr bwMode="auto">
              <a:xfrm flipV="1">
                <a:off x="1440" y="1052"/>
                <a:ext cx="104" cy="2868"/>
              </a:xfrm>
              <a:prstGeom prst="roundRect">
                <a:avLst>
                  <a:gd name="adj" fmla="val 0"/>
                </a:avLst>
              </a:prstGeom>
              <a:solidFill>
                <a:srgbClr val="FFFFFF"/>
              </a:solidFill>
              <a:ln w="18732">
                <a:solidFill>
                  <a:srgbClr val="FFFFFF"/>
                </a:solidFill>
                <a:round/>
                <a:headEnd/>
                <a:tailEnd/>
              </a:ln>
            </p:spPr>
            <p:txBody>
              <a:bodyPr wrap="none" anchor="ctr"/>
              <a:lstStyle/>
              <a:p>
                <a:endParaRPr lang="tr-TR"/>
              </a:p>
            </p:txBody>
          </p:sp>
        </p:grpSp>
        <p:sp>
          <p:nvSpPr>
            <p:cNvPr id="53253" name="Text Box 7"/>
            <p:cNvSpPr txBox="1">
              <a:spLocks noChangeArrowheads="1"/>
            </p:cNvSpPr>
            <p:nvPr/>
          </p:nvSpPr>
          <p:spPr bwMode="auto">
            <a:xfrm>
              <a:off x="2936" y="2094"/>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Yang</a:t>
              </a:r>
              <a:r>
                <a:rPr lang="tr-TR" sz="1600" b="1"/>
                <a:t>ı</a:t>
              </a:r>
              <a:r>
                <a:rPr lang="en-US" sz="1600" b="1">
                  <a:ea typeface="ＭＳ Ｐゴシック" pitchFamily="34" charset="-128"/>
                </a:rPr>
                <a:t>n</a:t>
              </a:r>
              <a:r>
                <a:rPr lang="tr-TR" sz="1600" b="1"/>
                <a:t>ı</a:t>
              </a:r>
              <a:r>
                <a:rPr lang="en-US" sz="1600" b="1">
                  <a:ea typeface="ＭＳ Ｐゴシック" pitchFamily="34" charset="-128"/>
                </a:rPr>
                <a:t> bo</a:t>
              </a:r>
              <a:r>
                <a:rPr lang="tr-TR" sz="1600" b="1"/>
                <a:t>ğ</a:t>
              </a:r>
              <a:r>
                <a:rPr lang="en-US" sz="1600" b="1">
                  <a:ea typeface="ＭＳ Ｐゴシック" pitchFamily="34" charset="-128"/>
                </a:rPr>
                <a:t>ar ve so</a:t>
              </a:r>
              <a:r>
                <a:rPr lang="tr-TR" sz="1600" b="1"/>
                <a:t>ğ</a:t>
              </a:r>
              <a:r>
                <a:rPr lang="en-US" sz="1600" b="1">
                  <a:ea typeface="ＭＳ Ｐゴシック" pitchFamily="34" charset="-128"/>
                </a:rPr>
                <a:t>utur</a:t>
              </a:r>
            </a:p>
          </p:txBody>
        </p:sp>
        <p:sp>
          <p:nvSpPr>
            <p:cNvPr id="53254" name="Text Box 8"/>
            <p:cNvSpPr txBox="1">
              <a:spLocks noChangeArrowheads="1"/>
            </p:cNvSpPr>
            <p:nvPr/>
          </p:nvSpPr>
          <p:spPr bwMode="auto">
            <a:xfrm>
              <a:off x="2946" y="3051"/>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C – S</a:t>
              </a:r>
              <a:r>
                <a:rPr lang="tr-TR" sz="1600" b="1"/>
                <a:t>ı</a:t>
              </a:r>
              <a:r>
                <a:rPr lang="en-US" sz="1600" b="1">
                  <a:ea typeface="ＭＳ Ｐゴシック" pitchFamily="34" charset="-128"/>
                </a:rPr>
                <a:t>n</a:t>
              </a:r>
              <a:r>
                <a:rPr lang="tr-TR" sz="1600" b="1"/>
                <a:t>ı</a:t>
              </a:r>
              <a:r>
                <a:rPr lang="en-US" sz="1600" b="1">
                  <a:ea typeface="ＭＳ Ｐゴシック" pitchFamily="34" charset="-128"/>
                </a:rPr>
                <a:t>f</a:t>
              </a:r>
              <a:r>
                <a:rPr lang="tr-TR" sz="1600" b="1"/>
                <a:t>ı</a:t>
              </a:r>
              <a:r>
                <a:rPr lang="en-US" sz="1600" b="1">
                  <a:ea typeface="ＭＳ Ｐゴシック" pitchFamily="34" charset="-128"/>
                </a:rPr>
                <a:t> – Yang</a:t>
              </a:r>
              <a:r>
                <a:rPr lang="tr-TR" sz="1600" b="1"/>
                <a:t>ı</a:t>
              </a:r>
              <a:r>
                <a:rPr lang="en-US" sz="1600" b="1">
                  <a:ea typeface="ＭＳ Ｐゴシック" pitchFamily="34" charset="-128"/>
                </a:rPr>
                <a:t>n söndürmede </a:t>
              </a:r>
            </a:p>
            <a:p>
              <a:pPr>
                <a:buClr>
                  <a:schemeClr val="tx1"/>
                </a:buClr>
                <a:buSzPct val="70000"/>
              </a:pPr>
              <a:r>
                <a:rPr lang="en-US" sz="1600" b="1">
                  <a:ea typeface="ＭＳ Ｐゴシック" pitchFamily="34" charset="-128"/>
                </a:rPr>
                <a:t>    kullan</a:t>
              </a:r>
              <a:r>
                <a:rPr lang="tr-TR" sz="1600" b="1"/>
                <a:t>ı</a:t>
              </a:r>
              <a:r>
                <a:rPr lang="en-US" sz="1600" b="1">
                  <a:ea typeface="ＭＳ Ｐゴシック" pitchFamily="34" charset="-128"/>
                </a:rPr>
                <a:t>lamaz</a:t>
              </a:r>
            </a:p>
          </p:txBody>
        </p:sp>
        <p:sp>
          <p:nvSpPr>
            <p:cNvPr id="53255" name="Text Box 9"/>
            <p:cNvSpPr txBox="1">
              <a:spLocks noChangeArrowheads="1"/>
            </p:cNvSpPr>
            <p:nvPr/>
          </p:nvSpPr>
          <p:spPr bwMode="auto">
            <a:xfrm>
              <a:off x="2943" y="2432"/>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Köpük toz söndürücüsüne k</a:t>
              </a:r>
              <a:r>
                <a:rPr lang="tr-TR" sz="1600" b="1"/>
                <a:t>ı</a:t>
              </a:r>
              <a:r>
                <a:rPr lang="en-US" sz="1600" b="1">
                  <a:ea typeface="ＭＳ Ｐゴシック" pitchFamily="34" charset="-128"/>
                </a:rPr>
                <a:t>yasla daha az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a:p>
              <a:pPr>
                <a:buClr>
                  <a:schemeClr val="tx1"/>
                </a:buClr>
                <a:buSzPct val="70000"/>
                <a:buFontTx/>
                <a:buChar char="•"/>
              </a:pPr>
              <a:r>
                <a:rPr lang="en-US" sz="1600" b="1">
                  <a:ea typeface="ＭＳ Ｐゴシック" pitchFamily="34" charset="-128"/>
                </a:rPr>
                <a:t>9 sn. </a:t>
              </a:r>
              <a:r>
                <a:rPr lang="tr-TR" sz="1600" b="1"/>
                <a:t>d</a:t>
              </a:r>
              <a:r>
                <a:rPr lang="en-US" sz="1600" b="1">
                  <a:ea typeface="ＭＳ Ｐゴシック" pitchFamily="34" charset="-128"/>
                </a:rPr>
                <a:t>aha uzun püskürebilir</a:t>
              </a:r>
              <a:br>
                <a:rPr lang="en-US" sz="1600" b="1">
                  <a:ea typeface="ＭＳ Ｐゴシック" pitchFamily="34" charset="-128"/>
                </a:rPr>
              </a:br>
              <a:endParaRPr lang="en-US" sz="1600" b="1">
                <a:ea typeface="ＭＳ Ｐゴシック" pitchFamily="34" charset="-128"/>
              </a:endParaRPr>
            </a:p>
          </p:txBody>
        </p:sp>
        <p:pic>
          <p:nvPicPr>
            <p:cNvPr id="53256"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3" y="756"/>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1" y="732"/>
              <a:ext cx="59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2"/>
            <p:cNvSpPr txBox="1">
              <a:spLocks noChangeArrowheads="1"/>
            </p:cNvSpPr>
            <p:nvPr/>
          </p:nvSpPr>
          <p:spPr bwMode="auto">
            <a:xfrm>
              <a:off x="1759" y="1480"/>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3259" name="Text Box 13"/>
            <p:cNvSpPr txBox="1">
              <a:spLocks noChangeArrowheads="1"/>
            </p:cNvSpPr>
            <p:nvPr/>
          </p:nvSpPr>
          <p:spPr bwMode="auto">
            <a:xfrm>
              <a:off x="2943" y="1479"/>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  6 lt.</a:t>
              </a:r>
            </a:p>
            <a:p>
              <a:pPr>
                <a:buClr>
                  <a:schemeClr val="tx1"/>
                </a:buClr>
                <a:buSzPct val="70000"/>
                <a:buFontTx/>
                <a:buChar char="•"/>
              </a:pPr>
              <a:r>
                <a:rPr lang="en-US" sz="1600" b="1">
                  <a:ea typeface="ＭＳ Ｐゴシック" pitchFamily="34" charset="-128"/>
                </a:rPr>
                <a:t> 29 sn.</a:t>
              </a:r>
            </a:p>
          </p:txBody>
        </p:sp>
        <p:sp>
          <p:nvSpPr>
            <p:cNvPr id="196622" name="Text Box 14"/>
            <p:cNvSpPr txBox="1">
              <a:spLocks noChangeArrowheads="1"/>
            </p:cNvSpPr>
            <p:nvPr/>
          </p:nvSpPr>
          <p:spPr bwMode="auto">
            <a:xfrm>
              <a:off x="1746" y="1000"/>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3261" name="Text Box 15"/>
            <p:cNvSpPr txBox="1">
              <a:spLocks noChangeArrowheads="1"/>
            </p:cNvSpPr>
            <p:nvPr/>
          </p:nvSpPr>
          <p:spPr bwMode="auto">
            <a:xfrm>
              <a:off x="1764" y="2115"/>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3262" name="Text Box 16"/>
            <p:cNvSpPr txBox="1">
              <a:spLocks noChangeArrowheads="1"/>
            </p:cNvSpPr>
            <p:nvPr/>
          </p:nvSpPr>
          <p:spPr bwMode="auto">
            <a:xfrm>
              <a:off x="1773" y="2432"/>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3263" name="Text Box 17"/>
            <p:cNvSpPr txBox="1">
              <a:spLocks noChangeArrowheads="1"/>
            </p:cNvSpPr>
            <p:nvPr/>
          </p:nvSpPr>
          <p:spPr bwMode="auto">
            <a:xfrm>
              <a:off x="1746" y="3067"/>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dirty="0" err="1">
                  <a:ea typeface="ＭＳ Ｐゴシック" pitchFamily="34" charset="-128"/>
                </a:rPr>
                <a:t>Dezavantaj</a:t>
              </a:r>
              <a:r>
                <a:rPr lang="tr-TR" sz="1600" b="1" dirty="0"/>
                <a:t>ı</a:t>
              </a:r>
              <a:endParaRPr lang="en-US" sz="1600" b="1" dirty="0"/>
            </a:p>
          </p:txBody>
        </p:sp>
      </p:grpSp>
    </p:spTree>
    <p:extLst>
      <p:ext uri="{BB962C8B-B14F-4D97-AF65-F5344CB8AC3E}">
        <p14:creationId xmlns:p14="http://schemas.microsoft.com/office/powerpoint/2010/main" val="177888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1520" y="0"/>
            <a:ext cx="8136904" cy="1124744"/>
          </a:xfrm>
        </p:spPr>
        <p:txBody>
          <a:bodyPr>
            <a:normAutofit fontScale="90000"/>
          </a:bodyPr>
          <a:lstStyle/>
          <a:p>
            <a:r>
              <a:rPr lang="tr-TR" b="1" dirty="0" smtClean="0">
                <a:solidFill>
                  <a:schemeClr val="tx2"/>
                </a:solidFill>
              </a:rPr>
              <a:t>            </a:t>
            </a:r>
            <a:br>
              <a:rPr lang="tr-TR" b="1" dirty="0" smtClean="0">
                <a:solidFill>
                  <a:schemeClr val="tx2"/>
                </a:solidFill>
              </a:rPr>
            </a:br>
            <a:r>
              <a:rPr lang="tr-TR" b="1" dirty="0" smtClean="0">
                <a:solidFill>
                  <a:schemeClr val="tx2"/>
                </a:solidFill>
              </a:rPr>
              <a:t>           HALOJENLİ HİDROKARBONLAR</a:t>
            </a:r>
            <a:br>
              <a:rPr lang="tr-TR" b="1" dirty="0" smtClean="0">
                <a:solidFill>
                  <a:schemeClr val="tx2"/>
                </a:solidFill>
              </a:rPr>
            </a:br>
            <a:endParaRPr lang="tr-TR" dirty="0">
              <a:solidFill>
                <a:schemeClr val="tx2"/>
              </a:solidFill>
            </a:endParaRPr>
          </a:p>
        </p:txBody>
      </p:sp>
      <p:sp>
        <p:nvSpPr>
          <p:cNvPr id="2" name="1 İçerik Yer Tutucusu"/>
          <p:cNvSpPr>
            <a:spLocks noGrp="1"/>
          </p:cNvSpPr>
          <p:nvPr>
            <p:ph idx="1"/>
          </p:nvPr>
        </p:nvSpPr>
        <p:spPr>
          <a:xfrm>
            <a:off x="467544" y="908720"/>
            <a:ext cx="8229600" cy="3877891"/>
          </a:xfrm>
        </p:spPr>
        <p:txBody>
          <a:bodyPr>
            <a:normAutofit fontScale="77500" lnSpcReduction="20000"/>
          </a:bodyPr>
          <a:lstStyle/>
          <a:p>
            <a:r>
              <a:rPr lang="tr-TR" sz="3000" dirty="0" smtClean="0"/>
              <a:t>Alevden ısıyı emerek yanma reaksiyonunu sürdüremeyecek kadar alevi soğutmak suretiyle söndürmektir.</a:t>
            </a:r>
          </a:p>
          <a:p>
            <a:endParaRPr lang="tr-TR" sz="3000" dirty="0" smtClean="0"/>
          </a:p>
          <a:p>
            <a:r>
              <a:rPr lang="tr-TR" sz="3000" dirty="0" smtClean="0"/>
              <a:t> İz, leke ve artık bırakmayan gazlaşarak uzaklaşan bir söndürücüdür. </a:t>
            </a:r>
          </a:p>
          <a:p>
            <a:endParaRPr lang="tr-TR" sz="3000" dirty="0" smtClean="0"/>
          </a:p>
          <a:p>
            <a:r>
              <a:rPr lang="tr-TR" sz="3000" dirty="0" smtClean="0"/>
              <a:t>Hassas cihazların korunmasında, bilgi işlem merkezlerinde, </a:t>
            </a:r>
            <a:r>
              <a:rPr lang="tr-TR" sz="3000" dirty="0" err="1" smtClean="0"/>
              <a:t>laboratuvarlarda</a:t>
            </a:r>
            <a:r>
              <a:rPr lang="tr-TR" sz="3000" dirty="0" smtClean="0"/>
              <a:t>, telekomünikasyon merkezleri vb. yerlerde kullanılır. Kullanılan malzemeye zarar vermeyen, çok etkin söndürme özelliği vardır. </a:t>
            </a:r>
          </a:p>
          <a:p>
            <a:endParaRPr lang="tr-TR" dirty="0"/>
          </a:p>
        </p:txBody>
      </p:sp>
      <p:pic>
        <p:nvPicPr>
          <p:cNvPr id="4" name="Picture 2" descr="Fire Cam Fire Helmet Cameras"/>
          <p:cNvPicPr>
            <a:picLocks noChangeAspect="1" noChangeArrowheads="1"/>
          </p:cNvPicPr>
          <p:nvPr/>
        </p:nvPicPr>
        <p:blipFill>
          <a:blip r:embed="rId2" cstate="print"/>
          <a:srcRect/>
          <a:stretch>
            <a:fillRect/>
          </a:stretch>
        </p:blipFill>
        <p:spPr bwMode="auto">
          <a:xfrm>
            <a:off x="539552" y="4293096"/>
            <a:ext cx="8247831" cy="2298576"/>
          </a:xfrm>
          <a:prstGeom prst="rect">
            <a:avLst/>
          </a:prstGeom>
          <a:noFill/>
        </p:spPr>
      </p:pic>
      <p:sp>
        <p:nvSpPr>
          <p:cNvPr id="5" name="4 Dikdörtgen">
            <a:hlinkClick r:id="rId3"/>
          </p:cNvPr>
          <p:cNvSpPr/>
          <p:nvPr/>
        </p:nvSpPr>
        <p:spPr>
          <a:xfrm>
            <a:off x="3347864" y="5805264"/>
            <a:ext cx="5256584" cy="369332"/>
          </a:xfrm>
          <a:prstGeom prst="rect">
            <a:avLst/>
          </a:prstGeom>
        </p:spPr>
        <p:txBody>
          <a:bodyPr wrap="square">
            <a:spAutoFit/>
          </a:bodyPr>
          <a:lstStyle/>
          <a:p>
            <a:r>
              <a:rPr lang="tr-TR" dirty="0" smtClean="0">
                <a:hlinkClick r:id="rId3"/>
              </a:rPr>
              <a:t>https://www.youtube.com/watch?v=BGTRGBe4fFQ</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285852" y="500042"/>
            <a:ext cx="7427912" cy="785813"/>
          </a:xfrm>
          <a:prstGeom prst="rect">
            <a:avLst/>
          </a:prstGeom>
          <a:noFill/>
          <a:ln w="9525">
            <a:noFill/>
            <a:miter lim="800000"/>
            <a:headEnd/>
            <a:tailEnd/>
          </a:ln>
        </p:spPr>
        <p:txBody>
          <a:bodyPr anchor="ctr"/>
          <a:lstStyle/>
          <a:p>
            <a:pPr algn="ctr"/>
            <a:r>
              <a:rPr lang="tr-TR" sz="4400">
                <a:solidFill>
                  <a:srgbClr val="C00000"/>
                </a:solidFill>
                <a:latin typeface="Arial Black" pitchFamily="34" charset="0"/>
              </a:rPr>
              <a:t>Söndürücü Kullanımı</a:t>
            </a:r>
            <a:endParaRPr lang="en-US" sz="4400">
              <a:solidFill>
                <a:srgbClr val="C00000"/>
              </a:solidFill>
              <a:latin typeface="Arial Black" pitchFamily="34" charset="0"/>
            </a:endParaRPr>
          </a:p>
        </p:txBody>
      </p:sp>
      <p:sp>
        <p:nvSpPr>
          <p:cNvPr id="33795" name="Rectangle 5"/>
          <p:cNvSpPr>
            <a:spLocks noChangeArrowheads="1"/>
          </p:cNvSpPr>
          <p:nvPr/>
        </p:nvSpPr>
        <p:spPr bwMode="auto">
          <a:xfrm>
            <a:off x="719138" y="1772816"/>
            <a:ext cx="8424862" cy="3857625"/>
          </a:xfrm>
          <a:prstGeom prst="rect">
            <a:avLst/>
          </a:prstGeom>
          <a:noFill/>
          <a:ln w="9525">
            <a:noFill/>
            <a:miter lim="800000"/>
            <a:headEnd/>
            <a:tailEnd/>
          </a:ln>
        </p:spPr>
        <p:txBody>
          <a:bodyPr/>
          <a:lstStyle/>
          <a:p>
            <a:pPr marL="342900" indent="-342900" fontAlgn="auto">
              <a:spcBef>
                <a:spcPct val="20000"/>
              </a:spcBef>
              <a:spcAft>
                <a:spcPts val="0"/>
              </a:spcAft>
              <a:defRPr/>
            </a:pPr>
            <a:r>
              <a:rPr lang="tr-TR" sz="1400" b="1" dirty="0">
                <a:solidFill>
                  <a:schemeClr val="tx1">
                    <a:lumMod val="85000"/>
                    <a:lumOff val="15000"/>
                  </a:schemeClr>
                </a:solidFill>
                <a:latin typeface="+mn-lt"/>
              </a:rPr>
              <a:t>    </a:t>
            </a:r>
            <a:endParaRPr lang="en-US" sz="1500" b="1" dirty="0">
              <a:solidFill>
                <a:schemeClr val="tx1">
                  <a:lumMod val="85000"/>
                  <a:lumOff val="15000"/>
                </a:schemeClr>
              </a:solidFill>
              <a:latin typeface="+mn-lt"/>
            </a:endParaRPr>
          </a:p>
        </p:txBody>
      </p:sp>
      <p:pic>
        <p:nvPicPr>
          <p:cNvPr id="30724" name="Picture 6" descr="ysc"/>
          <p:cNvPicPr>
            <a:picLocks noChangeAspect="1" noChangeArrowheads="1"/>
          </p:cNvPicPr>
          <p:nvPr/>
        </p:nvPicPr>
        <p:blipFill>
          <a:blip r:embed="rId2" cstate="print"/>
          <a:srcRect/>
          <a:stretch>
            <a:fillRect/>
          </a:stretch>
        </p:blipFill>
        <p:spPr bwMode="auto">
          <a:xfrm>
            <a:off x="752475" y="2846661"/>
            <a:ext cx="706438" cy="2160587"/>
          </a:xfrm>
          <a:prstGeom prst="rect">
            <a:avLst/>
          </a:prstGeom>
          <a:noFill/>
          <a:ln w="9525">
            <a:noFill/>
            <a:miter lim="800000"/>
            <a:headEnd/>
            <a:tailEnd/>
          </a:ln>
        </p:spPr>
      </p:pic>
      <p:sp>
        <p:nvSpPr>
          <p:cNvPr id="30725" name="Line 7"/>
          <p:cNvSpPr>
            <a:spLocks noChangeShapeType="1"/>
          </p:cNvSpPr>
          <p:nvPr/>
        </p:nvSpPr>
        <p:spPr bwMode="auto">
          <a:xfrm flipH="1">
            <a:off x="1109663" y="2346598"/>
            <a:ext cx="214312" cy="428625"/>
          </a:xfrm>
          <a:prstGeom prst="line">
            <a:avLst/>
          </a:prstGeom>
          <a:noFill/>
          <a:ln w="38100">
            <a:solidFill>
              <a:srgbClr val="003399"/>
            </a:solidFill>
            <a:round/>
            <a:headEnd/>
            <a:tailEnd type="triangle" w="med" len="med"/>
          </a:ln>
        </p:spPr>
        <p:txBody>
          <a:bodyPr/>
          <a:lstStyle/>
          <a:p>
            <a:endParaRPr lang="tr-TR"/>
          </a:p>
        </p:txBody>
      </p:sp>
      <p:pic>
        <p:nvPicPr>
          <p:cNvPr id="30726" name="Picture 9" descr="ext4"/>
          <p:cNvPicPr>
            <a:picLocks noChangeAspect="1" noChangeArrowheads="1"/>
          </p:cNvPicPr>
          <p:nvPr/>
        </p:nvPicPr>
        <p:blipFill>
          <a:blip r:embed="rId3" cstate="print"/>
          <a:srcRect/>
          <a:stretch>
            <a:fillRect/>
          </a:stretch>
        </p:blipFill>
        <p:spPr bwMode="auto">
          <a:xfrm>
            <a:off x="2109788" y="2918098"/>
            <a:ext cx="1971675" cy="1543050"/>
          </a:xfrm>
          <a:prstGeom prst="rect">
            <a:avLst/>
          </a:prstGeom>
          <a:noFill/>
          <a:ln w="9525">
            <a:noFill/>
            <a:miter lim="800000"/>
            <a:headEnd/>
            <a:tailEnd/>
          </a:ln>
        </p:spPr>
      </p:pic>
      <p:pic>
        <p:nvPicPr>
          <p:cNvPr id="30727" name="Picture 10" descr="squeeze"/>
          <p:cNvPicPr>
            <a:picLocks noChangeAspect="1" noChangeArrowheads="1"/>
          </p:cNvPicPr>
          <p:nvPr/>
        </p:nvPicPr>
        <p:blipFill>
          <a:blip r:embed="rId4" cstate="print"/>
          <a:srcRect/>
          <a:stretch>
            <a:fillRect/>
          </a:stretch>
        </p:blipFill>
        <p:spPr bwMode="auto">
          <a:xfrm>
            <a:off x="4467225" y="2703786"/>
            <a:ext cx="1955800" cy="2028825"/>
          </a:xfrm>
          <a:prstGeom prst="rect">
            <a:avLst/>
          </a:prstGeom>
          <a:noFill/>
          <a:ln w="9525">
            <a:noFill/>
            <a:miter lim="800000"/>
            <a:headEnd/>
            <a:tailEnd/>
          </a:ln>
        </p:spPr>
      </p:pic>
      <p:sp>
        <p:nvSpPr>
          <p:cNvPr id="30728" name="Text Box 11"/>
          <p:cNvSpPr txBox="1">
            <a:spLocks noChangeArrowheads="1"/>
          </p:cNvSpPr>
          <p:nvPr/>
        </p:nvSpPr>
        <p:spPr bwMode="auto">
          <a:xfrm>
            <a:off x="4610100" y="2775223"/>
            <a:ext cx="1214438" cy="523875"/>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Tetiğe</a:t>
            </a:r>
            <a:endParaRPr lang="en-US" sz="2800" b="1">
              <a:latin typeface="Times New Roman Tur"/>
            </a:endParaRPr>
          </a:p>
        </p:txBody>
      </p:sp>
      <p:sp>
        <p:nvSpPr>
          <p:cNvPr id="30729" name="Text Box 12"/>
          <p:cNvSpPr txBox="1">
            <a:spLocks noChangeArrowheads="1"/>
          </p:cNvSpPr>
          <p:nvPr/>
        </p:nvSpPr>
        <p:spPr bwMode="auto">
          <a:xfrm>
            <a:off x="4610100" y="4132536"/>
            <a:ext cx="1571625" cy="523875"/>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Bas</a:t>
            </a:r>
            <a:endParaRPr lang="en-US" sz="2800" b="1">
              <a:latin typeface="Times New Roman Tur"/>
            </a:endParaRPr>
          </a:p>
        </p:txBody>
      </p:sp>
      <p:pic>
        <p:nvPicPr>
          <p:cNvPr id="30730" name="Picture 13" descr="sweep"/>
          <p:cNvPicPr>
            <a:picLocks noChangeAspect="1" noChangeArrowheads="1"/>
          </p:cNvPicPr>
          <p:nvPr/>
        </p:nvPicPr>
        <p:blipFill>
          <a:blip r:embed="rId5" cstate="print"/>
          <a:srcRect/>
          <a:stretch>
            <a:fillRect/>
          </a:stretch>
        </p:blipFill>
        <p:spPr bwMode="auto">
          <a:xfrm>
            <a:off x="6610350" y="2632348"/>
            <a:ext cx="2103438" cy="2171700"/>
          </a:xfrm>
          <a:prstGeom prst="rect">
            <a:avLst/>
          </a:prstGeom>
          <a:noFill/>
          <a:ln w="9525">
            <a:noFill/>
            <a:miter lim="800000"/>
            <a:headEnd/>
            <a:tailEnd/>
          </a:ln>
        </p:spPr>
      </p:pic>
      <p:sp>
        <p:nvSpPr>
          <p:cNvPr id="30731" name="Text Box 14"/>
          <p:cNvSpPr txBox="1">
            <a:spLocks noChangeArrowheads="1"/>
          </p:cNvSpPr>
          <p:nvPr/>
        </p:nvSpPr>
        <p:spPr bwMode="auto">
          <a:xfrm>
            <a:off x="6681788" y="2775223"/>
            <a:ext cx="1219200" cy="519113"/>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Süpür</a:t>
            </a:r>
            <a:endParaRPr lang="en-US" sz="2800" b="1">
              <a:latin typeface="Times New Roman Tur"/>
            </a:endParaRPr>
          </a:p>
        </p:txBody>
      </p:sp>
      <p:sp>
        <p:nvSpPr>
          <p:cNvPr id="30732" name="Text Box 15"/>
          <p:cNvSpPr txBox="1">
            <a:spLocks noChangeArrowheads="1"/>
          </p:cNvSpPr>
          <p:nvPr/>
        </p:nvSpPr>
        <p:spPr bwMode="auto">
          <a:xfrm>
            <a:off x="6753225" y="4203973"/>
            <a:ext cx="17526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tr-TR" sz="2400">
              <a:latin typeface="Times New Roman Tur"/>
            </a:endParaRPr>
          </a:p>
        </p:txBody>
      </p:sp>
      <p:sp>
        <p:nvSpPr>
          <p:cNvPr id="30733" name="Line 16"/>
          <p:cNvSpPr>
            <a:spLocks noChangeShapeType="1"/>
          </p:cNvSpPr>
          <p:nvPr/>
        </p:nvSpPr>
        <p:spPr bwMode="auto">
          <a:xfrm>
            <a:off x="2895600" y="2346598"/>
            <a:ext cx="71438" cy="428625"/>
          </a:xfrm>
          <a:prstGeom prst="line">
            <a:avLst/>
          </a:prstGeom>
          <a:noFill/>
          <a:ln w="38100">
            <a:solidFill>
              <a:srgbClr val="003399"/>
            </a:solidFill>
            <a:round/>
            <a:headEnd/>
            <a:tailEnd type="triangle" w="med" len="med"/>
          </a:ln>
        </p:spPr>
        <p:txBody>
          <a:bodyPr/>
          <a:lstStyle/>
          <a:p>
            <a:endParaRPr lang="tr-TR"/>
          </a:p>
        </p:txBody>
      </p:sp>
      <p:sp>
        <p:nvSpPr>
          <p:cNvPr id="30734" name="Line 17"/>
          <p:cNvSpPr>
            <a:spLocks noChangeShapeType="1"/>
          </p:cNvSpPr>
          <p:nvPr/>
        </p:nvSpPr>
        <p:spPr bwMode="auto">
          <a:xfrm flipH="1">
            <a:off x="5110163" y="2346598"/>
            <a:ext cx="0" cy="360363"/>
          </a:xfrm>
          <a:prstGeom prst="line">
            <a:avLst/>
          </a:prstGeom>
          <a:noFill/>
          <a:ln w="38100">
            <a:solidFill>
              <a:srgbClr val="003399"/>
            </a:solidFill>
            <a:round/>
            <a:headEnd/>
            <a:tailEnd type="triangle" w="med" len="med"/>
          </a:ln>
        </p:spPr>
        <p:txBody>
          <a:bodyPr/>
          <a:lstStyle/>
          <a:p>
            <a:endParaRPr lang="tr-TR"/>
          </a:p>
        </p:txBody>
      </p:sp>
      <p:sp>
        <p:nvSpPr>
          <p:cNvPr id="30735" name="Line 18"/>
          <p:cNvSpPr>
            <a:spLocks noChangeShapeType="1"/>
          </p:cNvSpPr>
          <p:nvPr/>
        </p:nvSpPr>
        <p:spPr bwMode="auto">
          <a:xfrm flipH="1">
            <a:off x="7493000" y="2346598"/>
            <a:ext cx="46038" cy="214313"/>
          </a:xfrm>
          <a:prstGeom prst="line">
            <a:avLst/>
          </a:prstGeom>
          <a:noFill/>
          <a:ln w="38100">
            <a:solidFill>
              <a:srgbClr val="003399"/>
            </a:solidFill>
            <a:round/>
            <a:headEnd/>
            <a:tailEnd type="triangle" w="med" len="med"/>
          </a:ln>
        </p:spPr>
        <p:txBody>
          <a:bodyPr/>
          <a:lstStyle/>
          <a:p>
            <a:endParaRPr lang="tr-TR"/>
          </a:p>
        </p:txBody>
      </p:sp>
      <p:sp>
        <p:nvSpPr>
          <p:cNvPr id="16" name="15 Dikdörtgen"/>
          <p:cNvSpPr/>
          <p:nvPr/>
        </p:nvSpPr>
        <p:spPr>
          <a:xfrm>
            <a:off x="1115616" y="1700808"/>
            <a:ext cx="7470973" cy="769441"/>
          </a:xfrm>
          <a:prstGeom prst="rect">
            <a:avLst/>
          </a:prstGeom>
        </p:spPr>
        <p:txBody>
          <a:bodyPr wrap="square">
            <a:spAutoFit/>
          </a:bodyPr>
          <a:lstStyle/>
          <a:p>
            <a:r>
              <a:rPr lang="tr-TR" sz="4400" b="1" dirty="0" smtClean="0">
                <a:solidFill>
                  <a:prstClr val="black">
                    <a:lumMod val="85000"/>
                    <a:lumOff val="15000"/>
                  </a:prstClr>
                </a:solidFill>
                <a:latin typeface="Calibri"/>
              </a:rPr>
              <a:t>P</a:t>
            </a:r>
            <a:r>
              <a:rPr lang="tr-TR" sz="1500" b="1" dirty="0" smtClean="0">
                <a:solidFill>
                  <a:prstClr val="black">
                    <a:lumMod val="85000"/>
                    <a:lumOff val="15000"/>
                  </a:prstClr>
                </a:solidFill>
                <a:latin typeface="Calibri"/>
              </a:rPr>
              <a:t>imi Çek                   </a:t>
            </a:r>
            <a:r>
              <a:rPr lang="tr-TR" sz="4400" b="1" dirty="0" smtClean="0">
                <a:solidFill>
                  <a:prstClr val="black">
                    <a:lumMod val="85000"/>
                    <a:lumOff val="15000"/>
                  </a:prstClr>
                </a:solidFill>
                <a:latin typeface="Calibri"/>
              </a:rPr>
              <a:t>A</a:t>
            </a:r>
            <a:r>
              <a:rPr lang="tr-TR" sz="1500" b="1" dirty="0" smtClean="0">
                <a:solidFill>
                  <a:prstClr val="black">
                    <a:lumMod val="85000"/>
                    <a:lumOff val="15000"/>
                  </a:prstClr>
                </a:solidFill>
                <a:latin typeface="Calibri"/>
              </a:rPr>
              <a:t>teşe Tut                                 </a:t>
            </a:r>
            <a:r>
              <a:rPr lang="tr-TR" sz="4400" b="1" dirty="0" smtClean="0">
                <a:solidFill>
                  <a:prstClr val="black">
                    <a:lumMod val="85000"/>
                    <a:lumOff val="15000"/>
                  </a:prstClr>
                </a:solidFill>
                <a:latin typeface="Calibri"/>
              </a:rPr>
              <a:t>S</a:t>
            </a:r>
            <a:r>
              <a:rPr lang="tr-TR" sz="1500" b="1" dirty="0" smtClean="0">
                <a:solidFill>
                  <a:prstClr val="black">
                    <a:lumMod val="85000"/>
                    <a:lumOff val="15000"/>
                  </a:prstClr>
                </a:solidFill>
                <a:latin typeface="Calibri"/>
              </a:rPr>
              <a:t>ık                                           </a:t>
            </a:r>
            <a:r>
              <a:rPr lang="tr-TR" sz="4400" b="1" dirty="0" smtClean="0">
                <a:solidFill>
                  <a:prstClr val="black">
                    <a:lumMod val="85000"/>
                    <a:lumOff val="15000"/>
                  </a:prstClr>
                </a:solidFill>
                <a:latin typeface="Calibri"/>
              </a:rPr>
              <a:t>S</a:t>
            </a:r>
            <a:r>
              <a:rPr lang="tr-TR" sz="1500" b="1" dirty="0" smtClean="0">
                <a:solidFill>
                  <a:prstClr val="black">
                    <a:lumMod val="85000"/>
                    <a:lumOff val="15000"/>
                  </a:prstClr>
                </a:solidFill>
                <a:latin typeface="Calibri"/>
              </a:rPr>
              <a:t>üpür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356454"/>
            <a:ext cx="8229600" cy="1347774"/>
          </a:xfrm>
        </p:spPr>
        <p:txBody>
          <a:bodyPr>
            <a:noAutofit/>
          </a:bodyPr>
          <a:lstStyle/>
          <a:p>
            <a:r>
              <a:rPr lang="tr-TR" sz="2800" b="1" u="sng" dirty="0" smtClean="0">
                <a:solidFill>
                  <a:schemeClr val="tx2"/>
                </a:solidFill>
                <a:cs typeface="Times New Roman" pitchFamily="18" charset="0"/>
              </a:rPr>
              <a:t/>
            </a:r>
            <a:br>
              <a:rPr lang="tr-TR" sz="2800" b="1" u="sng" dirty="0" smtClean="0">
                <a:solidFill>
                  <a:schemeClr val="tx2"/>
                </a:solidFill>
                <a:cs typeface="Times New Roman" pitchFamily="18" charset="0"/>
              </a:rPr>
            </a:br>
            <a:r>
              <a:rPr lang="tr-TR" sz="4000" b="1" u="sng" dirty="0" smtClean="0">
                <a:solidFill>
                  <a:schemeClr val="tx2"/>
                </a:solidFill>
                <a:cs typeface="Times New Roman" pitchFamily="18" charset="0"/>
              </a:rPr>
              <a:t>YANGIN SÖNDÜRME CİHAZLARININ KULLANILMASI</a:t>
            </a:r>
            <a:r>
              <a:rPr lang="tr-TR" sz="4000" b="1" u="sng" dirty="0" smtClean="0">
                <a:solidFill>
                  <a:schemeClr val="tx2"/>
                </a:solidFill>
              </a:rPr>
              <a:t/>
            </a:r>
            <a:br>
              <a:rPr lang="tr-TR" sz="4000" b="1" u="sng" dirty="0" smtClean="0">
                <a:solidFill>
                  <a:schemeClr val="tx2"/>
                </a:solidFill>
              </a:rPr>
            </a:br>
            <a:endParaRPr lang="tr-TR" sz="4000" dirty="0">
              <a:solidFill>
                <a:schemeClr val="tx2"/>
              </a:solidFill>
            </a:endParaRPr>
          </a:p>
        </p:txBody>
      </p:sp>
      <p:pic>
        <p:nvPicPr>
          <p:cNvPr id="4" name="Picture 6"/>
          <p:cNvPicPr>
            <a:picLocks noGrp="1" noChangeAspect="1" noChangeArrowheads="1"/>
          </p:cNvPicPr>
          <p:nvPr>
            <p:ph idx="1"/>
          </p:nvPr>
        </p:nvPicPr>
        <p:blipFill>
          <a:blip r:embed="rId2" cstate="print"/>
          <a:srcRect/>
          <a:stretch>
            <a:fillRect/>
          </a:stretch>
        </p:blipFill>
        <p:spPr bwMode="auto">
          <a:xfrm>
            <a:off x="611560" y="2132856"/>
            <a:ext cx="2000263" cy="4500594"/>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6826665" y="2061418"/>
            <a:ext cx="1928826" cy="4657737"/>
          </a:xfrm>
          <a:prstGeom prst="rect">
            <a:avLst/>
          </a:prstGeom>
          <a:noFill/>
          <a:ln w="9525">
            <a:noFill/>
            <a:miter lim="800000"/>
            <a:headEnd/>
            <a:tailEnd/>
          </a:ln>
        </p:spPr>
      </p:pic>
      <p:sp>
        <p:nvSpPr>
          <p:cNvPr id="6" name="Text Box 17"/>
          <p:cNvSpPr txBox="1">
            <a:spLocks noChangeArrowheads="1"/>
          </p:cNvSpPr>
          <p:nvPr/>
        </p:nvSpPr>
        <p:spPr bwMode="auto">
          <a:xfrm>
            <a:off x="968749" y="1704228"/>
            <a:ext cx="1336703" cy="307777"/>
          </a:xfrm>
          <a:prstGeom prst="rect">
            <a:avLst/>
          </a:prstGeom>
          <a:solidFill>
            <a:srgbClr val="FFFF00"/>
          </a:solidFill>
          <a:ln w="9525">
            <a:noFill/>
            <a:miter lim="800000"/>
            <a:headEnd/>
            <a:tailEnd/>
          </a:ln>
        </p:spPr>
        <p:txBody>
          <a:bodyPr wrap="square">
            <a:spAutoFit/>
          </a:bodyPr>
          <a:lstStyle/>
          <a:p>
            <a:pPr algn="ctr">
              <a:spcBef>
                <a:spcPct val="50000"/>
              </a:spcBef>
            </a:pPr>
            <a:r>
              <a:rPr lang="tr-TR" sz="1400" b="1" dirty="0">
                <a:solidFill>
                  <a:srgbClr val="FF3300"/>
                </a:solidFill>
                <a:latin typeface="Arial" charset="0"/>
              </a:rPr>
              <a:t>YANLIŞ</a:t>
            </a:r>
          </a:p>
        </p:txBody>
      </p:sp>
      <p:sp>
        <p:nvSpPr>
          <p:cNvPr id="7" name="Text Box 17"/>
          <p:cNvSpPr txBox="1">
            <a:spLocks noChangeArrowheads="1"/>
          </p:cNvSpPr>
          <p:nvPr/>
        </p:nvSpPr>
        <p:spPr bwMode="auto">
          <a:xfrm>
            <a:off x="7040979" y="1632790"/>
            <a:ext cx="1336703" cy="307777"/>
          </a:xfrm>
          <a:prstGeom prst="rect">
            <a:avLst/>
          </a:prstGeom>
          <a:solidFill>
            <a:srgbClr val="FFFF00"/>
          </a:solidFill>
          <a:ln w="9525">
            <a:noFill/>
            <a:miter lim="800000"/>
            <a:headEnd/>
            <a:tailEnd/>
          </a:ln>
        </p:spPr>
        <p:txBody>
          <a:bodyPr wrap="square">
            <a:spAutoFit/>
          </a:bodyPr>
          <a:lstStyle/>
          <a:p>
            <a:pPr algn="ctr">
              <a:spcBef>
                <a:spcPct val="50000"/>
              </a:spcBef>
            </a:pPr>
            <a:r>
              <a:rPr lang="tr-TR" sz="1400" b="1" dirty="0" smtClean="0">
                <a:solidFill>
                  <a:srgbClr val="FF3300"/>
                </a:solidFill>
                <a:latin typeface="Arial" charset="0"/>
              </a:rPr>
              <a:t>DOĞRU</a:t>
            </a:r>
            <a:endParaRPr lang="tr-TR" sz="1400" b="1" dirty="0">
              <a:solidFill>
                <a:srgbClr val="FF3300"/>
              </a:solidFill>
              <a:latin typeface="Arial" charset="0"/>
            </a:endParaRPr>
          </a:p>
        </p:txBody>
      </p:sp>
      <p:sp>
        <p:nvSpPr>
          <p:cNvPr id="8" name="7 Dikdörtgen"/>
          <p:cNvSpPr/>
          <p:nvPr/>
        </p:nvSpPr>
        <p:spPr>
          <a:xfrm>
            <a:off x="2683261" y="2061418"/>
            <a:ext cx="4071966" cy="4524315"/>
          </a:xfrm>
          <a:prstGeom prst="rect">
            <a:avLst/>
          </a:prstGeom>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algn="ctr" eaLnBrk="0" hangingPunct="0"/>
            <a:endParaRPr lang="tr-TR" b="1" dirty="0" smtClean="0">
              <a:solidFill>
                <a:schemeClr val="accent1"/>
              </a:solidFill>
              <a:latin typeface="Times New Roman" pitchFamily="18" charset="0"/>
              <a:cs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RÜZGARI ARKANA AL</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ALEVİN DİBİNE</a:t>
            </a:r>
            <a:r>
              <a:rPr lang="tr-TR" dirty="0" smtClean="0">
                <a:solidFill>
                  <a:schemeClr val="accent1"/>
                </a:solidFill>
                <a:latin typeface="Times New Roman" pitchFamily="18" charset="0"/>
                <a:cs typeface="Times New Roman" pitchFamily="18" charset="0"/>
              </a:rPr>
              <a:t> </a:t>
            </a:r>
            <a:r>
              <a:rPr lang="tr-TR" b="1" dirty="0" smtClean="0">
                <a:solidFill>
                  <a:schemeClr val="accent1"/>
                </a:solidFill>
                <a:latin typeface="Times New Roman" pitchFamily="18" charset="0"/>
                <a:cs typeface="Times New Roman" pitchFamily="18" charset="0"/>
              </a:rPr>
              <a:t>TUT</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YANGININ DOĞDUĞU YERE TUT</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EVVELA ÖNÜ SONRA İLERİYİ SÖNDÜR</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YANGIN TAMAMEN SÖNMEDEN AYRILMA</a:t>
            </a:r>
          </a:p>
          <a:p>
            <a:pPr algn="ctr" eaLnBrk="0" hangingPunct="0"/>
            <a:endParaRPr lang="tr-TR" b="1" dirty="0" smtClean="0">
              <a:solidFill>
                <a:schemeClr val="accent1"/>
              </a:solidFill>
              <a:latin typeface="Times New Roman" pitchFamily="18" charset="0"/>
              <a:cs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OMUZ HİZASINA AS</a:t>
            </a:r>
          </a:p>
          <a:p>
            <a:pPr algn="ctr" eaLnBrk="0" hangingPunct="0"/>
            <a:endParaRPr lang="tr-TR"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7240" y="692696"/>
            <a:ext cx="8606760" cy="5929330"/>
          </a:xfrm>
        </p:spPr>
        <p:txBody>
          <a:bodyPr/>
          <a:lstStyle/>
          <a:p>
            <a:r>
              <a:rPr lang="tr-TR" sz="1800" dirty="0" smtClean="0"/>
              <a:t>Hastanelerde, huzurevlerinde, anaokullarında vb. yerlerde </a:t>
            </a:r>
            <a:r>
              <a:rPr lang="tr-TR" sz="1800" u="sng" dirty="0" smtClean="0"/>
              <a:t>sulu veya temiz gazlı söndürme </a:t>
            </a:r>
            <a:r>
              <a:rPr lang="tr-TR" sz="1800" dirty="0" smtClean="0"/>
              <a:t>cihazlarının tercih edilmesi gerekir. </a:t>
            </a:r>
          </a:p>
          <a:p>
            <a:endParaRPr lang="tr-TR" sz="1800" dirty="0" smtClean="0"/>
          </a:p>
          <a:p>
            <a:r>
              <a:rPr lang="tr-TR" sz="1800" dirty="0" smtClean="0"/>
              <a:t>Düşük tehlike sınıfında her 500 m</a:t>
            </a:r>
            <a:r>
              <a:rPr lang="tr-TR" sz="1800" baseline="30000" dirty="0" smtClean="0"/>
              <a:t>2</a:t>
            </a:r>
            <a:r>
              <a:rPr lang="tr-TR" sz="1800" dirty="0" smtClean="0"/>
              <a:t>,</a:t>
            </a:r>
          </a:p>
          <a:p>
            <a:pPr>
              <a:buNone/>
            </a:pPr>
            <a:r>
              <a:rPr lang="tr-TR" sz="1800" dirty="0" smtClean="0"/>
              <a:t>      Orta tehlike ve yüksek tehlike sınıfında her  250 m² </a:t>
            </a:r>
          </a:p>
          <a:p>
            <a:pPr>
              <a:buNone/>
            </a:pPr>
            <a:r>
              <a:rPr lang="tr-TR" sz="1800" dirty="0" smtClean="0"/>
              <a:t>               alan için 1 adet  uygun tipte 6 </a:t>
            </a:r>
            <a:r>
              <a:rPr lang="tr-TR" sz="1800" dirty="0" err="1" smtClean="0"/>
              <a:t>kg’lık</a:t>
            </a:r>
            <a:r>
              <a:rPr lang="tr-TR" sz="1800" dirty="0" smtClean="0"/>
              <a:t> kuru  kimyevî tozlu veya eşdeğeri gazlı </a:t>
            </a:r>
          </a:p>
          <a:p>
            <a:pPr>
              <a:buNone/>
            </a:pPr>
            <a:r>
              <a:rPr lang="tr-TR" sz="1800" dirty="0" smtClean="0"/>
              <a:t>               yangın söndürme cihazları bulundurulması gerekir. </a:t>
            </a:r>
          </a:p>
          <a:p>
            <a:pPr>
              <a:buNone/>
            </a:pPr>
            <a:endParaRPr lang="tr-TR" sz="1800" dirty="0" smtClean="0"/>
          </a:p>
          <a:p>
            <a:r>
              <a:rPr lang="tr-TR" sz="1800" dirty="0" smtClean="0"/>
              <a:t>Söndürme  cihazlarına ulaşma mesafesi en fazla 25 m olur.</a:t>
            </a:r>
          </a:p>
          <a:p>
            <a:endParaRPr lang="tr-TR" sz="1800" dirty="0" smtClean="0"/>
          </a:p>
          <a:p>
            <a:r>
              <a:rPr lang="tr-TR" sz="1800" dirty="0" smtClean="0"/>
              <a:t>Zeminden olan yüksekliği yaklaşık 90 </a:t>
            </a:r>
            <a:r>
              <a:rPr lang="tr-TR" sz="1800" dirty="0" err="1" smtClean="0"/>
              <a:t>cm’yi</a:t>
            </a:r>
            <a:r>
              <a:rPr lang="tr-TR" sz="1800" dirty="0" smtClean="0"/>
              <a:t> aşmayacak şekilde montaj yapılır. </a:t>
            </a:r>
          </a:p>
          <a:p>
            <a:endParaRPr lang="tr-TR" sz="1800" dirty="0" smtClean="0"/>
          </a:p>
          <a:p>
            <a:r>
              <a:rPr lang="tr-TR" sz="1800" dirty="0" smtClean="0"/>
              <a:t>Otoparklarda, depolarda, tesisat dairelerinde ve benzeri yerlerde ayrıca tekerlekli tip söndürme cihazı bulundurulması mecburidir.</a:t>
            </a:r>
          </a:p>
          <a:p>
            <a:endParaRPr lang="tr-TR" sz="1800" dirty="0" smtClean="0"/>
          </a:p>
          <a:p>
            <a:r>
              <a:rPr lang="tr-TR" sz="1800" dirty="0" smtClean="0"/>
              <a:t>Söndürme cihazlarının standartlarda belirtilen hususlar doğrultusunda </a:t>
            </a:r>
            <a:r>
              <a:rPr lang="tr-TR" sz="1800" b="1" dirty="0" smtClean="0"/>
              <a:t>yılda bir kez yerinde genel kontrolleri </a:t>
            </a:r>
            <a:r>
              <a:rPr lang="tr-TR" sz="1800" dirty="0" smtClean="0"/>
              <a:t>yapılır ve </a:t>
            </a:r>
            <a:r>
              <a:rPr lang="tr-TR" sz="1800" b="1" dirty="0" smtClean="0"/>
              <a:t>dördüncü yılın sonunda içindeki söndürme maddeleri yenilenerek</a:t>
            </a:r>
            <a:r>
              <a:rPr lang="tr-TR" sz="1800" dirty="0" smtClean="0"/>
              <a:t> hidrostatik testleri yapılır. </a:t>
            </a:r>
            <a:endParaRPr lang="tr-TR" sz="1800" dirty="0"/>
          </a:p>
        </p:txBody>
      </p:sp>
      <p:sp>
        <p:nvSpPr>
          <p:cNvPr id="4" name="3 Metin kutusu"/>
          <p:cNvSpPr txBox="1"/>
          <p:nvPr/>
        </p:nvSpPr>
        <p:spPr>
          <a:xfrm>
            <a:off x="1259632" y="179348"/>
            <a:ext cx="6624736" cy="523220"/>
          </a:xfrm>
          <a:prstGeom prst="rect">
            <a:avLst/>
          </a:prstGeom>
          <a:noFill/>
        </p:spPr>
        <p:txBody>
          <a:bodyPr wrap="square" rtlCol="0">
            <a:spAutoFit/>
          </a:bodyPr>
          <a:lstStyle/>
          <a:p>
            <a:r>
              <a:rPr lang="tr-TR" sz="2800" b="1" dirty="0" smtClean="0"/>
              <a:t>YÖNETMELİKTEN BAZI ÖNEMLİ NOTLAR</a:t>
            </a:r>
            <a:endParaRPr lang="tr-TR"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00166" y="1357298"/>
            <a:ext cx="28622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ve</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köz</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olu</a:t>
            </a:r>
            <a:r>
              <a:rPr lang="tr-TR" sz="2000" dirty="0"/>
              <a:t>ş</a:t>
            </a:r>
            <a:r>
              <a:rPr lang="en-US" sz="2000" dirty="0" err="1">
                <a:latin typeface="Futura Bk" pitchFamily="34" charset="0"/>
                <a:ea typeface="ＭＳ Ｐゴシック" pitchFamily="34" charset="-128"/>
              </a:rPr>
              <a:t>turucu</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err="1" smtClean="0">
                <a:latin typeface="Futura Bk" pitchFamily="34" charset="0"/>
                <a:ea typeface="ＭＳ Ｐゴシック" pitchFamily="34" charset="-128"/>
              </a:rPr>
              <a:t>lar</a:t>
            </a:r>
            <a:r>
              <a:rPr lang="tr-TR" sz="2000" dirty="0" smtClean="0">
                <a:latin typeface="Futura Bk" pitchFamily="34" charset="0"/>
                <a:ea typeface="ＭＳ Ｐゴシック" pitchFamily="34" charset="-128"/>
              </a:rPr>
              <a:t> (Karbon içeren madde yangınları)</a:t>
            </a:r>
            <a:endParaRPr lang="en-US" sz="2000" dirty="0">
              <a:latin typeface="Futura Bk" pitchFamily="34" charset="0"/>
              <a:ea typeface="ＭＳ Ｐゴシック" pitchFamily="34" charset="-128"/>
            </a:endParaRPr>
          </a:p>
        </p:txBody>
      </p:sp>
      <p:sp>
        <p:nvSpPr>
          <p:cNvPr id="3" name="Text Box 3"/>
          <p:cNvSpPr txBox="1">
            <a:spLocks noChangeArrowheads="1"/>
          </p:cNvSpPr>
          <p:nvPr/>
        </p:nvSpPr>
        <p:spPr bwMode="auto">
          <a:xfrm>
            <a:off x="6376974" y="1312965"/>
            <a:ext cx="2714644"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   </a:t>
            </a:r>
            <a:r>
              <a:rPr lang="en-US" sz="2000" dirty="0" smtClean="0">
                <a:latin typeface="Futura Bk" pitchFamily="34" charset="0"/>
                <a:ea typeface="ＭＳ Ｐゴシック" pitchFamily="34" charset="-128"/>
              </a:rPr>
              <a:t>Ka</a:t>
            </a:r>
            <a:r>
              <a:rPr lang="tr-TR" sz="2000" dirty="0" err="1"/>
              <a:t>ğı</a:t>
            </a:r>
            <a:r>
              <a:rPr lang="en-US" sz="2000" dirty="0" smtClean="0">
                <a:latin typeface="Futura Bk" pitchFamily="34" charset="0"/>
                <a:ea typeface="ＭＳ Ｐゴシック" pitchFamily="34" charset="-128"/>
              </a:rPr>
              <a:t>t,</a:t>
            </a:r>
            <a:r>
              <a:rPr lang="tr-TR" sz="2000" dirty="0" smtClean="0">
                <a:latin typeface="Futura Bk" pitchFamily="34" charset="0"/>
                <a:ea typeface="ＭＳ Ｐゴシック" pitchFamily="34" charset="-128"/>
              </a:rPr>
              <a:t> o</a:t>
            </a:r>
            <a:r>
              <a:rPr lang="en-US" sz="2000" dirty="0" smtClean="0">
                <a:latin typeface="Futura Bk" pitchFamily="34" charset="0"/>
                <a:ea typeface="ＭＳ Ｐゴシック" pitchFamily="34" charset="-128"/>
              </a:rPr>
              <a:t>dun,</a:t>
            </a:r>
            <a:r>
              <a:rPr lang="tr-TR" sz="2000" dirty="0" smtClean="0">
                <a:latin typeface="Futura Bk" pitchFamily="34" charset="0"/>
                <a:ea typeface="ＭＳ Ｐゴシック" pitchFamily="34" charset="-128"/>
              </a:rPr>
              <a:t> t</a:t>
            </a:r>
            <a:r>
              <a:rPr lang="en-US" sz="2000" dirty="0" err="1" smtClean="0">
                <a:latin typeface="Futura Bk" pitchFamily="34" charset="0"/>
                <a:ea typeface="ＭＳ Ｐゴシック" pitchFamily="34" charset="-128"/>
              </a:rPr>
              <a:t>ekstil</a:t>
            </a:r>
            <a:r>
              <a:rPr lang="en-US" sz="2000" dirty="0" smtClean="0">
                <a:latin typeface="Futura Bk" pitchFamily="34" charset="0"/>
                <a:ea typeface="ＭＳ Ｐゴシック" pitchFamily="34" charset="-128"/>
              </a:rPr>
              <a:t>,</a:t>
            </a:r>
            <a:r>
              <a:rPr lang="tr-TR" sz="2000" dirty="0" smtClean="0">
                <a:latin typeface="Futura Bk" pitchFamily="34" charset="0"/>
                <a:ea typeface="ＭＳ Ｐゴシック" pitchFamily="34" charset="-128"/>
              </a:rPr>
              <a:t> kömür, ot, doküman,plastik</a:t>
            </a:r>
            <a:endParaRPr lang="en-US" sz="2000" dirty="0">
              <a:latin typeface="Futura Bk" pitchFamily="34" charset="0"/>
              <a:ea typeface="ＭＳ Ｐゴシック" pitchFamily="34" charset="-128"/>
            </a:endParaRPr>
          </a:p>
        </p:txBody>
      </p:sp>
      <p:pic>
        <p:nvPicPr>
          <p:cNvPr id="4"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393825"/>
            <a:ext cx="990600" cy="91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536825"/>
            <a:ext cx="990600" cy="879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679825"/>
            <a:ext cx="990600" cy="90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4822825"/>
            <a:ext cx="990600" cy="974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1571604" y="2786058"/>
            <a:ext cx="1962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s</a:t>
            </a:r>
            <a:r>
              <a:rPr lang="tr-TR" sz="2000" dirty="0"/>
              <a:t>ı</a:t>
            </a:r>
            <a:r>
              <a:rPr lang="en-US" sz="2000" dirty="0">
                <a:latin typeface="Futura Bk" pitchFamily="34" charset="0"/>
                <a:ea typeface="ＭＳ Ｐゴシック" pitchFamily="34" charset="-128"/>
              </a:rPr>
              <a:t>v</a:t>
            </a:r>
            <a:r>
              <a:rPr lang="tr-TR" sz="2000" dirty="0"/>
              <a:t>ı</a:t>
            </a:r>
            <a:r>
              <a:rPr lang="en-US" sz="2000" dirty="0" err="1">
                <a:latin typeface="Futura Bk" pitchFamily="34" charset="0"/>
                <a:ea typeface="ＭＳ Ｐゴシック" pitchFamily="34" charset="-128"/>
              </a:rPr>
              <a:t>lar</a:t>
            </a:r>
            <a:endParaRPr lang="en-US" sz="2000" dirty="0">
              <a:latin typeface="Futura Bk" pitchFamily="34" charset="0"/>
              <a:ea typeface="ＭＳ Ｐゴシック" pitchFamily="34" charset="-128"/>
            </a:endParaRPr>
          </a:p>
        </p:txBody>
      </p:sp>
      <p:sp>
        <p:nvSpPr>
          <p:cNvPr id="10" name="Text Box 10"/>
          <p:cNvSpPr txBox="1">
            <a:spLocks noChangeArrowheads="1"/>
          </p:cNvSpPr>
          <p:nvPr/>
        </p:nvSpPr>
        <p:spPr bwMode="auto">
          <a:xfrm>
            <a:off x="1500166" y="4000504"/>
            <a:ext cx="21558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ea typeface="ＭＳ Ｐゴシック" pitchFamily="34" charset="-128"/>
              </a:rPr>
              <a:t>Yan</a:t>
            </a:r>
            <a:r>
              <a:rPr lang="tr-TR" sz="2000" dirty="0"/>
              <a:t>ı</a:t>
            </a:r>
            <a:r>
              <a:rPr lang="en-US" sz="2000" dirty="0">
                <a:ea typeface="ＭＳ Ｐゴシック" pitchFamily="34" charset="-128"/>
              </a:rPr>
              <a:t>c</a:t>
            </a:r>
            <a:r>
              <a:rPr lang="tr-TR" sz="2000" dirty="0"/>
              <a:t>ı</a:t>
            </a:r>
            <a:r>
              <a:rPr lang="en-US" sz="2000" dirty="0">
                <a:ea typeface="ＭＳ Ｐゴシック" pitchFamily="34" charset="-128"/>
              </a:rPr>
              <a:t> </a:t>
            </a:r>
            <a:r>
              <a:rPr lang="en-US" sz="2000" dirty="0" err="1">
                <a:ea typeface="ＭＳ Ｐゴシック" pitchFamily="34" charset="-128"/>
              </a:rPr>
              <a:t>gazlar</a:t>
            </a:r>
            <a:endParaRPr lang="en-US" sz="2000" dirty="0">
              <a:ea typeface="ＭＳ Ｐゴシック" pitchFamily="34" charset="-128"/>
            </a:endParaRPr>
          </a:p>
        </p:txBody>
      </p:sp>
      <p:sp>
        <p:nvSpPr>
          <p:cNvPr id="11" name="Text Box 11"/>
          <p:cNvSpPr txBox="1">
            <a:spLocks noChangeArrowheads="1"/>
          </p:cNvSpPr>
          <p:nvPr/>
        </p:nvSpPr>
        <p:spPr bwMode="auto">
          <a:xfrm>
            <a:off x="1571604" y="5072074"/>
            <a:ext cx="22240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ea typeface="ＭＳ Ｐゴシック" pitchFamily="34" charset="-128"/>
              </a:rPr>
              <a:t>Yan</a:t>
            </a:r>
            <a:r>
              <a:rPr lang="tr-TR" sz="2000" dirty="0"/>
              <a:t>ı</a:t>
            </a:r>
            <a:r>
              <a:rPr lang="en-US" sz="2000" dirty="0">
                <a:ea typeface="ＭＳ Ｐゴシック" pitchFamily="34" charset="-128"/>
              </a:rPr>
              <a:t>c</a:t>
            </a:r>
            <a:r>
              <a:rPr lang="tr-TR" sz="2000" dirty="0"/>
              <a:t>ı</a:t>
            </a:r>
            <a:r>
              <a:rPr lang="en-US" sz="2000" dirty="0">
                <a:ea typeface="ＭＳ Ｐゴシック" pitchFamily="34" charset="-128"/>
              </a:rPr>
              <a:t> </a:t>
            </a:r>
            <a:r>
              <a:rPr lang="en-US" sz="2000" dirty="0" err="1">
                <a:ea typeface="ＭＳ Ｐゴシック" pitchFamily="34" charset="-128"/>
              </a:rPr>
              <a:t>metaller</a:t>
            </a:r>
            <a:r>
              <a:rPr lang="en-US" sz="2000" dirty="0">
                <a:ea typeface="ＭＳ Ｐゴシック" pitchFamily="34" charset="-128"/>
              </a:rPr>
              <a:t> </a:t>
            </a:r>
            <a:r>
              <a:rPr lang="en-US" sz="2000" dirty="0" err="1">
                <a:ea typeface="ＭＳ Ｐゴシック" pitchFamily="34" charset="-128"/>
              </a:rPr>
              <a:t>ve</a:t>
            </a:r>
            <a:r>
              <a:rPr lang="en-US" sz="2000" dirty="0">
                <a:ea typeface="ＭＳ Ｐゴシック" pitchFamily="34" charset="-128"/>
              </a:rPr>
              <a:t> ala</a:t>
            </a:r>
            <a:r>
              <a:rPr lang="tr-TR" sz="2000" dirty="0" err="1"/>
              <a:t>şı</a:t>
            </a:r>
            <a:r>
              <a:rPr lang="en-US" sz="2000" dirty="0" err="1" smtClean="0">
                <a:ea typeface="ＭＳ Ｐゴシック" pitchFamily="34" charset="-128"/>
              </a:rPr>
              <a:t>mlar</a:t>
            </a:r>
            <a:r>
              <a:rPr lang="tr-TR" sz="2000" dirty="0" smtClean="0">
                <a:ea typeface="ＭＳ Ｐゴシック" pitchFamily="34" charset="-128"/>
              </a:rPr>
              <a:t>**</a:t>
            </a:r>
            <a:endParaRPr lang="en-US" sz="2000" dirty="0">
              <a:ea typeface="ＭＳ Ｐゴシック" pitchFamily="34" charset="-128"/>
            </a:endParaRPr>
          </a:p>
        </p:txBody>
      </p:sp>
      <p:sp>
        <p:nvSpPr>
          <p:cNvPr id="12" name="Text Box 12"/>
          <p:cNvSpPr txBox="1">
            <a:spLocks noChangeArrowheads="1"/>
          </p:cNvSpPr>
          <p:nvPr/>
        </p:nvSpPr>
        <p:spPr bwMode="auto">
          <a:xfrm>
            <a:off x="6143636" y="785794"/>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b="1" u="sng" dirty="0" err="1">
                <a:latin typeface="Futura Bk" pitchFamily="34" charset="0"/>
                <a:ea typeface="ＭＳ Ｐゴシック" pitchFamily="34" charset="-128"/>
              </a:rPr>
              <a:t>Materyaller</a:t>
            </a:r>
            <a:endParaRPr lang="en-GB" sz="2000" b="1" u="sng" dirty="0">
              <a:latin typeface="Futura Bk" pitchFamily="34" charset="0"/>
              <a:ea typeface="ＭＳ Ｐゴシック" pitchFamily="34" charset="-128"/>
            </a:endParaRPr>
          </a:p>
        </p:txBody>
      </p:sp>
      <p:sp>
        <p:nvSpPr>
          <p:cNvPr id="14" name="Rectangle 14"/>
          <p:cNvSpPr>
            <a:spLocks noChangeArrowheads="1"/>
          </p:cNvSpPr>
          <p:nvPr/>
        </p:nvSpPr>
        <p:spPr bwMode="auto">
          <a:xfrm>
            <a:off x="5786446" y="2571744"/>
            <a:ext cx="27860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buClr>
                <a:srgbClr val="0000FF"/>
              </a:buClr>
              <a:buSzPct val="46000"/>
              <a:buFont typeface="Monotype Sorts" charset="2"/>
              <a:buNone/>
            </a:pPr>
            <a:r>
              <a:rPr lang="en-US" sz="2000" dirty="0" err="1" smtClean="0">
                <a:latin typeface="Futura Bk" pitchFamily="34" charset="0"/>
                <a:ea typeface="ＭＳ Ｐゴシック" pitchFamily="34" charset="-128"/>
              </a:rPr>
              <a:t>Alkol</a:t>
            </a:r>
            <a:r>
              <a:rPr lang="en-US" sz="2000" dirty="0" smtClean="0">
                <a:latin typeface="Futura Bk" pitchFamily="34" charset="0"/>
                <a:ea typeface="ＭＳ Ｐゴシック" pitchFamily="34" charset="-128"/>
              </a:rPr>
              <a:t>, </a:t>
            </a:r>
            <a:r>
              <a:rPr lang="en-US" sz="2000" dirty="0" err="1">
                <a:latin typeface="Futura Bk" pitchFamily="34" charset="0"/>
                <a:ea typeface="ＭＳ Ｐゴシック" pitchFamily="34" charset="-128"/>
              </a:rPr>
              <a:t>Benzin</a:t>
            </a:r>
            <a:r>
              <a:rPr lang="en-US" sz="2000" dirty="0" smtClean="0">
                <a:latin typeface="Futura Bk" pitchFamily="34" charset="0"/>
                <a:ea typeface="ＭＳ Ｐゴシック" pitchFamily="34" charset="-128"/>
              </a:rPr>
              <a:t>,</a:t>
            </a:r>
            <a:r>
              <a:rPr lang="tr-TR" sz="2000" dirty="0" smtClean="0">
                <a:latin typeface="Futura Bk" pitchFamily="34" charset="0"/>
                <a:ea typeface="ＭＳ Ｐゴシック" pitchFamily="34" charset="-128"/>
              </a:rPr>
              <a:t> katran,asfalt, Yağlı </a:t>
            </a:r>
            <a:r>
              <a:rPr lang="en-US" sz="2000" dirty="0" err="1" smtClean="0">
                <a:latin typeface="Futura Bk" pitchFamily="34" charset="0"/>
                <a:ea typeface="ＭＳ Ｐゴシック" pitchFamily="34" charset="-128"/>
              </a:rPr>
              <a:t>Boya</a:t>
            </a:r>
            <a:r>
              <a:rPr lang="en-US" sz="2000" dirty="0">
                <a:latin typeface="Futura Bk" pitchFamily="34" charset="0"/>
                <a:ea typeface="ＭＳ Ｐゴシック" pitchFamily="34" charset="-128"/>
              </a:rPr>
              <a:t>, </a:t>
            </a:r>
            <a:r>
              <a:rPr lang="tr-TR" sz="2000" dirty="0" smtClean="0">
                <a:latin typeface="Futura Bk" pitchFamily="34" charset="0"/>
                <a:ea typeface="ＭＳ Ｐゴシック" pitchFamily="34" charset="-128"/>
              </a:rPr>
              <a:t>Makine </a:t>
            </a:r>
            <a:r>
              <a:rPr lang="en-US" sz="2000" dirty="0" err="1" smtClean="0">
                <a:latin typeface="Futura Bk" pitchFamily="34" charset="0"/>
                <a:ea typeface="ＭＳ Ｐゴシック" pitchFamily="34" charset="-128"/>
              </a:rPr>
              <a:t>Ya</a:t>
            </a:r>
            <a:r>
              <a:rPr lang="tr-TR" sz="2000" dirty="0" err="1" smtClean="0"/>
              <a:t>ğı</a:t>
            </a:r>
            <a:endParaRPr lang="en-GB" sz="2000" dirty="0"/>
          </a:p>
        </p:txBody>
      </p:sp>
      <p:sp>
        <p:nvSpPr>
          <p:cNvPr id="15" name="Text Box 15"/>
          <p:cNvSpPr txBox="1">
            <a:spLocks noChangeArrowheads="1"/>
          </p:cNvSpPr>
          <p:nvPr/>
        </p:nvSpPr>
        <p:spPr bwMode="auto">
          <a:xfrm>
            <a:off x="6143636" y="3857628"/>
            <a:ext cx="235745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Metan, </a:t>
            </a:r>
            <a:r>
              <a:rPr lang="en-US" sz="2000" dirty="0" err="1" smtClean="0">
                <a:latin typeface="Futura Bk" pitchFamily="34" charset="0"/>
                <a:ea typeface="ＭＳ Ｐゴシック" pitchFamily="34" charset="-128"/>
              </a:rPr>
              <a:t>Butan</a:t>
            </a:r>
            <a:r>
              <a:rPr lang="en-US" sz="2000" dirty="0">
                <a:latin typeface="Futura Bk" pitchFamily="34" charset="0"/>
                <a:ea typeface="ＭＳ Ｐゴシック" pitchFamily="34" charset="-128"/>
              </a:rPr>
              <a:t>, </a:t>
            </a:r>
            <a:r>
              <a:rPr lang="en-US" sz="2000" dirty="0" err="1" smtClean="0">
                <a:latin typeface="Futura Bk" pitchFamily="34" charset="0"/>
                <a:ea typeface="ＭＳ Ｐゴシック" pitchFamily="34" charset="-128"/>
              </a:rPr>
              <a:t>Propan</a:t>
            </a:r>
            <a:r>
              <a:rPr lang="tr-TR" sz="2000" dirty="0" smtClean="0">
                <a:latin typeface="Futura Bk" pitchFamily="34" charset="0"/>
                <a:ea typeface="ＭＳ Ｐゴシック" pitchFamily="34" charset="-128"/>
              </a:rPr>
              <a:t>,Hidrojen, Asetilen,LPG</a:t>
            </a:r>
            <a:endParaRPr lang="en-US" sz="2000" dirty="0">
              <a:latin typeface="Futura Bk" pitchFamily="34" charset="0"/>
              <a:ea typeface="ＭＳ Ｐゴシック" pitchFamily="34" charset="-128"/>
            </a:endParaRPr>
          </a:p>
        </p:txBody>
      </p:sp>
      <p:sp>
        <p:nvSpPr>
          <p:cNvPr id="18" name="Line 18"/>
          <p:cNvSpPr>
            <a:spLocks noChangeShapeType="1"/>
          </p:cNvSpPr>
          <p:nvPr/>
        </p:nvSpPr>
        <p:spPr bwMode="auto">
          <a:xfrm>
            <a:off x="479425" y="2444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r>
              <a:rPr lang="tr-TR" dirty="0" smtClean="0"/>
              <a:t>karbonlar</a:t>
            </a:r>
            <a:endParaRPr lang="tr-TR" dirty="0"/>
          </a:p>
        </p:txBody>
      </p:sp>
      <p:sp>
        <p:nvSpPr>
          <p:cNvPr id="19" name="Line 19"/>
          <p:cNvSpPr>
            <a:spLocks noChangeShapeType="1"/>
          </p:cNvSpPr>
          <p:nvPr/>
        </p:nvSpPr>
        <p:spPr bwMode="auto">
          <a:xfrm>
            <a:off x="479425" y="3587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 name="Line 20"/>
          <p:cNvSpPr>
            <a:spLocks noChangeShapeType="1"/>
          </p:cNvSpPr>
          <p:nvPr/>
        </p:nvSpPr>
        <p:spPr bwMode="auto">
          <a:xfrm>
            <a:off x="403225" y="47307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1" name="Text Box 21"/>
          <p:cNvSpPr txBox="1">
            <a:spLocks noChangeArrowheads="1"/>
          </p:cNvSpPr>
          <p:nvPr/>
        </p:nvSpPr>
        <p:spPr bwMode="auto">
          <a:xfrm>
            <a:off x="1465263" y="768350"/>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b="1" u="sng" dirty="0">
                <a:latin typeface="Futura Bk" pitchFamily="34" charset="0"/>
                <a:ea typeface="ＭＳ Ｐゴシック" pitchFamily="34" charset="-128"/>
              </a:rPr>
              <a:t>S</a:t>
            </a:r>
            <a:r>
              <a:rPr lang="tr-TR" sz="2000" b="1" u="sng" dirty="0"/>
              <a:t>ı</a:t>
            </a:r>
            <a:r>
              <a:rPr lang="de-DE" sz="2000" b="1" u="sng" dirty="0">
                <a:latin typeface="Futura Bk" pitchFamily="34" charset="0"/>
                <a:ea typeface="ＭＳ Ｐゴシック" pitchFamily="34" charset="-128"/>
              </a:rPr>
              <a:t>n</a:t>
            </a:r>
            <a:r>
              <a:rPr lang="tr-TR" sz="2000" b="1" u="sng" dirty="0"/>
              <a:t>ı</a:t>
            </a:r>
            <a:r>
              <a:rPr lang="de-DE" sz="2000" b="1" u="sng" dirty="0" err="1">
                <a:latin typeface="Futura Bk" pitchFamily="34" charset="0"/>
                <a:ea typeface="ＭＳ Ｐゴシック" pitchFamily="34" charset="-128"/>
              </a:rPr>
              <a:t>flar</a:t>
            </a:r>
            <a:endParaRPr lang="en-GB" sz="2000" b="1" u="sng" dirty="0">
              <a:latin typeface="Futura Bk" pitchFamily="34" charset="0"/>
              <a:ea typeface="ＭＳ Ｐゴシック" pitchFamily="34" charset="-128"/>
            </a:endParaRPr>
          </a:p>
        </p:txBody>
      </p:sp>
      <p:sp>
        <p:nvSpPr>
          <p:cNvPr id="23" name="Line 23"/>
          <p:cNvSpPr>
            <a:spLocks noChangeShapeType="1"/>
          </p:cNvSpPr>
          <p:nvPr/>
        </p:nvSpPr>
        <p:spPr bwMode="auto">
          <a:xfrm flipH="1">
            <a:off x="42894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5" name="26 Metin kutusu"/>
          <p:cNvSpPr txBox="1">
            <a:spLocks noChangeArrowheads="1"/>
          </p:cNvSpPr>
          <p:nvPr/>
        </p:nvSpPr>
        <p:spPr bwMode="auto">
          <a:xfrm>
            <a:off x="6120430" y="5163453"/>
            <a:ext cx="3000396"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 Sodyum,Potasyum, Magnezyum,Alüminyum, Lityum,</a:t>
            </a:r>
            <a:endParaRPr lang="tr-TR" sz="2000" dirty="0">
              <a:latin typeface="Futura Bk" pitchFamily="34" charset="0"/>
              <a:ea typeface="ＭＳ Ｐゴシック" pitchFamily="34" charset="-128"/>
            </a:endParaRPr>
          </a:p>
        </p:txBody>
      </p:sp>
      <p:pic>
        <p:nvPicPr>
          <p:cNvPr id="30" name="Picture 8" descr="DGRSN0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2462" y="3929066"/>
            <a:ext cx="903754" cy="6300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1"/>
          <p:cNvSpPr txBox="1">
            <a:spLocks noChangeArrowheads="1"/>
          </p:cNvSpPr>
          <p:nvPr/>
        </p:nvSpPr>
        <p:spPr bwMode="auto">
          <a:xfrm>
            <a:off x="4363170" y="1397126"/>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Katı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2" name="Text Box 21"/>
          <p:cNvSpPr txBox="1">
            <a:spLocks noChangeArrowheads="1"/>
          </p:cNvSpPr>
          <p:nvPr/>
        </p:nvSpPr>
        <p:spPr bwMode="auto">
          <a:xfrm>
            <a:off x="3408364" y="2682768"/>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Sıvı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3" name="Text Box 21"/>
          <p:cNvSpPr txBox="1">
            <a:spLocks noChangeArrowheads="1"/>
          </p:cNvSpPr>
          <p:nvPr/>
        </p:nvSpPr>
        <p:spPr bwMode="auto">
          <a:xfrm>
            <a:off x="3415000" y="3783229"/>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Gaz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4" name="Text Box 21"/>
          <p:cNvSpPr txBox="1">
            <a:spLocks noChangeArrowheads="1"/>
          </p:cNvSpPr>
          <p:nvPr/>
        </p:nvSpPr>
        <p:spPr bwMode="auto">
          <a:xfrm>
            <a:off x="3710283" y="5269850"/>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Metal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27" name="3 Dikdörtgen"/>
          <p:cNvSpPr>
            <a:spLocks noChangeArrowheads="1"/>
          </p:cNvSpPr>
          <p:nvPr/>
        </p:nvSpPr>
        <p:spPr bwMode="auto">
          <a:xfrm>
            <a:off x="269800" y="6333695"/>
            <a:ext cx="4673629" cy="584200"/>
          </a:xfrm>
          <a:prstGeom prst="rect">
            <a:avLst/>
          </a:prstGeom>
          <a:noFill/>
          <a:ln w="9525">
            <a:noFill/>
            <a:miter lim="800000"/>
            <a:headEnd/>
            <a:tailEnd/>
          </a:ln>
        </p:spPr>
        <p:txBody>
          <a:bodyPr wrap="square">
            <a:spAutoFit/>
          </a:bodyPr>
          <a:lstStyle/>
          <a:p>
            <a:pPr eaLnBrk="0" hangingPunct="0"/>
            <a:r>
              <a:rPr lang="tr-TR" sz="3200" b="1" dirty="0" smtClean="0">
                <a:solidFill>
                  <a:srgbClr val="99FF33"/>
                </a:solidFill>
                <a:latin typeface="Times New Roman" pitchFamily="18" charset="0"/>
                <a:cs typeface="+mn-cs"/>
              </a:rPr>
              <a:t>E SINIFI YANGIN</a:t>
            </a:r>
            <a:r>
              <a:rPr lang="tr-TR" sz="3200" b="1" dirty="0" smtClean="0">
                <a:solidFill>
                  <a:srgbClr val="FF0000"/>
                </a:solidFill>
                <a:latin typeface="Times New Roman" pitchFamily="18" charset="0"/>
                <a:cs typeface="+mn-cs"/>
              </a:rPr>
              <a:t> </a:t>
            </a:r>
            <a:endParaRPr lang="tr-TR" sz="3200" dirty="0">
              <a:solidFill>
                <a:srgbClr val="FF0000"/>
              </a:solidFill>
              <a:latin typeface="Times New Roman" pitchFamily="18" charset="0"/>
              <a:cs typeface="+mn-cs"/>
            </a:endParaRPr>
          </a:p>
        </p:txBody>
      </p:sp>
      <p:sp>
        <p:nvSpPr>
          <p:cNvPr id="28" name="2 Dikdörtgen"/>
          <p:cNvSpPr>
            <a:spLocks noChangeArrowheads="1"/>
          </p:cNvSpPr>
          <p:nvPr/>
        </p:nvSpPr>
        <p:spPr bwMode="auto">
          <a:xfrm>
            <a:off x="4172544" y="6350798"/>
            <a:ext cx="4919074" cy="400110"/>
          </a:xfrm>
          <a:prstGeom prst="rect">
            <a:avLst/>
          </a:prstGeom>
          <a:noFill/>
          <a:ln w="9525">
            <a:noFill/>
            <a:miter lim="800000"/>
            <a:headEnd/>
            <a:tailEnd/>
          </a:ln>
        </p:spPr>
        <p:txBody>
          <a:bodyPr wrap="square">
            <a:spAutoFit/>
          </a:bodyPr>
          <a:lstStyle/>
          <a:p>
            <a:pPr eaLnBrk="0" hangingPunct="0"/>
            <a:r>
              <a:rPr lang="tr-TR" sz="2000" b="1" dirty="0" smtClean="0">
                <a:solidFill>
                  <a:srgbClr val="FF0000"/>
                </a:solidFill>
                <a:latin typeface="Times New Roman" pitchFamily="18" charset="0"/>
                <a:cs typeface="+mn-cs"/>
              </a:rPr>
              <a:t>Elektrik tesisat ve ekipmanlarından çıkar</a:t>
            </a:r>
            <a:endParaRPr lang="tr-TR" sz="2000" b="1" dirty="0">
              <a:solidFill>
                <a:srgbClr val="FF0000"/>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929454" y="2357430"/>
            <a:ext cx="1357322" cy="1000132"/>
            <a:chOff x="372" y="872"/>
            <a:chExt cx="1898" cy="923"/>
          </a:xfrm>
        </p:grpSpPr>
        <p:sp>
          <p:nvSpPr>
            <p:cNvPr id="58377" name="Rectangle 5"/>
            <p:cNvSpPr>
              <a:spLocks noChangeArrowheads="1"/>
            </p:cNvSpPr>
            <p:nvPr/>
          </p:nvSpPr>
          <p:spPr bwMode="auto">
            <a:xfrm>
              <a:off x="379" y="881"/>
              <a:ext cx="1884" cy="9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378" name="Freeform 6"/>
            <p:cNvSpPr>
              <a:spLocks/>
            </p:cNvSpPr>
            <p:nvPr/>
          </p:nvSpPr>
          <p:spPr bwMode="auto">
            <a:xfrm>
              <a:off x="379" y="872"/>
              <a:ext cx="1891" cy="17"/>
            </a:xfrm>
            <a:custGeom>
              <a:avLst/>
              <a:gdLst>
                <a:gd name="T0" fmla="*/ 1891 w 1891"/>
                <a:gd name="T1" fmla="*/ 9 h 17"/>
                <a:gd name="T2" fmla="*/ 1884 w 1891"/>
                <a:gd name="T3" fmla="*/ 0 h 17"/>
                <a:gd name="T4" fmla="*/ 0 w 1891"/>
                <a:gd name="T5" fmla="*/ 0 h 17"/>
                <a:gd name="T6" fmla="*/ 0 w 1891"/>
                <a:gd name="T7" fmla="*/ 17 h 17"/>
                <a:gd name="T8" fmla="*/ 1884 w 1891"/>
                <a:gd name="T9" fmla="*/ 17 h 17"/>
                <a:gd name="T10" fmla="*/ 1876 w 1891"/>
                <a:gd name="T11" fmla="*/ 9 h 17"/>
                <a:gd name="T12" fmla="*/ 1891 w 1891"/>
                <a:gd name="T13" fmla="*/ 9 h 17"/>
                <a:gd name="T14" fmla="*/ 1891 w 1891"/>
                <a:gd name="T15" fmla="*/ 0 h 17"/>
                <a:gd name="T16" fmla="*/ 1884 w 1891"/>
                <a:gd name="T17" fmla="*/ 0 h 17"/>
                <a:gd name="T18" fmla="*/ 1891 w 1891"/>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1891" y="9"/>
                  </a:moveTo>
                  <a:lnTo>
                    <a:pt x="1884" y="0"/>
                  </a:lnTo>
                  <a:lnTo>
                    <a:pt x="0" y="0"/>
                  </a:lnTo>
                  <a:lnTo>
                    <a:pt x="0" y="17"/>
                  </a:lnTo>
                  <a:lnTo>
                    <a:pt x="1884" y="17"/>
                  </a:lnTo>
                  <a:lnTo>
                    <a:pt x="1876" y="9"/>
                  </a:lnTo>
                  <a:lnTo>
                    <a:pt x="1891" y="9"/>
                  </a:lnTo>
                  <a:lnTo>
                    <a:pt x="1891" y="0"/>
                  </a:lnTo>
                  <a:lnTo>
                    <a:pt x="1884" y="0"/>
                  </a:lnTo>
                  <a:lnTo>
                    <a:pt x="1891"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79" name="Freeform 7"/>
            <p:cNvSpPr>
              <a:spLocks/>
            </p:cNvSpPr>
            <p:nvPr/>
          </p:nvSpPr>
          <p:spPr bwMode="auto">
            <a:xfrm>
              <a:off x="2255" y="881"/>
              <a:ext cx="15" cy="914"/>
            </a:xfrm>
            <a:custGeom>
              <a:avLst/>
              <a:gdLst>
                <a:gd name="T0" fmla="*/ 8 w 15"/>
                <a:gd name="T1" fmla="*/ 914 h 914"/>
                <a:gd name="T2" fmla="*/ 15 w 15"/>
                <a:gd name="T3" fmla="*/ 905 h 914"/>
                <a:gd name="T4" fmla="*/ 15 w 15"/>
                <a:gd name="T5" fmla="*/ 0 h 914"/>
                <a:gd name="T6" fmla="*/ 0 w 15"/>
                <a:gd name="T7" fmla="*/ 0 h 914"/>
                <a:gd name="T8" fmla="*/ 0 w 15"/>
                <a:gd name="T9" fmla="*/ 905 h 914"/>
                <a:gd name="T10" fmla="*/ 8 w 15"/>
                <a:gd name="T11" fmla="*/ 897 h 914"/>
                <a:gd name="T12" fmla="*/ 8 w 15"/>
                <a:gd name="T13" fmla="*/ 914 h 914"/>
                <a:gd name="T14" fmla="*/ 15 w 15"/>
                <a:gd name="T15" fmla="*/ 914 h 914"/>
                <a:gd name="T16" fmla="*/ 15 w 15"/>
                <a:gd name="T17" fmla="*/ 905 h 914"/>
                <a:gd name="T18" fmla="*/ 8 w 15"/>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8" y="914"/>
                  </a:moveTo>
                  <a:lnTo>
                    <a:pt x="15" y="905"/>
                  </a:lnTo>
                  <a:lnTo>
                    <a:pt x="15" y="0"/>
                  </a:lnTo>
                  <a:lnTo>
                    <a:pt x="0" y="0"/>
                  </a:lnTo>
                  <a:lnTo>
                    <a:pt x="0" y="905"/>
                  </a:lnTo>
                  <a:lnTo>
                    <a:pt x="8" y="897"/>
                  </a:lnTo>
                  <a:lnTo>
                    <a:pt x="8" y="914"/>
                  </a:lnTo>
                  <a:lnTo>
                    <a:pt x="15" y="914"/>
                  </a:lnTo>
                  <a:lnTo>
                    <a:pt x="15" y="905"/>
                  </a:lnTo>
                  <a:lnTo>
                    <a:pt x="8"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0" name="Freeform 8"/>
            <p:cNvSpPr>
              <a:spLocks/>
            </p:cNvSpPr>
            <p:nvPr/>
          </p:nvSpPr>
          <p:spPr bwMode="auto">
            <a:xfrm>
              <a:off x="372" y="1778"/>
              <a:ext cx="1891" cy="17"/>
            </a:xfrm>
            <a:custGeom>
              <a:avLst/>
              <a:gdLst>
                <a:gd name="T0" fmla="*/ 0 w 1891"/>
                <a:gd name="T1" fmla="*/ 8 h 17"/>
                <a:gd name="T2" fmla="*/ 7 w 1891"/>
                <a:gd name="T3" fmla="*/ 17 h 17"/>
                <a:gd name="T4" fmla="*/ 1891 w 1891"/>
                <a:gd name="T5" fmla="*/ 17 h 17"/>
                <a:gd name="T6" fmla="*/ 1891 w 1891"/>
                <a:gd name="T7" fmla="*/ 0 h 17"/>
                <a:gd name="T8" fmla="*/ 7 w 1891"/>
                <a:gd name="T9" fmla="*/ 0 h 17"/>
                <a:gd name="T10" fmla="*/ 15 w 1891"/>
                <a:gd name="T11" fmla="*/ 8 h 17"/>
                <a:gd name="T12" fmla="*/ 0 w 1891"/>
                <a:gd name="T13" fmla="*/ 8 h 17"/>
                <a:gd name="T14" fmla="*/ 0 w 1891"/>
                <a:gd name="T15" fmla="*/ 17 h 17"/>
                <a:gd name="T16" fmla="*/ 7 w 1891"/>
                <a:gd name="T17" fmla="*/ 17 h 17"/>
                <a:gd name="T18" fmla="*/ 0 w 189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0" y="8"/>
                  </a:moveTo>
                  <a:lnTo>
                    <a:pt x="7" y="17"/>
                  </a:lnTo>
                  <a:lnTo>
                    <a:pt x="1891" y="17"/>
                  </a:lnTo>
                  <a:lnTo>
                    <a:pt x="1891" y="0"/>
                  </a:lnTo>
                  <a:lnTo>
                    <a:pt x="7" y="0"/>
                  </a:lnTo>
                  <a:lnTo>
                    <a:pt x="15"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1" name="Freeform 9"/>
            <p:cNvSpPr>
              <a:spLocks/>
            </p:cNvSpPr>
            <p:nvPr/>
          </p:nvSpPr>
          <p:spPr bwMode="auto">
            <a:xfrm>
              <a:off x="372" y="872"/>
              <a:ext cx="15" cy="914"/>
            </a:xfrm>
            <a:custGeom>
              <a:avLst/>
              <a:gdLst>
                <a:gd name="T0" fmla="*/ 7 w 15"/>
                <a:gd name="T1" fmla="*/ 0 h 914"/>
                <a:gd name="T2" fmla="*/ 0 w 15"/>
                <a:gd name="T3" fmla="*/ 9 h 914"/>
                <a:gd name="T4" fmla="*/ 0 w 15"/>
                <a:gd name="T5" fmla="*/ 914 h 914"/>
                <a:gd name="T6" fmla="*/ 15 w 15"/>
                <a:gd name="T7" fmla="*/ 914 h 914"/>
                <a:gd name="T8" fmla="*/ 15 w 15"/>
                <a:gd name="T9" fmla="*/ 9 h 914"/>
                <a:gd name="T10" fmla="*/ 7 w 15"/>
                <a:gd name="T11" fmla="*/ 17 h 914"/>
                <a:gd name="T12" fmla="*/ 7 w 15"/>
                <a:gd name="T13" fmla="*/ 0 h 914"/>
                <a:gd name="T14" fmla="*/ 0 w 15"/>
                <a:gd name="T15" fmla="*/ 0 h 914"/>
                <a:gd name="T16" fmla="*/ 0 w 15"/>
                <a:gd name="T17" fmla="*/ 9 h 914"/>
                <a:gd name="T18" fmla="*/ 7 w 15"/>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7" y="0"/>
                  </a:moveTo>
                  <a:lnTo>
                    <a:pt x="0" y="9"/>
                  </a:lnTo>
                  <a:lnTo>
                    <a:pt x="0" y="914"/>
                  </a:lnTo>
                  <a:lnTo>
                    <a:pt x="15" y="914"/>
                  </a:lnTo>
                  <a:lnTo>
                    <a:pt x="15"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2" name="Freeform 10"/>
            <p:cNvSpPr>
              <a:spLocks/>
            </p:cNvSpPr>
            <p:nvPr/>
          </p:nvSpPr>
          <p:spPr bwMode="auto">
            <a:xfrm>
              <a:off x="512" y="1117"/>
              <a:ext cx="510" cy="511"/>
            </a:xfrm>
            <a:custGeom>
              <a:avLst/>
              <a:gdLst>
                <a:gd name="T0" fmla="*/ 159 w 510"/>
                <a:gd name="T1" fmla="*/ 369 h 511"/>
                <a:gd name="T2" fmla="*/ 159 w 510"/>
                <a:gd name="T3" fmla="*/ 337 h 511"/>
                <a:gd name="T4" fmla="*/ 159 w 510"/>
                <a:gd name="T5" fmla="*/ 302 h 511"/>
                <a:gd name="T6" fmla="*/ 159 w 510"/>
                <a:gd name="T7" fmla="*/ 269 h 511"/>
                <a:gd name="T8" fmla="*/ 159 w 510"/>
                <a:gd name="T9" fmla="*/ 235 h 511"/>
                <a:gd name="T10" fmla="*/ 169 w 510"/>
                <a:gd name="T11" fmla="*/ 54 h 511"/>
                <a:gd name="T12" fmla="*/ 63 w 510"/>
                <a:gd name="T13" fmla="*/ 129 h 511"/>
                <a:gd name="T14" fmla="*/ 295 w 510"/>
                <a:gd name="T15" fmla="*/ 0 h 511"/>
                <a:gd name="T16" fmla="*/ 309 w 510"/>
                <a:gd name="T17" fmla="*/ 25 h 511"/>
                <a:gd name="T18" fmla="*/ 318 w 510"/>
                <a:gd name="T19" fmla="*/ 37 h 511"/>
                <a:gd name="T20" fmla="*/ 330 w 510"/>
                <a:gd name="T21" fmla="*/ 45 h 511"/>
                <a:gd name="T22" fmla="*/ 343 w 510"/>
                <a:gd name="T23" fmla="*/ 52 h 511"/>
                <a:gd name="T24" fmla="*/ 353 w 510"/>
                <a:gd name="T25" fmla="*/ 56 h 511"/>
                <a:gd name="T26" fmla="*/ 359 w 510"/>
                <a:gd name="T27" fmla="*/ 58 h 511"/>
                <a:gd name="T28" fmla="*/ 365 w 510"/>
                <a:gd name="T29" fmla="*/ 60 h 511"/>
                <a:gd name="T30" fmla="*/ 370 w 510"/>
                <a:gd name="T31" fmla="*/ 60 h 511"/>
                <a:gd name="T32" fmla="*/ 386 w 510"/>
                <a:gd name="T33" fmla="*/ 62 h 511"/>
                <a:gd name="T34" fmla="*/ 403 w 510"/>
                <a:gd name="T35" fmla="*/ 162 h 511"/>
                <a:gd name="T36" fmla="*/ 434 w 510"/>
                <a:gd name="T37" fmla="*/ 162 h 511"/>
                <a:gd name="T38" fmla="*/ 464 w 510"/>
                <a:gd name="T39" fmla="*/ 162 h 511"/>
                <a:gd name="T40" fmla="*/ 495 w 510"/>
                <a:gd name="T41" fmla="*/ 162 h 511"/>
                <a:gd name="T42" fmla="*/ 510 w 510"/>
                <a:gd name="T43" fmla="*/ 168 h 511"/>
                <a:gd name="T44" fmla="*/ 510 w 510"/>
                <a:gd name="T45" fmla="*/ 181 h 511"/>
                <a:gd name="T46" fmla="*/ 510 w 510"/>
                <a:gd name="T47" fmla="*/ 194 h 511"/>
                <a:gd name="T48" fmla="*/ 510 w 510"/>
                <a:gd name="T49" fmla="*/ 208 h 511"/>
                <a:gd name="T50" fmla="*/ 332 w 510"/>
                <a:gd name="T51" fmla="*/ 214 h 511"/>
                <a:gd name="T52" fmla="*/ 332 w 510"/>
                <a:gd name="T53" fmla="*/ 200 h 511"/>
                <a:gd name="T54" fmla="*/ 332 w 510"/>
                <a:gd name="T55" fmla="*/ 185 h 511"/>
                <a:gd name="T56" fmla="*/ 332 w 510"/>
                <a:gd name="T57" fmla="*/ 171 h 511"/>
                <a:gd name="T58" fmla="*/ 332 w 510"/>
                <a:gd name="T59" fmla="*/ 156 h 511"/>
                <a:gd name="T60" fmla="*/ 388 w 510"/>
                <a:gd name="T61" fmla="*/ 321 h 511"/>
                <a:gd name="T62" fmla="*/ 380 w 510"/>
                <a:gd name="T63" fmla="*/ 511 h 511"/>
                <a:gd name="T64" fmla="*/ 366 w 510"/>
                <a:gd name="T65" fmla="*/ 511 h 511"/>
                <a:gd name="T66" fmla="*/ 353 w 510"/>
                <a:gd name="T67" fmla="*/ 511 h 511"/>
                <a:gd name="T68" fmla="*/ 340 w 510"/>
                <a:gd name="T69" fmla="*/ 511 h 511"/>
                <a:gd name="T70" fmla="*/ 334 w 510"/>
                <a:gd name="T71" fmla="*/ 352 h 511"/>
                <a:gd name="T72" fmla="*/ 215 w 510"/>
                <a:gd name="T73" fmla="*/ 283 h 511"/>
                <a:gd name="T74" fmla="*/ 0 w 510"/>
                <a:gd name="T75" fmla="*/ 42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511"/>
                <a:gd name="T116" fmla="*/ 510 w 510"/>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511">
                  <a:moveTo>
                    <a:pt x="0" y="369"/>
                  </a:moveTo>
                  <a:lnTo>
                    <a:pt x="159" y="369"/>
                  </a:lnTo>
                  <a:lnTo>
                    <a:pt x="159" y="352"/>
                  </a:lnTo>
                  <a:lnTo>
                    <a:pt x="159" y="337"/>
                  </a:lnTo>
                  <a:lnTo>
                    <a:pt x="159" y="319"/>
                  </a:lnTo>
                  <a:lnTo>
                    <a:pt x="159" y="302"/>
                  </a:lnTo>
                  <a:lnTo>
                    <a:pt x="159" y="285"/>
                  </a:lnTo>
                  <a:lnTo>
                    <a:pt x="159" y="269"/>
                  </a:lnTo>
                  <a:lnTo>
                    <a:pt x="159" y="252"/>
                  </a:lnTo>
                  <a:lnTo>
                    <a:pt x="159" y="235"/>
                  </a:lnTo>
                  <a:lnTo>
                    <a:pt x="270" y="54"/>
                  </a:lnTo>
                  <a:lnTo>
                    <a:pt x="169" y="54"/>
                  </a:lnTo>
                  <a:lnTo>
                    <a:pt x="109" y="156"/>
                  </a:lnTo>
                  <a:lnTo>
                    <a:pt x="63" y="129"/>
                  </a:lnTo>
                  <a:lnTo>
                    <a:pt x="138" y="0"/>
                  </a:lnTo>
                  <a:lnTo>
                    <a:pt x="295" y="0"/>
                  </a:lnTo>
                  <a:lnTo>
                    <a:pt x="305" y="20"/>
                  </a:lnTo>
                  <a:lnTo>
                    <a:pt x="309" y="25"/>
                  </a:lnTo>
                  <a:lnTo>
                    <a:pt x="315" y="31"/>
                  </a:lnTo>
                  <a:lnTo>
                    <a:pt x="318" y="37"/>
                  </a:lnTo>
                  <a:lnTo>
                    <a:pt x="324" y="41"/>
                  </a:lnTo>
                  <a:lnTo>
                    <a:pt x="330" y="45"/>
                  </a:lnTo>
                  <a:lnTo>
                    <a:pt x="336" y="48"/>
                  </a:lnTo>
                  <a:lnTo>
                    <a:pt x="343" y="52"/>
                  </a:lnTo>
                  <a:lnTo>
                    <a:pt x="351" y="56"/>
                  </a:lnTo>
                  <a:lnTo>
                    <a:pt x="353" y="56"/>
                  </a:lnTo>
                  <a:lnTo>
                    <a:pt x="357" y="56"/>
                  </a:lnTo>
                  <a:lnTo>
                    <a:pt x="359" y="58"/>
                  </a:lnTo>
                  <a:lnTo>
                    <a:pt x="361" y="58"/>
                  </a:lnTo>
                  <a:lnTo>
                    <a:pt x="365" y="60"/>
                  </a:lnTo>
                  <a:lnTo>
                    <a:pt x="366" y="60"/>
                  </a:lnTo>
                  <a:lnTo>
                    <a:pt x="370" y="60"/>
                  </a:lnTo>
                  <a:lnTo>
                    <a:pt x="374" y="60"/>
                  </a:lnTo>
                  <a:lnTo>
                    <a:pt x="386" y="62"/>
                  </a:lnTo>
                  <a:lnTo>
                    <a:pt x="388" y="162"/>
                  </a:lnTo>
                  <a:lnTo>
                    <a:pt x="403" y="162"/>
                  </a:lnTo>
                  <a:lnTo>
                    <a:pt x="418" y="162"/>
                  </a:lnTo>
                  <a:lnTo>
                    <a:pt x="434" y="162"/>
                  </a:lnTo>
                  <a:lnTo>
                    <a:pt x="449" y="162"/>
                  </a:lnTo>
                  <a:lnTo>
                    <a:pt x="464" y="162"/>
                  </a:lnTo>
                  <a:lnTo>
                    <a:pt x="480" y="162"/>
                  </a:lnTo>
                  <a:lnTo>
                    <a:pt x="495" y="162"/>
                  </a:lnTo>
                  <a:lnTo>
                    <a:pt x="510" y="162"/>
                  </a:lnTo>
                  <a:lnTo>
                    <a:pt x="510" y="168"/>
                  </a:lnTo>
                  <a:lnTo>
                    <a:pt x="510" y="175"/>
                  </a:lnTo>
                  <a:lnTo>
                    <a:pt x="510" y="181"/>
                  </a:lnTo>
                  <a:lnTo>
                    <a:pt x="510" y="189"/>
                  </a:lnTo>
                  <a:lnTo>
                    <a:pt x="510" y="194"/>
                  </a:lnTo>
                  <a:lnTo>
                    <a:pt x="510" y="200"/>
                  </a:lnTo>
                  <a:lnTo>
                    <a:pt x="510" y="208"/>
                  </a:lnTo>
                  <a:lnTo>
                    <a:pt x="510" y="214"/>
                  </a:lnTo>
                  <a:lnTo>
                    <a:pt x="332" y="214"/>
                  </a:lnTo>
                  <a:lnTo>
                    <a:pt x="332" y="208"/>
                  </a:lnTo>
                  <a:lnTo>
                    <a:pt x="332" y="200"/>
                  </a:lnTo>
                  <a:lnTo>
                    <a:pt x="332" y="192"/>
                  </a:lnTo>
                  <a:lnTo>
                    <a:pt x="332" y="185"/>
                  </a:lnTo>
                  <a:lnTo>
                    <a:pt x="332" y="177"/>
                  </a:lnTo>
                  <a:lnTo>
                    <a:pt x="332" y="171"/>
                  </a:lnTo>
                  <a:lnTo>
                    <a:pt x="332" y="164"/>
                  </a:lnTo>
                  <a:lnTo>
                    <a:pt x="332" y="156"/>
                  </a:lnTo>
                  <a:lnTo>
                    <a:pt x="270" y="252"/>
                  </a:lnTo>
                  <a:lnTo>
                    <a:pt x="388" y="321"/>
                  </a:lnTo>
                  <a:lnTo>
                    <a:pt x="388" y="511"/>
                  </a:lnTo>
                  <a:lnTo>
                    <a:pt x="380" y="511"/>
                  </a:lnTo>
                  <a:lnTo>
                    <a:pt x="374" y="511"/>
                  </a:lnTo>
                  <a:lnTo>
                    <a:pt x="366" y="511"/>
                  </a:lnTo>
                  <a:lnTo>
                    <a:pt x="361" y="511"/>
                  </a:lnTo>
                  <a:lnTo>
                    <a:pt x="353" y="511"/>
                  </a:lnTo>
                  <a:lnTo>
                    <a:pt x="347" y="511"/>
                  </a:lnTo>
                  <a:lnTo>
                    <a:pt x="340" y="511"/>
                  </a:lnTo>
                  <a:lnTo>
                    <a:pt x="334" y="511"/>
                  </a:lnTo>
                  <a:lnTo>
                    <a:pt x="334" y="352"/>
                  </a:lnTo>
                  <a:lnTo>
                    <a:pt x="215" y="283"/>
                  </a:lnTo>
                  <a:lnTo>
                    <a:pt x="213"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3" name="Freeform 11"/>
            <p:cNvSpPr>
              <a:spLocks/>
            </p:cNvSpPr>
            <p:nvPr/>
          </p:nvSpPr>
          <p:spPr bwMode="auto">
            <a:xfrm>
              <a:off x="1145" y="1267"/>
              <a:ext cx="542" cy="135"/>
            </a:xfrm>
            <a:custGeom>
              <a:avLst/>
              <a:gdLst>
                <a:gd name="T0" fmla="*/ 0 w 542"/>
                <a:gd name="T1" fmla="*/ 41 h 135"/>
                <a:gd name="T2" fmla="*/ 417 w 542"/>
                <a:gd name="T3" fmla="*/ 42 h 135"/>
                <a:gd name="T4" fmla="*/ 417 w 542"/>
                <a:gd name="T5" fmla="*/ 0 h 135"/>
                <a:gd name="T6" fmla="*/ 542 w 542"/>
                <a:gd name="T7" fmla="*/ 64 h 135"/>
                <a:gd name="T8" fmla="*/ 417 w 542"/>
                <a:gd name="T9" fmla="*/ 135 h 135"/>
                <a:gd name="T10" fmla="*/ 417 w 542"/>
                <a:gd name="T11" fmla="*/ 89 h 135"/>
                <a:gd name="T12" fmla="*/ 0 w 542"/>
                <a:gd name="T13" fmla="*/ 89 h 135"/>
                <a:gd name="T14" fmla="*/ 0 w 542"/>
                <a:gd name="T15" fmla="*/ 41 h 135"/>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135"/>
                <a:gd name="T26" fmla="*/ 542 w 5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135">
                  <a:moveTo>
                    <a:pt x="0" y="41"/>
                  </a:moveTo>
                  <a:lnTo>
                    <a:pt x="417" y="42"/>
                  </a:lnTo>
                  <a:lnTo>
                    <a:pt x="417" y="0"/>
                  </a:lnTo>
                  <a:lnTo>
                    <a:pt x="542" y="64"/>
                  </a:lnTo>
                  <a:lnTo>
                    <a:pt x="417" y="135"/>
                  </a:lnTo>
                  <a:lnTo>
                    <a:pt x="417"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4" name="Rectangle 12"/>
            <p:cNvSpPr>
              <a:spLocks noChangeArrowheads="1"/>
            </p:cNvSpPr>
            <p:nvPr/>
          </p:nvSpPr>
          <p:spPr bwMode="auto">
            <a:xfrm>
              <a:off x="1798" y="1027"/>
              <a:ext cx="340"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385" name="Freeform 13"/>
            <p:cNvSpPr>
              <a:spLocks/>
            </p:cNvSpPr>
            <p:nvPr/>
          </p:nvSpPr>
          <p:spPr bwMode="auto">
            <a:xfrm>
              <a:off x="821" y="1027"/>
              <a:ext cx="132" cy="133"/>
            </a:xfrm>
            <a:custGeom>
              <a:avLst/>
              <a:gdLst>
                <a:gd name="T0" fmla="*/ 67 w 132"/>
                <a:gd name="T1" fmla="*/ 0 h 133"/>
                <a:gd name="T2" fmla="*/ 80 w 132"/>
                <a:gd name="T3" fmla="*/ 2 h 133"/>
                <a:gd name="T4" fmla="*/ 92 w 132"/>
                <a:gd name="T5" fmla="*/ 6 h 133"/>
                <a:gd name="T6" fmla="*/ 104 w 132"/>
                <a:gd name="T7" fmla="*/ 12 h 133"/>
                <a:gd name="T8" fmla="*/ 113 w 132"/>
                <a:gd name="T9" fmla="*/ 19 h 133"/>
                <a:gd name="T10" fmla="*/ 121 w 132"/>
                <a:gd name="T11" fmla="*/ 31 h 133"/>
                <a:gd name="T12" fmla="*/ 127 w 132"/>
                <a:gd name="T13" fmla="*/ 41 h 133"/>
                <a:gd name="T14" fmla="*/ 130 w 132"/>
                <a:gd name="T15" fmla="*/ 54 h 133"/>
                <a:gd name="T16" fmla="*/ 132 w 132"/>
                <a:gd name="T17" fmla="*/ 67 h 133"/>
                <a:gd name="T18" fmla="*/ 130 w 132"/>
                <a:gd name="T19" fmla="*/ 81 h 133"/>
                <a:gd name="T20" fmla="*/ 127 w 132"/>
                <a:gd name="T21" fmla="*/ 92 h 133"/>
                <a:gd name="T22" fmla="*/ 121 w 132"/>
                <a:gd name="T23" fmla="*/ 104 h 133"/>
                <a:gd name="T24" fmla="*/ 113 w 132"/>
                <a:gd name="T25" fmla="*/ 114 h 133"/>
                <a:gd name="T26" fmla="*/ 104 w 132"/>
                <a:gd name="T27" fmla="*/ 121 h 133"/>
                <a:gd name="T28" fmla="*/ 92 w 132"/>
                <a:gd name="T29" fmla="*/ 127 h 133"/>
                <a:gd name="T30" fmla="*/ 80 w 132"/>
                <a:gd name="T31" fmla="*/ 131 h 133"/>
                <a:gd name="T32" fmla="*/ 67 w 132"/>
                <a:gd name="T33" fmla="*/ 133 h 133"/>
                <a:gd name="T34" fmla="*/ 54 w 132"/>
                <a:gd name="T35" fmla="*/ 131 h 133"/>
                <a:gd name="T36" fmla="*/ 40 w 132"/>
                <a:gd name="T37" fmla="*/ 127 h 133"/>
                <a:gd name="T38" fmla="*/ 29 w 132"/>
                <a:gd name="T39" fmla="*/ 121 h 133"/>
                <a:gd name="T40" fmla="*/ 19 w 132"/>
                <a:gd name="T41" fmla="*/ 114 h 133"/>
                <a:gd name="T42" fmla="*/ 11 w 132"/>
                <a:gd name="T43" fmla="*/ 104 h 133"/>
                <a:gd name="T44" fmla="*/ 6 w 132"/>
                <a:gd name="T45" fmla="*/ 92 h 133"/>
                <a:gd name="T46" fmla="*/ 2 w 132"/>
                <a:gd name="T47" fmla="*/ 81 h 133"/>
                <a:gd name="T48" fmla="*/ 0 w 132"/>
                <a:gd name="T49" fmla="*/ 67 h 133"/>
                <a:gd name="T50" fmla="*/ 2 w 132"/>
                <a:gd name="T51" fmla="*/ 54 h 133"/>
                <a:gd name="T52" fmla="*/ 6 w 132"/>
                <a:gd name="T53" fmla="*/ 41 h 133"/>
                <a:gd name="T54" fmla="*/ 11 w 132"/>
                <a:gd name="T55" fmla="*/ 31 h 133"/>
                <a:gd name="T56" fmla="*/ 19 w 132"/>
                <a:gd name="T57" fmla="*/ 19 h 133"/>
                <a:gd name="T58" fmla="*/ 29 w 132"/>
                <a:gd name="T59" fmla="*/ 12 h 133"/>
                <a:gd name="T60" fmla="*/ 40 w 132"/>
                <a:gd name="T61" fmla="*/ 6 h 133"/>
                <a:gd name="T62" fmla="*/ 54 w 132"/>
                <a:gd name="T63" fmla="*/ 2 h 133"/>
                <a:gd name="T64" fmla="*/ 67 w 13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7" y="0"/>
                  </a:moveTo>
                  <a:lnTo>
                    <a:pt x="80" y="2"/>
                  </a:lnTo>
                  <a:lnTo>
                    <a:pt x="92" y="6"/>
                  </a:lnTo>
                  <a:lnTo>
                    <a:pt x="104" y="12"/>
                  </a:lnTo>
                  <a:lnTo>
                    <a:pt x="113" y="19"/>
                  </a:lnTo>
                  <a:lnTo>
                    <a:pt x="121" y="31"/>
                  </a:lnTo>
                  <a:lnTo>
                    <a:pt x="127" y="41"/>
                  </a:lnTo>
                  <a:lnTo>
                    <a:pt x="130" y="54"/>
                  </a:lnTo>
                  <a:lnTo>
                    <a:pt x="132" y="67"/>
                  </a:lnTo>
                  <a:lnTo>
                    <a:pt x="130" y="81"/>
                  </a:lnTo>
                  <a:lnTo>
                    <a:pt x="127" y="92"/>
                  </a:lnTo>
                  <a:lnTo>
                    <a:pt x="121" y="104"/>
                  </a:lnTo>
                  <a:lnTo>
                    <a:pt x="113" y="114"/>
                  </a:lnTo>
                  <a:lnTo>
                    <a:pt x="104" y="121"/>
                  </a:lnTo>
                  <a:lnTo>
                    <a:pt x="92" y="127"/>
                  </a:lnTo>
                  <a:lnTo>
                    <a:pt x="80" y="131"/>
                  </a:lnTo>
                  <a:lnTo>
                    <a:pt x="67" y="133"/>
                  </a:lnTo>
                  <a:lnTo>
                    <a:pt x="54" y="131"/>
                  </a:lnTo>
                  <a:lnTo>
                    <a:pt x="40" y="127"/>
                  </a:lnTo>
                  <a:lnTo>
                    <a:pt x="29" y="121"/>
                  </a:lnTo>
                  <a:lnTo>
                    <a:pt x="19" y="114"/>
                  </a:lnTo>
                  <a:lnTo>
                    <a:pt x="11" y="104"/>
                  </a:lnTo>
                  <a:lnTo>
                    <a:pt x="6" y="92"/>
                  </a:lnTo>
                  <a:lnTo>
                    <a:pt x="2" y="81"/>
                  </a:lnTo>
                  <a:lnTo>
                    <a:pt x="0" y="67"/>
                  </a:lnTo>
                  <a:lnTo>
                    <a:pt x="2" y="54"/>
                  </a:lnTo>
                  <a:lnTo>
                    <a:pt x="6" y="41"/>
                  </a:lnTo>
                  <a:lnTo>
                    <a:pt x="11" y="31"/>
                  </a:lnTo>
                  <a:lnTo>
                    <a:pt x="19" y="19"/>
                  </a:lnTo>
                  <a:lnTo>
                    <a:pt x="29" y="12"/>
                  </a:lnTo>
                  <a:lnTo>
                    <a:pt x="40" y="6"/>
                  </a:lnTo>
                  <a:lnTo>
                    <a:pt x="5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6" name="Freeform 14"/>
            <p:cNvSpPr>
              <a:spLocks/>
            </p:cNvSpPr>
            <p:nvPr/>
          </p:nvSpPr>
          <p:spPr bwMode="auto">
            <a:xfrm>
              <a:off x="402" y="897"/>
              <a:ext cx="1845" cy="19"/>
            </a:xfrm>
            <a:custGeom>
              <a:avLst/>
              <a:gdLst>
                <a:gd name="T0" fmla="*/ 1845 w 1845"/>
                <a:gd name="T1" fmla="*/ 9 h 19"/>
                <a:gd name="T2" fmla="*/ 1836 w 1845"/>
                <a:gd name="T3" fmla="*/ 0 h 19"/>
                <a:gd name="T4" fmla="*/ 0 w 1845"/>
                <a:gd name="T5" fmla="*/ 0 h 19"/>
                <a:gd name="T6" fmla="*/ 0 w 1845"/>
                <a:gd name="T7" fmla="*/ 19 h 19"/>
                <a:gd name="T8" fmla="*/ 1836 w 1845"/>
                <a:gd name="T9" fmla="*/ 19 h 19"/>
                <a:gd name="T10" fmla="*/ 1824 w 1845"/>
                <a:gd name="T11" fmla="*/ 9 h 19"/>
                <a:gd name="T12" fmla="*/ 1845 w 1845"/>
                <a:gd name="T13" fmla="*/ 9 h 19"/>
                <a:gd name="T14" fmla="*/ 1845 w 1845"/>
                <a:gd name="T15" fmla="*/ 0 h 19"/>
                <a:gd name="T16" fmla="*/ 1836 w 1845"/>
                <a:gd name="T17" fmla="*/ 0 h 19"/>
                <a:gd name="T18" fmla="*/ 1845 w 184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1845" y="9"/>
                  </a:moveTo>
                  <a:lnTo>
                    <a:pt x="1836" y="0"/>
                  </a:lnTo>
                  <a:lnTo>
                    <a:pt x="0" y="0"/>
                  </a:lnTo>
                  <a:lnTo>
                    <a:pt x="0" y="19"/>
                  </a:lnTo>
                  <a:lnTo>
                    <a:pt x="1836" y="19"/>
                  </a:lnTo>
                  <a:lnTo>
                    <a:pt x="1824" y="9"/>
                  </a:lnTo>
                  <a:lnTo>
                    <a:pt x="1845" y="9"/>
                  </a:lnTo>
                  <a:lnTo>
                    <a:pt x="1845" y="0"/>
                  </a:lnTo>
                  <a:lnTo>
                    <a:pt x="1836" y="0"/>
                  </a:lnTo>
                  <a:lnTo>
                    <a:pt x="184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7" name="Freeform 15"/>
            <p:cNvSpPr>
              <a:spLocks/>
            </p:cNvSpPr>
            <p:nvPr/>
          </p:nvSpPr>
          <p:spPr bwMode="auto">
            <a:xfrm>
              <a:off x="2226" y="906"/>
              <a:ext cx="21" cy="864"/>
            </a:xfrm>
            <a:custGeom>
              <a:avLst/>
              <a:gdLst>
                <a:gd name="T0" fmla="*/ 12 w 21"/>
                <a:gd name="T1" fmla="*/ 864 h 864"/>
                <a:gd name="T2" fmla="*/ 21 w 21"/>
                <a:gd name="T3" fmla="*/ 855 h 864"/>
                <a:gd name="T4" fmla="*/ 21 w 21"/>
                <a:gd name="T5" fmla="*/ 0 h 864"/>
                <a:gd name="T6" fmla="*/ 0 w 21"/>
                <a:gd name="T7" fmla="*/ 0 h 864"/>
                <a:gd name="T8" fmla="*/ 0 w 21"/>
                <a:gd name="T9" fmla="*/ 855 h 864"/>
                <a:gd name="T10" fmla="*/ 12 w 21"/>
                <a:gd name="T11" fmla="*/ 845 h 864"/>
                <a:gd name="T12" fmla="*/ 12 w 21"/>
                <a:gd name="T13" fmla="*/ 864 h 864"/>
                <a:gd name="T14" fmla="*/ 21 w 21"/>
                <a:gd name="T15" fmla="*/ 864 h 864"/>
                <a:gd name="T16" fmla="*/ 21 w 21"/>
                <a:gd name="T17" fmla="*/ 855 h 864"/>
                <a:gd name="T18" fmla="*/ 12 w 21"/>
                <a:gd name="T19" fmla="*/ 86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4"/>
                <a:gd name="T32" fmla="*/ 21 w 21"/>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4">
                  <a:moveTo>
                    <a:pt x="12" y="864"/>
                  </a:moveTo>
                  <a:lnTo>
                    <a:pt x="21" y="855"/>
                  </a:lnTo>
                  <a:lnTo>
                    <a:pt x="21" y="0"/>
                  </a:lnTo>
                  <a:lnTo>
                    <a:pt x="0" y="0"/>
                  </a:lnTo>
                  <a:lnTo>
                    <a:pt x="0" y="855"/>
                  </a:lnTo>
                  <a:lnTo>
                    <a:pt x="12" y="845"/>
                  </a:lnTo>
                  <a:lnTo>
                    <a:pt x="12" y="864"/>
                  </a:lnTo>
                  <a:lnTo>
                    <a:pt x="21" y="864"/>
                  </a:lnTo>
                  <a:lnTo>
                    <a:pt x="21" y="855"/>
                  </a:lnTo>
                  <a:lnTo>
                    <a:pt x="12"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8" name="Freeform 16"/>
            <p:cNvSpPr>
              <a:spLocks/>
            </p:cNvSpPr>
            <p:nvPr/>
          </p:nvSpPr>
          <p:spPr bwMode="auto">
            <a:xfrm>
              <a:off x="393" y="1751"/>
              <a:ext cx="1845" cy="19"/>
            </a:xfrm>
            <a:custGeom>
              <a:avLst/>
              <a:gdLst>
                <a:gd name="T0" fmla="*/ 0 w 1845"/>
                <a:gd name="T1" fmla="*/ 10 h 19"/>
                <a:gd name="T2" fmla="*/ 9 w 1845"/>
                <a:gd name="T3" fmla="*/ 19 h 19"/>
                <a:gd name="T4" fmla="*/ 1845 w 1845"/>
                <a:gd name="T5" fmla="*/ 19 h 19"/>
                <a:gd name="T6" fmla="*/ 1845 w 1845"/>
                <a:gd name="T7" fmla="*/ 0 h 19"/>
                <a:gd name="T8" fmla="*/ 9 w 1845"/>
                <a:gd name="T9" fmla="*/ 0 h 19"/>
                <a:gd name="T10" fmla="*/ 19 w 1845"/>
                <a:gd name="T11" fmla="*/ 10 h 19"/>
                <a:gd name="T12" fmla="*/ 0 w 1845"/>
                <a:gd name="T13" fmla="*/ 10 h 19"/>
                <a:gd name="T14" fmla="*/ 0 w 1845"/>
                <a:gd name="T15" fmla="*/ 19 h 19"/>
                <a:gd name="T16" fmla="*/ 9 w 1845"/>
                <a:gd name="T17" fmla="*/ 19 h 19"/>
                <a:gd name="T18" fmla="*/ 0 w 1845"/>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0" y="10"/>
                  </a:moveTo>
                  <a:lnTo>
                    <a:pt x="9" y="19"/>
                  </a:lnTo>
                  <a:lnTo>
                    <a:pt x="1845" y="19"/>
                  </a:lnTo>
                  <a:lnTo>
                    <a:pt x="1845" y="0"/>
                  </a:lnTo>
                  <a:lnTo>
                    <a:pt x="9" y="0"/>
                  </a:lnTo>
                  <a:lnTo>
                    <a:pt x="19"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9" name="Freeform 17"/>
            <p:cNvSpPr>
              <a:spLocks/>
            </p:cNvSpPr>
            <p:nvPr/>
          </p:nvSpPr>
          <p:spPr bwMode="auto">
            <a:xfrm>
              <a:off x="393" y="897"/>
              <a:ext cx="19" cy="864"/>
            </a:xfrm>
            <a:custGeom>
              <a:avLst/>
              <a:gdLst>
                <a:gd name="T0" fmla="*/ 9 w 19"/>
                <a:gd name="T1" fmla="*/ 0 h 864"/>
                <a:gd name="T2" fmla="*/ 0 w 19"/>
                <a:gd name="T3" fmla="*/ 9 h 864"/>
                <a:gd name="T4" fmla="*/ 0 w 19"/>
                <a:gd name="T5" fmla="*/ 864 h 864"/>
                <a:gd name="T6" fmla="*/ 19 w 19"/>
                <a:gd name="T7" fmla="*/ 864 h 864"/>
                <a:gd name="T8" fmla="*/ 19 w 19"/>
                <a:gd name="T9" fmla="*/ 9 h 864"/>
                <a:gd name="T10" fmla="*/ 9 w 19"/>
                <a:gd name="T11" fmla="*/ 19 h 864"/>
                <a:gd name="T12" fmla="*/ 9 w 19"/>
                <a:gd name="T13" fmla="*/ 0 h 864"/>
                <a:gd name="T14" fmla="*/ 0 w 19"/>
                <a:gd name="T15" fmla="*/ 0 h 864"/>
                <a:gd name="T16" fmla="*/ 0 w 19"/>
                <a:gd name="T17" fmla="*/ 9 h 864"/>
                <a:gd name="T18" fmla="*/ 9 w 19"/>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4"/>
                <a:gd name="T32" fmla="*/ 19 w 19"/>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4">
                  <a:moveTo>
                    <a:pt x="9" y="0"/>
                  </a:moveTo>
                  <a:lnTo>
                    <a:pt x="0" y="9"/>
                  </a:lnTo>
                  <a:lnTo>
                    <a:pt x="0" y="864"/>
                  </a:lnTo>
                  <a:lnTo>
                    <a:pt x="19" y="864"/>
                  </a:lnTo>
                  <a:lnTo>
                    <a:pt x="19"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583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Dikdörtgen"/>
          <p:cNvSpPr/>
          <p:nvPr/>
        </p:nvSpPr>
        <p:spPr>
          <a:xfrm>
            <a:off x="357158" y="357166"/>
            <a:ext cx="8679338" cy="1446550"/>
          </a:xfrm>
          <a:prstGeom prst="rect">
            <a:avLst/>
          </a:prstGeom>
        </p:spPr>
        <p:txBody>
          <a:bodyPr wrap="square">
            <a:spAutoFit/>
          </a:bodyPr>
          <a:lstStyle/>
          <a:p>
            <a:r>
              <a:rPr lang="tr-TR" sz="2400" b="1" dirty="0" smtClean="0"/>
              <a:t>Kaçış Merdivenleri</a:t>
            </a:r>
          </a:p>
          <a:p>
            <a:r>
              <a:rPr lang="tr-TR" sz="1600" dirty="0" smtClean="0"/>
              <a:t>- Duvar,taban ve tavanında hiçbir yanıcı madde kullanılamaz</a:t>
            </a:r>
          </a:p>
          <a:p>
            <a:r>
              <a:rPr lang="tr-TR" sz="1600" dirty="0" smtClean="0"/>
              <a:t>-  Yangına en az 120 </a:t>
            </a:r>
            <a:r>
              <a:rPr lang="tr-TR" sz="1600" dirty="0" err="1" smtClean="0"/>
              <a:t>dk</a:t>
            </a:r>
            <a:r>
              <a:rPr lang="tr-TR" sz="1600" dirty="0" smtClean="0"/>
              <a:t> dayanabilen duvar ve 90 </a:t>
            </a:r>
            <a:r>
              <a:rPr lang="tr-TR" sz="1600" dirty="0" err="1" smtClean="0"/>
              <a:t>dk</a:t>
            </a:r>
            <a:r>
              <a:rPr lang="tr-TR" sz="1600" dirty="0" smtClean="0"/>
              <a:t> dayanabilen</a:t>
            </a:r>
          </a:p>
          <a:p>
            <a:r>
              <a:rPr lang="tr-TR" sz="1600" dirty="0" smtClean="0"/>
              <a:t>    duman sızdırmaz kapı </a:t>
            </a:r>
          </a:p>
          <a:p>
            <a:r>
              <a:rPr lang="tr-TR" sz="1600" dirty="0" smtClean="0"/>
              <a:t>- Havalandırılması ve basınçlandırılması gerekir</a:t>
            </a:r>
            <a:endParaRPr lang="tr-TR" sz="1600" dirty="0"/>
          </a:p>
        </p:txBody>
      </p:sp>
      <p:sp>
        <p:nvSpPr>
          <p:cNvPr id="24" name="23 Dikdörtgen"/>
          <p:cNvSpPr/>
          <p:nvPr/>
        </p:nvSpPr>
        <p:spPr>
          <a:xfrm>
            <a:off x="428596" y="1714488"/>
            <a:ext cx="6786610" cy="1877437"/>
          </a:xfrm>
          <a:prstGeom prst="rect">
            <a:avLst/>
          </a:prstGeom>
        </p:spPr>
        <p:txBody>
          <a:bodyPr wrap="square">
            <a:spAutoFit/>
          </a:bodyPr>
          <a:lstStyle/>
          <a:p>
            <a:r>
              <a:rPr lang="tr-TR" sz="2400" b="1" dirty="0" smtClean="0"/>
              <a:t>Acil Çıkış</a:t>
            </a:r>
          </a:p>
          <a:p>
            <a:r>
              <a:rPr lang="tr-TR" sz="2800" b="1" dirty="0" smtClean="0"/>
              <a:t>	</a:t>
            </a:r>
            <a:r>
              <a:rPr lang="tr-TR" sz="1600" dirty="0" smtClean="0"/>
              <a:t>-Bütün binalarda en az iki adet bulunmalı</a:t>
            </a:r>
          </a:p>
          <a:p>
            <a:r>
              <a:rPr lang="tr-TR" sz="1600" dirty="0" smtClean="0"/>
              <a:t>	-25 kişiden fazla </a:t>
            </a:r>
            <a:r>
              <a:rPr lang="tr-TR" sz="1600" u="sng" dirty="0" smtClean="0"/>
              <a:t>yüksek tehlikeli </a:t>
            </a:r>
            <a:r>
              <a:rPr lang="tr-TR" sz="1600" dirty="0" smtClean="0"/>
              <a:t>mekanlarda en az 2</a:t>
            </a:r>
          </a:p>
          <a:p>
            <a:r>
              <a:rPr lang="tr-TR" sz="1600" dirty="0" smtClean="0"/>
              <a:t>	- 50 kişiden fazla her mekanda en az 2</a:t>
            </a:r>
          </a:p>
          <a:p>
            <a:r>
              <a:rPr lang="tr-TR" sz="1600" dirty="0" smtClean="0"/>
              <a:t>	- 500 kişiden fazla her mekanda en az 3</a:t>
            </a:r>
          </a:p>
          <a:p>
            <a:r>
              <a:rPr lang="tr-TR" sz="1600" dirty="0" smtClean="0"/>
              <a:t>	-1000 kişiden fazla her mekanda en az 4</a:t>
            </a:r>
            <a:endParaRPr lang="tr-TR" sz="1600" dirty="0"/>
          </a:p>
        </p:txBody>
      </p:sp>
      <p:sp>
        <p:nvSpPr>
          <p:cNvPr id="25" name="24 Dikdörtgen"/>
          <p:cNvSpPr/>
          <p:nvPr/>
        </p:nvSpPr>
        <p:spPr>
          <a:xfrm>
            <a:off x="500034" y="3714752"/>
            <a:ext cx="6786610" cy="1384995"/>
          </a:xfrm>
          <a:prstGeom prst="rect">
            <a:avLst/>
          </a:prstGeom>
        </p:spPr>
        <p:txBody>
          <a:bodyPr wrap="square">
            <a:spAutoFit/>
          </a:bodyPr>
          <a:lstStyle/>
          <a:p>
            <a:r>
              <a:rPr lang="tr-TR" sz="2400" b="1" dirty="0" smtClean="0"/>
              <a:t>Kaçış Rampaları</a:t>
            </a:r>
          </a:p>
          <a:p>
            <a:r>
              <a:rPr lang="tr-TR" sz="2800" b="1" dirty="0" smtClean="0"/>
              <a:t>	</a:t>
            </a:r>
            <a:r>
              <a:rPr lang="tr-TR" sz="1600" dirty="0" smtClean="0"/>
              <a:t>- Eğimi % 10 dan daha dik olamaz</a:t>
            </a:r>
          </a:p>
          <a:p>
            <a:r>
              <a:rPr lang="tr-TR" sz="1600" dirty="0" smtClean="0"/>
              <a:t>	- Tabanında kaymayı önleyen malzeme bulunmalı ve </a:t>
            </a:r>
          </a:p>
          <a:p>
            <a:r>
              <a:rPr lang="tr-TR" sz="1600" dirty="0" smtClean="0"/>
              <a:t>	-1000 kişiden fazla her mekanda en az 4</a:t>
            </a:r>
            <a:endParaRPr lang="tr-TR" sz="1600" dirty="0"/>
          </a:p>
        </p:txBody>
      </p:sp>
      <p:pic>
        <p:nvPicPr>
          <p:cNvPr id="314372" name="Picture 4" descr="http://osman.midilli.com/wp-content/uploads/image/foto.jpg"/>
          <p:cNvPicPr>
            <a:picLocks noChangeAspect="1" noChangeArrowheads="1"/>
          </p:cNvPicPr>
          <p:nvPr/>
        </p:nvPicPr>
        <p:blipFill>
          <a:blip r:embed="rId3" cstate="print"/>
          <a:srcRect/>
          <a:stretch>
            <a:fillRect/>
          </a:stretch>
        </p:blipFill>
        <p:spPr bwMode="auto">
          <a:xfrm>
            <a:off x="6372200" y="404664"/>
            <a:ext cx="1944216" cy="1471123"/>
          </a:xfrm>
          <a:prstGeom prst="rect">
            <a:avLst/>
          </a:prstGeom>
          <a:noFill/>
        </p:spPr>
      </p:pic>
      <p:pic>
        <p:nvPicPr>
          <p:cNvPr id="314374" name="Picture 6" descr="https://encrypted-tbn0.gstatic.com/images?q=tbn:ANd9GcRcpqQS09kI_ikDd4sx9IAQ12h1IwHdLJ4pbdnIFrEnotw2muTI"/>
          <p:cNvPicPr>
            <a:picLocks noChangeAspect="1" noChangeArrowheads="1"/>
          </p:cNvPicPr>
          <p:nvPr/>
        </p:nvPicPr>
        <p:blipFill>
          <a:blip r:embed="rId4" cstate="print"/>
          <a:srcRect/>
          <a:stretch>
            <a:fillRect/>
          </a:stretch>
        </p:blipFill>
        <p:spPr bwMode="auto">
          <a:xfrm>
            <a:off x="7596336" y="5013176"/>
            <a:ext cx="1332522" cy="1700808"/>
          </a:xfrm>
          <a:prstGeom prst="rect">
            <a:avLst/>
          </a:prstGeom>
          <a:noFill/>
        </p:spPr>
      </p:pic>
    </p:spTree>
    <p:extLst>
      <p:ext uri="{BB962C8B-B14F-4D97-AF65-F5344CB8AC3E}">
        <p14:creationId xmlns:p14="http://schemas.microsoft.com/office/powerpoint/2010/main" val="861063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5 Dikdörtgen"/>
          <p:cNvSpPr/>
          <p:nvPr/>
        </p:nvSpPr>
        <p:spPr>
          <a:xfrm>
            <a:off x="323528" y="260648"/>
            <a:ext cx="7929618" cy="2677656"/>
          </a:xfrm>
          <a:prstGeom prst="rect">
            <a:avLst/>
          </a:prstGeom>
        </p:spPr>
        <p:txBody>
          <a:bodyPr wrap="square">
            <a:spAutoFit/>
          </a:bodyPr>
          <a:lstStyle/>
          <a:p>
            <a:r>
              <a:rPr lang="tr-TR" sz="2400" b="1" dirty="0" smtClean="0"/>
              <a:t>Kaçış Yolu Kapıları</a:t>
            </a:r>
          </a:p>
          <a:p>
            <a:r>
              <a:rPr lang="tr-TR" sz="2400" b="1" dirty="0" smtClean="0"/>
              <a:t>	</a:t>
            </a:r>
            <a:r>
              <a:rPr lang="tr-TR" sz="2400" dirty="0" smtClean="0"/>
              <a:t>-  Genişliği en az 80 cm, yüksekliği 200 cm</a:t>
            </a:r>
          </a:p>
          <a:p>
            <a:r>
              <a:rPr lang="tr-TR" sz="2400" dirty="0" smtClean="0"/>
              <a:t>	- Turnike ve dönel kapılar çıkış yolu olamaz</a:t>
            </a:r>
          </a:p>
          <a:p>
            <a:r>
              <a:rPr lang="tr-TR" sz="2400" dirty="0" smtClean="0"/>
              <a:t>	- Kilitli olmamalı ve dışa açılmalı</a:t>
            </a:r>
          </a:p>
          <a:p>
            <a:r>
              <a:rPr lang="tr-TR" sz="2400" dirty="0" smtClean="0"/>
              <a:t>	- Kaçış merdiveni kapıları en az 90 </a:t>
            </a:r>
            <a:r>
              <a:rPr lang="tr-TR" sz="2400" dirty="0" err="1" smtClean="0"/>
              <a:t>dk</a:t>
            </a:r>
            <a:r>
              <a:rPr lang="tr-TR" sz="2400" dirty="0" smtClean="0"/>
              <a:t>. yangına </a:t>
            </a:r>
          </a:p>
          <a:p>
            <a:r>
              <a:rPr lang="tr-TR" sz="2400" dirty="0" smtClean="0"/>
              <a:t>                     dayanıklı olmalı</a:t>
            </a:r>
          </a:p>
          <a:p>
            <a:r>
              <a:rPr lang="tr-TR" sz="2400" dirty="0" smtClean="0"/>
              <a:t>	</a:t>
            </a:r>
            <a:endParaRPr lang="tr-TR" sz="2400" dirty="0"/>
          </a:p>
        </p:txBody>
      </p:sp>
      <p:pic>
        <p:nvPicPr>
          <p:cNvPr id="7" name="Picture 6"/>
          <p:cNvPicPr>
            <a:picLocks noChangeAspect="1"/>
          </p:cNvPicPr>
          <p:nvPr/>
        </p:nvPicPr>
        <p:blipFill>
          <a:blip r:embed="rId2"/>
          <a:stretch>
            <a:fillRect/>
          </a:stretch>
        </p:blipFill>
        <p:spPr>
          <a:xfrm>
            <a:off x="4716016" y="2492896"/>
            <a:ext cx="3813750" cy="3807422"/>
          </a:xfrm>
          <a:prstGeom prst="rect">
            <a:avLst/>
          </a:prstGeom>
        </p:spPr>
      </p:pic>
    </p:spTree>
    <p:extLst>
      <p:ext uri="{BB962C8B-B14F-4D97-AF65-F5344CB8AC3E}">
        <p14:creationId xmlns:p14="http://schemas.microsoft.com/office/powerpoint/2010/main" val="301299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71600" y="714375"/>
            <a:ext cx="7772400" cy="1143000"/>
          </a:xfrm>
        </p:spPr>
        <p:txBody>
          <a:bodyPr>
            <a:normAutofit fontScale="90000"/>
          </a:bodyPr>
          <a:lstStyle/>
          <a:p>
            <a:pPr eaLnBrk="1" hangingPunct="1"/>
            <a:r>
              <a:rPr lang="tr-TR" sz="3600" b="1" dirty="0" smtClean="0">
                <a:solidFill>
                  <a:srgbClr val="FF0000"/>
                </a:solidFill>
                <a:latin typeface="Times New Roman" pitchFamily="18" charset="0"/>
                <a:cs typeface="Times New Roman" pitchFamily="18" charset="0"/>
              </a:rPr>
              <a:t>BİNALARDA KURULACAK YANGINDAN KORUNMA EKİPLERİ</a:t>
            </a:r>
          </a:p>
        </p:txBody>
      </p:sp>
      <p:pic>
        <p:nvPicPr>
          <p:cNvPr id="984068" name="Picture 4"/>
          <p:cNvPicPr>
            <a:picLocks noChangeAspect="1" noChangeArrowheads="1"/>
          </p:cNvPicPr>
          <p:nvPr/>
        </p:nvPicPr>
        <p:blipFill>
          <a:blip r:embed="rId2" cstate="print"/>
          <a:srcRect/>
          <a:stretch>
            <a:fillRect/>
          </a:stretch>
        </p:blipFill>
        <p:spPr bwMode="auto">
          <a:xfrm>
            <a:off x="1357290" y="1857364"/>
            <a:ext cx="6643734" cy="48006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4068"/>
                                        </p:tgtEl>
                                        <p:attrNameLst>
                                          <p:attrName>style.visibility</p:attrName>
                                        </p:attrNameLst>
                                      </p:cBhvr>
                                      <p:to>
                                        <p:strVal val="visible"/>
                                      </p:to>
                                    </p:set>
                                    <p:animEffect transition="in" filter="fade">
                                      <p:cBhvr>
                                        <p:cTn id="7" dur="2000"/>
                                        <p:tgtEl>
                                          <p:spTgt spid="98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bwMode="auto">
          <a:xfrm>
            <a:off x="214282" y="500042"/>
            <a:ext cx="8382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buFont typeface="Wingdings" pitchFamily="2" charset="2"/>
              <a:buNone/>
            </a:pP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a) Söndürme Ekibi (En az 3 kişi) : Binada çıkacak yangına derhal müdahale ederek</a:t>
            </a:r>
            <a:r>
              <a:rPr lang="tr-TR" sz="1800" dirty="0" smtClean="0">
                <a:latin typeface="Arial" pitchFamily="34" charset="0"/>
              </a:rPr>
              <a:t> söndürmek ve/veya genişlemesine mani olmak,</a:t>
            </a:r>
            <a:br>
              <a:rPr lang="tr-TR" sz="1800" dirty="0" smtClean="0">
                <a:latin typeface="Arial" pitchFamily="34" charset="0"/>
              </a:rPr>
            </a:b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b) Kurtarma Ekibi (En az 3 kişi)</a:t>
            </a:r>
            <a:r>
              <a:rPr lang="tr-TR" sz="1800" b="1" dirty="0" smtClean="0">
                <a:latin typeface="Arial" pitchFamily="34" charset="0"/>
              </a:rPr>
              <a:t>:</a:t>
            </a:r>
            <a:r>
              <a:rPr lang="tr-TR" sz="1800" dirty="0" smtClean="0">
                <a:latin typeface="Arial" pitchFamily="34" charset="0"/>
              </a:rPr>
              <a:t> Yangın vukuunda can ve mal kurtarma işlerini yürütmek,</a:t>
            </a:r>
            <a:endParaRPr lang="de-DE" sz="1800" dirty="0" smtClean="0">
              <a:latin typeface="Arial" pitchFamily="34" charset="0"/>
            </a:endParaRPr>
          </a:p>
          <a:p>
            <a:pPr eaLnBrk="1" hangingPunct="1">
              <a:lnSpc>
                <a:spcPct val="130000"/>
              </a:lnSpc>
              <a:buFont typeface="Wingdings" pitchFamily="2" charset="2"/>
              <a:buNone/>
            </a:pPr>
            <a:r>
              <a:rPr lang="tr-TR" sz="1800" dirty="0" smtClean="0">
                <a:latin typeface="Arial" pitchFamily="34" charset="0"/>
              </a:rPr>
              <a:t/>
            </a:r>
            <a:br>
              <a:rPr lang="tr-TR" sz="1800" dirty="0" smtClean="0">
                <a:latin typeface="Arial" pitchFamily="34" charset="0"/>
              </a:rPr>
            </a:br>
            <a:r>
              <a:rPr lang="tr-TR" sz="1800" b="1" dirty="0" smtClean="0">
                <a:solidFill>
                  <a:schemeClr val="folHlink"/>
                </a:solidFill>
                <a:latin typeface="Arial" pitchFamily="34" charset="0"/>
              </a:rPr>
              <a:t>c) Koruma Ekibi (En az 2 kişi)</a:t>
            </a:r>
            <a:r>
              <a:rPr lang="tr-TR" sz="1800" b="1" dirty="0" smtClean="0">
                <a:latin typeface="Arial" pitchFamily="34" charset="0"/>
              </a:rPr>
              <a:t>:</a:t>
            </a:r>
            <a:r>
              <a:rPr lang="tr-TR" sz="1800" dirty="0" smtClean="0">
                <a:latin typeface="Arial" pitchFamily="34" charset="0"/>
              </a:rPr>
              <a:t> Kurtarma ekibince kurtarılan eşya ve evrakı korumak, yangın nedeniyle ortaya çıkması muhtemel panik ve kargaşayı önlemek,</a:t>
            </a:r>
            <a:br>
              <a:rPr lang="tr-TR" sz="1800" dirty="0" smtClean="0">
                <a:latin typeface="Arial" pitchFamily="34" charset="0"/>
              </a:rPr>
            </a:b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d) İlk Yardım Ekibi (En az 2 kişi)</a:t>
            </a:r>
            <a:r>
              <a:rPr lang="tr-TR" sz="1800" b="1" dirty="0" smtClean="0">
                <a:latin typeface="Arial" pitchFamily="34" charset="0"/>
              </a:rPr>
              <a:t>:</a:t>
            </a:r>
            <a:r>
              <a:rPr lang="tr-TR" sz="1800" dirty="0" smtClean="0">
                <a:latin typeface="Arial" pitchFamily="34" charset="0"/>
              </a:rPr>
              <a:t> Yangın nedeniyle yaralanan veya hastalanan kişilere ilk yardım yapmak.</a:t>
            </a:r>
          </a:p>
        </p:txBody>
      </p:sp>
      <p:sp>
        <p:nvSpPr>
          <p:cNvPr id="58371" name="Rectangle 3"/>
          <p:cNvSpPr>
            <a:spLocks noChangeArrowheads="1"/>
          </p:cNvSpPr>
          <p:nvPr/>
        </p:nvSpPr>
        <p:spPr bwMode="auto">
          <a:xfrm>
            <a:off x="1259632" y="110393"/>
            <a:ext cx="6882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2800" b="1" dirty="0" smtClean="0"/>
              <a:t>YANGIN EKİPLERİN KURULUŞU ve GÖREVLERİ</a:t>
            </a:r>
            <a:endParaRPr lang="de-DE" sz="2800" b="1" dirty="0"/>
          </a:p>
        </p:txBody>
      </p:sp>
      <p:pic>
        <p:nvPicPr>
          <p:cNvPr id="583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Dikdörtgen"/>
          <p:cNvSpPr/>
          <p:nvPr/>
        </p:nvSpPr>
        <p:spPr>
          <a:xfrm>
            <a:off x="495820" y="5990626"/>
            <a:ext cx="8102704" cy="461665"/>
          </a:xfrm>
          <a:prstGeom prst="rect">
            <a:avLst/>
          </a:prstGeom>
        </p:spPr>
        <p:txBody>
          <a:bodyPr wrap="square">
            <a:spAutoFit/>
          </a:bodyPr>
          <a:lstStyle/>
          <a:p>
            <a:r>
              <a:rPr lang="tr-TR" sz="2400" b="1" dirty="0" smtClean="0"/>
              <a:t>Senede en  az 1 kez söndürme ve tahliye tatbikatı yapılır.</a:t>
            </a:r>
            <a:endParaRPr lang="tr-TR" sz="2400" b="1" dirty="0"/>
          </a:p>
        </p:txBody>
      </p:sp>
    </p:spTree>
    <p:extLst>
      <p:ext uri="{BB962C8B-B14F-4D97-AF65-F5344CB8AC3E}">
        <p14:creationId xmlns:p14="http://schemas.microsoft.com/office/powerpoint/2010/main" val="861063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495300" y="2889250"/>
            <a:ext cx="647700" cy="431800"/>
          </a:xfrm>
          <a:prstGeom prst="roundRect">
            <a:avLst>
              <a:gd name="adj" fmla="val 16667"/>
            </a:avLst>
          </a:prstGeom>
          <a:solidFill>
            <a:srgbClr val="FF9900"/>
          </a:solidFill>
          <a:ln w="9525">
            <a:solidFill>
              <a:schemeClr val="tx1"/>
            </a:solidFill>
            <a:round/>
            <a:headEnd/>
            <a:tailEnd/>
          </a:ln>
        </p:spPr>
        <p:txBody>
          <a:bodyPr wrap="none" lIns="91424" tIns="45712" rIns="91424" bIns="45712" anchor="ctr"/>
          <a:lstStyle/>
          <a:p>
            <a:pPr algn="ctr"/>
            <a:r>
              <a:rPr lang="tr-TR" sz="1100" b="1">
                <a:latin typeface="Verdana" pitchFamily="34" charset="0"/>
                <a:ea typeface="ＭＳ Ｐゴシック" pitchFamily="34" charset="-128"/>
              </a:rPr>
              <a:t>Yangın</a:t>
            </a:r>
            <a:endParaRPr lang="de-DE" sz="1100" b="1">
              <a:latin typeface="Verdana" pitchFamily="34" charset="0"/>
              <a:ea typeface="ＭＳ Ｐゴシック" pitchFamily="34" charset="-128"/>
            </a:endParaRPr>
          </a:p>
        </p:txBody>
      </p:sp>
      <p:sp>
        <p:nvSpPr>
          <p:cNvPr id="56323" name="Text Box 3"/>
          <p:cNvSpPr txBox="1">
            <a:spLocks noChangeArrowheads="1"/>
          </p:cNvSpPr>
          <p:nvPr/>
        </p:nvSpPr>
        <p:spPr bwMode="auto">
          <a:xfrm>
            <a:off x="962025" y="3683000"/>
            <a:ext cx="1512888" cy="606425"/>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Detektörler tarafından fark etme</a:t>
            </a:r>
            <a:endParaRPr lang="de-DE" sz="1100">
              <a:latin typeface="Verdana" pitchFamily="34" charset="0"/>
              <a:ea typeface="ＭＳ Ｐゴシック" pitchFamily="34" charset="-128"/>
            </a:endParaRPr>
          </a:p>
        </p:txBody>
      </p:sp>
      <p:sp>
        <p:nvSpPr>
          <p:cNvPr id="56324" name="Text Box 4"/>
          <p:cNvSpPr txBox="1">
            <a:spLocks noChangeArrowheads="1"/>
          </p:cNvSpPr>
          <p:nvPr/>
        </p:nvSpPr>
        <p:spPr bwMode="auto">
          <a:xfrm>
            <a:off x="962025" y="2060575"/>
            <a:ext cx="1512888"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Çalışan tarafından fark etme</a:t>
            </a:r>
            <a:endParaRPr lang="de-DE" sz="1100">
              <a:latin typeface="Verdana" pitchFamily="34" charset="0"/>
              <a:ea typeface="ＭＳ Ｐゴシック" pitchFamily="34" charset="-128"/>
            </a:endParaRPr>
          </a:p>
        </p:txBody>
      </p:sp>
      <p:sp>
        <p:nvSpPr>
          <p:cNvPr id="56325" name="Text Box 5"/>
          <p:cNvSpPr txBox="1">
            <a:spLocks noChangeArrowheads="1"/>
          </p:cNvSpPr>
          <p:nvPr/>
        </p:nvSpPr>
        <p:spPr bwMode="auto">
          <a:xfrm>
            <a:off x="6111875" y="3829050"/>
            <a:ext cx="1800225" cy="269875"/>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Emir-Komuta </a:t>
            </a:r>
            <a:r>
              <a:rPr lang="de-DE" sz="1100">
                <a:latin typeface="Verdana" pitchFamily="34" charset="0"/>
                <a:ea typeface="ＭＳ Ｐゴシック" pitchFamily="34" charset="-128"/>
              </a:rPr>
              <a:t>„</a:t>
            </a:r>
            <a:r>
              <a:rPr lang="tr-TR" sz="1100">
                <a:latin typeface="Verdana" pitchFamily="34" charset="0"/>
                <a:ea typeface="ＭＳ Ｐゴシック" pitchFamily="34" charset="-128"/>
              </a:rPr>
              <a:t>İtfaiye</a:t>
            </a:r>
            <a:r>
              <a:rPr lang="de-DE" sz="1100">
                <a:latin typeface="Verdana" pitchFamily="34" charset="0"/>
                <a:ea typeface="ＭＳ Ｐゴシック" pitchFamily="34" charset="-128"/>
              </a:rPr>
              <a:t>“</a:t>
            </a:r>
          </a:p>
        </p:txBody>
      </p:sp>
      <p:sp>
        <p:nvSpPr>
          <p:cNvPr id="56326" name="Text Box 6"/>
          <p:cNvSpPr txBox="1">
            <a:spLocks noChangeArrowheads="1"/>
          </p:cNvSpPr>
          <p:nvPr/>
        </p:nvSpPr>
        <p:spPr bwMode="auto">
          <a:xfrm>
            <a:off x="4922838" y="3752850"/>
            <a:ext cx="1008062"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İtfaiyeye kılavuzluk</a:t>
            </a:r>
            <a:endParaRPr lang="de-DE" sz="1100">
              <a:latin typeface="Verdana" pitchFamily="34" charset="0"/>
              <a:ea typeface="ＭＳ Ｐゴシック" pitchFamily="34" charset="-128"/>
            </a:endParaRPr>
          </a:p>
        </p:txBody>
      </p:sp>
      <p:sp>
        <p:nvSpPr>
          <p:cNvPr id="56327" name="Text Box 7"/>
          <p:cNvSpPr txBox="1">
            <a:spLocks noChangeArrowheads="1"/>
          </p:cNvSpPr>
          <p:nvPr/>
        </p:nvSpPr>
        <p:spPr bwMode="auto">
          <a:xfrm>
            <a:off x="2727325" y="3752850"/>
            <a:ext cx="2016125"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Otomatik İtfaiyeye bildirim</a:t>
            </a:r>
            <a:endParaRPr lang="de-DE" sz="1100">
              <a:latin typeface="Verdana" pitchFamily="34" charset="0"/>
              <a:ea typeface="ＭＳ Ｐゴシック" pitchFamily="34" charset="-128"/>
            </a:endParaRPr>
          </a:p>
        </p:txBody>
      </p:sp>
      <p:sp>
        <p:nvSpPr>
          <p:cNvPr id="56328" name="AutoShape 8"/>
          <p:cNvSpPr>
            <a:spLocks noChangeArrowheads="1"/>
          </p:cNvSpPr>
          <p:nvPr/>
        </p:nvSpPr>
        <p:spPr bwMode="auto">
          <a:xfrm>
            <a:off x="7983538" y="2852738"/>
            <a:ext cx="647700" cy="431800"/>
          </a:xfrm>
          <a:prstGeom prst="roundRect">
            <a:avLst>
              <a:gd name="adj" fmla="val 16667"/>
            </a:avLst>
          </a:prstGeom>
          <a:solidFill>
            <a:srgbClr val="FF9900"/>
          </a:solidFill>
          <a:ln w="9525">
            <a:solidFill>
              <a:schemeClr val="tx1"/>
            </a:solidFill>
            <a:round/>
            <a:headEnd/>
            <a:tailEnd/>
          </a:ln>
        </p:spPr>
        <p:txBody>
          <a:bodyPr wrap="none" lIns="91424" tIns="45712" rIns="91424" bIns="45712" anchor="ctr"/>
          <a:lstStyle/>
          <a:p>
            <a:pPr algn="ctr"/>
            <a:r>
              <a:rPr lang="tr-TR" sz="1100" b="1">
                <a:latin typeface="Verdana" pitchFamily="34" charset="0"/>
                <a:ea typeface="ＭＳ Ｐゴシック" pitchFamily="34" charset="-128"/>
              </a:rPr>
              <a:t>Son</a:t>
            </a:r>
            <a:endParaRPr lang="de-DE" sz="1100" b="1">
              <a:latin typeface="Verdana" pitchFamily="34" charset="0"/>
              <a:ea typeface="ＭＳ Ｐゴシック" pitchFamily="34" charset="-128"/>
            </a:endParaRPr>
          </a:p>
        </p:txBody>
      </p:sp>
      <p:grpSp>
        <p:nvGrpSpPr>
          <p:cNvPr id="2" name="Group 9"/>
          <p:cNvGrpSpPr>
            <a:grpSpLocks/>
          </p:cNvGrpSpPr>
          <p:nvPr/>
        </p:nvGrpSpPr>
        <p:grpSpPr bwMode="auto">
          <a:xfrm>
            <a:off x="2727325" y="2457450"/>
            <a:ext cx="1511300" cy="889000"/>
            <a:chOff x="1837" y="1820"/>
            <a:chExt cx="952" cy="560"/>
          </a:xfrm>
        </p:grpSpPr>
        <p:sp>
          <p:nvSpPr>
            <p:cNvPr id="56354" name="Text Box 10"/>
            <p:cNvSpPr txBox="1">
              <a:spLocks noChangeArrowheads="1"/>
            </p:cNvSpPr>
            <p:nvPr/>
          </p:nvSpPr>
          <p:spPr bwMode="auto">
            <a:xfrm>
              <a:off x="1837" y="1820"/>
              <a:ext cx="952" cy="56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Muhbire basınız</a:t>
              </a:r>
              <a:endParaRPr lang="de-DE" sz="1100">
                <a:latin typeface="Verdana" pitchFamily="34" charset="0"/>
                <a:ea typeface="ＭＳ Ｐゴシック" pitchFamily="34" charset="-128"/>
              </a:endParaRPr>
            </a:p>
            <a:p>
              <a:pPr algn="ctr" eaLnBrk="1" hangingPunct="1">
                <a:spcBef>
                  <a:spcPct val="50000"/>
                </a:spcBef>
              </a:pPr>
              <a:endParaRPr lang="tr-TR" sz="1100">
                <a:latin typeface="Verdana" pitchFamily="34" charset="0"/>
                <a:ea typeface="ＭＳ Ｐゴシック" pitchFamily="34" charset="-128"/>
              </a:endParaRPr>
            </a:p>
            <a:p>
              <a:pPr algn="ctr" eaLnBrk="1" hangingPunct="1">
                <a:spcBef>
                  <a:spcPct val="50000"/>
                </a:spcBef>
              </a:pPr>
              <a:endParaRPr lang="de-DE" sz="1100">
                <a:latin typeface="Verdana" pitchFamily="34" charset="0"/>
                <a:ea typeface="ＭＳ Ｐゴシック" pitchFamily="34" charset="-128"/>
              </a:endParaRPr>
            </a:p>
            <a:p>
              <a:pPr algn="ctr" eaLnBrk="1" hangingPunct="1">
                <a:spcBef>
                  <a:spcPct val="50000"/>
                </a:spcBef>
              </a:pPr>
              <a:endParaRPr lang="de-DE" sz="500">
                <a:latin typeface="Verdana" pitchFamily="34" charset="0"/>
                <a:ea typeface="ＭＳ Ｐゴシック" pitchFamily="34" charset="-128"/>
              </a:endParaRPr>
            </a:p>
          </p:txBody>
        </p:sp>
        <p:pic>
          <p:nvPicPr>
            <p:cNvPr id="56355" name="Picture 11" descr="560004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 y="2115"/>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0" name="Text Box 12"/>
          <p:cNvSpPr txBox="1">
            <a:spLocks noChangeArrowheads="1"/>
          </p:cNvSpPr>
          <p:nvPr/>
        </p:nvSpPr>
        <p:spPr bwMode="auto">
          <a:xfrm>
            <a:off x="2727325" y="1592263"/>
            <a:ext cx="1189038"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İtfaiye</a:t>
            </a:r>
            <a:r>
              <a:rPr lang="de-DE" sz="1100">
                <a:latin typeface="Verdana" pitchFamily="34" charset="0"/>
                <a:ea typeface="ＭＳ Ｐゴシック" pitchFamily="34" charset="-128"/>
              </a:rPr>
              <a:t/>
            </a:r>
            <a:br>
              <a:rPr lang="de-DE" sz="1100">
                <a:latin typeface="Verdana" pitchFamily="34" charset="0"/>
                <a:ea typeface="ＭＳ Ｐゴシック" pitchFamily="34" charset="-128"/>
              </a:rPr>
            </a:br>
            <a:r>
              <a:rPr lang="de-DE" sz="1100">
                <a:latin typeface="Verdana" pitchFamily="34" charset="0"/>
                <a:ea typeface="ＭＳ Ｐゴシック" pitchFamily="34" charset="-128"/>
              </a:rPr>
              <a:t>(</a:t>
            </a:r>
            <a:r>
              <a:rPr lang="de-DE" sz="1100" b="1">
                <a:solidFill>
                  <a:srgbClr val="7E1419"/>
                </a:solidFill>
                <a:latin typeface="Verdana" pitchFamily="34" charset="0"/>
                <a:ea typeface="ＭＳ Ｐゴシック" pitchFamily="34" charset="-128"/>
              </a:rPr>
              <a:t>Tel. 0-11</a:t>
            </a:r>
            <a:r>
              <a:rPr lang="tr-TR" sz="1100" b="1">
                <a:solidFill>
                  <a:srgbClr val="7E1419"/>
                </a:solidFill>
                <a:latin typeface="Verdana" pitchFamily="34" charset="0"/>
              </a:rPr>
              <a:t>0</a:t>
            </a:r>
            <a:r>
              <a:rPr lang="de-DE" sz="1100">
                <a:latin typeface="Verdana" pitchFamily="34" charset="0"/>
                <a:ea typeface="ＭＳ Ｐゴシック" pitchFamily="34" charset="-128"/>
              </a:rPr>
              <a:t>) </a:t>
            </a:r>
            <a:endParaRPr lang="de-DE" sz="1100" b="1">
              <a:solidFill>
                <a:srgbClr val="7E1419"/>
              </a:solidFill>
              <a:latin typeface="Verdana" pitchFamily="34" charset="0"/>
              <a:ea typeface="ＭＳ Ｐゴシック" pitchFamily="34" charset="-128"/>
            </a:endParaRPr>
          </a:p>
        </p:txBody>
      </p:sp>
      <p:grpSp>
        <p:nvGrpSpPr>
          <p:cNvPr id="3" name="Group 13"/>
          <p:cNvGrpSpPr>
            <a:grpSpLocks/>
          </p:cNvGrpSpPr>
          <p:nvPr/>
        </p:nvGrpSpPr>
        <p:grpSpPr bwMode="auto">
          <a:xfrm>
            <a:off x="4383088" y="1484313"/>
            <a:ext cx="1549400" cy="666750"/>
            <a:chOff x="2880" y="1207"/>
            <a:chExt cx="976" cy="420"/>
          </a:xfrm>
        </p:grpSpPr>
        <p:sp>
          <p:nvSpPr>
            <p:cNvPr id="56350" name="Text Box 14"/>
            <p:cNvSpPr txBox="1">
              <a:spLocks noChangeArrowheads="1"/>
            </p:cNvSpPr>
            <p:nvPr/>
          </p:nvSpPr>
          <p:spPr bwMode="auto">
            <a:xfrm>
              <a:off x="2880" y="1207"/>
              <a:ext cx="976" cy="42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İlk Müdahale</a:t>
              </a:r>
              <a:r>
                <a:rPr lang="de-DE" sz="1100">
                  <a:latin typeface="Verdana" pitchFamily="34" charset="0"/>
                  <a:ea typeface="ＭＳ Ｐゴシック" pitchFamily="34" charset="-128"/>
                </a:rPr>
                <a:t/>
              </a:r>
              <a:br>
                <a:rPr lang="de-DE" sz="1100">
                  <a:latin typeface="Verdana" pitchFamily="34" charset="0"/>
                  <a:ea typeface="ＭＳ Ｐゴシック" pitchFamily="34" charset="-128"/>
                </a:rPr>
              </a:br>
              <a:endParaRPr lang="de-DE" sz="1100">
                <a:latin typeface="Verdana" pitchFamily="34" charset="0"/>
                <a:ea typeface="ＭＳ Ｐゴシック" pitchFamily="34" charset="-128"/>
              </a:endParaRPr>
            </a:p>
            <a:p>
              <a:pPr algn="ctr" eaLnBrk="1" hangingPunct="1">
                <a:spcBef>
                  <a:spcPct val="50000"/>
                </a:spcBef>
              </a:pPr>
              <a:endParaRPr lang="de-DE" sz="1000">
                <a:latin typeface="Verdana" pitchFamily="34" charset="0"/>
                <a:ea typeface="ＭＳ Ｐゴシック" pitchFamily="34" charset="-128"/>
              </a:endParaRPr>
            </a:p>
          </p:txBody>
        </p:sp>
        <p:pic>
          <p:nvPicPr>
            <p:cNvPr id="56351" name="Picture 15" descr="56000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16" descr="560004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8"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17" descr="560004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a:grpSpLocks/>
          </p:cNvGrpSpPr>
          <p:nvPr/>
        </p:nvGrpSpPr>
        <p:grpSpPr bwMode="auto">
          <a:xfrm>
            <a:off x="6219825" y="1484313"/>
            <a:ext cx="1943100" cy="682625"/>
            <a:chOff x="4037" y="1457"/>
            <a:chExt cx="1224" cy="430"/>
          </a:xfrm>
        </p:grpSpPr>
        <p:sp>
          <p:nvSpPr>
            <p:cNvPr id="56348" name="Text Box 19"/>
            <p:cNvSpPr txBox="1">
              <a:spLocks noChangeArrowheads="1"/>
            </p:cNvSpPr>
            <p:nvPr/>
          </p:nvSpPr>
          <p:spPr bwMode="auto">
            <a:xfrm>
              <a:off x="4037" y="1457"/>
              <a:ext cx="1224" cy="43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Toplanma alanına gidiniz</a:t>
              </a:r>
              <a:endParaRPr lang="de-DE" sz="1100">
                <a:latin typeface="Verdana" pitchFamily="34" charset="0"/>
                <a:ea typeface="ＭＳ Ｐゴシック" pitchFamily="34" charset="-128"/>
              </a:endParaRPr>
            </a:p>
            <a:p>
              <a:pPr algn="ctr" eaLnBrk="1" hangingPunct="1">
                <a:spcBef>
                  <a:spcPct val="50000"/>
                </a:spcBef>
              </a:pPr>
              <a:endParaRPr lang="de-DE" sz="1800">
                <a:latin typeface="Verdana" pitchFamily="34" charset="0"/>
                <a:ea typeface="ＭＳ Ｐゴシック" pitchFamily="34" charset="-128"/>
              </a:endParaRPr>
            </a:p>
          </p:txBody>
        </p:sp>
        <p:pic>
          <p:nvPicPr>
            <p:cNvPr id="56349" name="Picture 20" descr="560005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 y="1662"/>
              <a:ext cx="23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6333" name="AutoShape 21"/>
          <p:cNvCxnSpPr>
            <a:cxnSpLocks noChangeShapeType="1"/>
            <a:stCxn id="56322" idx="0"/>
            <a:endCxn id="56324" idx="1"/>
          </p:cNvCxnSpPr>
          <p:nvPr/>
        </p:nvCxnSpPr>
        <p:spPr bwMode="auto">
          <a:xfrm rot="-5400000">
            <a:off x="585788" y="2513012"/>
            <a:ext cx="609600" cy="1428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4" name="AutoShape 22"/>
          <p:cNvCxnSpPr>
            <a:cxnSpLocks noChangeShapeType="1"/>
            <a:stCxn id="56322" idx="2"/>
            <a:endCxn id="56323" idx="1"/>
          </p:cNvCxnSpPr>
          <p:nvPr/>
        </p:nvCxnSpPr>
        <p:spPr bwMode="auto">
          <a:xfrm rot="16200000" flipH="1">
            <a:off x="558006" y="3582194"/>
            <a:ext cx="665163" cy="1428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5" name="AutoShape 23"/>
          <p:cNvCxnSpPr>
            <a:cxnSpLocks noChangeShapeType="1"/>
            <a:stCxn id="56324" idx="3"/>
            <a:endCxn id="56330" idx="1"/>
          </p:cNvCxnSpPr>
          <p:nvPr/>
        </p:nvCxnSpPr>
        <p:spPr bwMode="auto">
          <a:xfrm flipV="1">
            <a:off x="2474913" y="1811338"/>
            <a:ext cx="252412" cy="468312"/>
          </a:xfrm>
          <a:prstGeom prst="bentConnector3">
            <a:avLst>
              <a:gd name="adj1" fmla="val 4968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6" name="AutoShape 24"/>
          <p:cNvCxnSpPr>
            <a:cxnSpLocks noChangeShapeType="1"/>
            <a:stCxn id="56324" idx="3"/>
            <a:endCxn id="56354" idx="1"/>
          </p:cNvCxnSpPr>
          <p:nvPr/>
        </p:nvCxnSpPr>
        <p:spPr bwMode="auto">
          <a:xfrm>
            <a:off x="2474913" y="2279650"/>
            <a:ext cx="252412" cy="622300"/>
          </a:xfrm>
          <a:prstGeom prst="bentConnector3">
            <a:avLst>
              <a:gd name="adj1" fmla="val 4968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7" name="AutoShape 25"/>
          <p:cNvCxnSpPr>
            <a:cxnSpLocks noChangeShapeType="1"/>
            <a:stCxn id="56323" idx="3"/>
            <a:endCxn id="56327" idx="1"/>
          </p:cNvCxnSpPr>
          <p:nvPr/>
        </p:nvCxnSpPr>
        <p:spPr bwMode="auto">
          <a:xfrm flipV="1">
            <a:off x="2474913" y="3971925"/>
            <a:ext cx="252412" cy="142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8" name="AutoShape 26"/>
          <p:cNvCxnSpPr>
            <a:cxnSpLocks noChangeShapeType="1"/>
            <a:stCxn id="56327" idx="3"/>
            <a:endCxn id="56326" idx="1"/>
          </p:cNvCxnSpPr>
          <p:nvPr/>
        </p:nvCxnSpPr>
        <p:spPr bwMode="auto">
          <a:xfrm>
            <a:off x="4743450" y="3971925"/>
            <a:ext cx="179388"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9" name="AutoShape 27"/>
          <p:cNvCxnSpPr>
            <a:cxnSpLocks noChangeShapeType="1"/>
            <a:stCxn id="56326" idx="3"/>
            <a:endCxn id="56325" idx="1"/>
          </p:cNvCxnSpPr>
          <p:nvPr/>
        </p:nvCxnSpPr>
        <p:spPr bwMode="auto">
          <a:xfrm flipV="1">
            <a:off x="5930900" y="3963988"/>
            <a:ext cx="180975" cy="79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0" name="AutoShape 28"/>
          <p:cNvCxnSpPr>
            <a:cxnSpLocks noChangeShapeType="1"/>
            <a:stCxn id="56330" idx="3"/>
            <a:endCxn id="56350" idx="1"/>
          </p:cNvCxnSpPr>
          <p:nvPr/>
        </p:nvCxnSpPr>
        <p:spPr bwMode="auto">
          <a:xfrm>
            <a:off x="3916363" y="1811338"/>
            <a:ext cx="466725" cy="635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1" name="AutoShape 29"/>
          <p:cNvCxnSpPr>
            <a:cxnSpLocks noChangeShapeType="1"/>
            <a:stCxn id="56350" idx="3"/>
            <a:endCxn id="56348" idx="1"/>
          </p:cNvCxnSpPr>
          <p:nvPr/>
        </p:nvCxnSpPr>
        <p:spPr bwMode="auto">
          <a:xfrm>
            <a:off x="5932488" y="1817688"/>
            <a:ext cx="287337" cy="79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2" name="AutoShape 30"/>
          <p:cNvCxnSpPr>
            <a:cxnSpLocks noChangeShapeType="1"/>
            <a:stCxn id="56348" idx="3"/>
            <a:endCxn id="56328" idx="0"/>
          </p:cNvCxnSpPr>
          <p:nvPr/>
        </p:nvCxnSpPr>
        <p:spPr bwMode="auto">
          <a:xfrm>
            <a:off x="8162925" y="1825625"/>
            <a:ext cx="144463" cy="10271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43" name="AutoShape 31"/>
          <p:cNvCxnSpPr>
            <a:cxnSpLocks noChangeShapeType="1"/>
            <a:stCxn id="56325" idx="3"/>
            <a:endCxn id="56328" idx="2"/>
          </p:cNvCxnSpPr>
          <p:nvPr/>
        </p:nvCxnSpPr>
        <p:spPr bwMode="auto">
          <a:xfrm flipV="1">
            <a:off x="7912100" y="3284538"/>
            <a:ext cx="395288" cy="67945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44" name="AutoShape 32"/>
          <p:cNvCxnSpPr>
            <a:cxnSpLocks noChangeShapeType="1"/>
            <a:stCxn id="56354" idx="2"/>
            <a:endCxn id="56327" idx="0"/>
          </p:cNvCxnSpPr>
          <p:nvPr/>
        </p:nvCxnSpPr>
        <p:spPr bwMode="auto">
          <a:xfrm rot="16200000" flipH="1">
            <a:off x="3405982" y="3423443"/>
            <a:ext cx="406400" cy="252413"/>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6345" name="Rectangle 33"/>
          <p:cNvSpPr>
            <a:spLocks noChangeArrowheads="1"/>
          </p:cNvSpPr>
          <p:nvPr/>
        </p:nvSpPr>
        <p:spPr bwMode="auto">
          <a:xfrm>
            <a:off x="1198563" y="4714875"/>
            <a:ext cx="7550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60000"/>
              </a:spcBef>
              <a:buClr>
                <a:schemeClr val="tx1"/>
              </a:buClr>
            </a:pPr>
            <a:r>
              <a:rPr lang="tr-TR" sz="1500" b="1">
                <a:solidFill>
                  <a:srgbClr val="7E1419"/>
                </a:solidFill>
                <a:latin typeface="Verdana" pitchFamily="34" charset="0"/>
                <a:ea typeface="ＭＳ Ｐゴシック" pitchFamily="34" charset="-128"/>
              </a:rPr>
              <a:t>İnsan Hayatı Her Zaman Yangın’a Müdahale’den Önceliklidir</a:t>
            </a:r>
            <a:r>
              <a:rPr lang="de-DE" sz="1500" b="1">
                <a:solidFill>
                  <a:srgbClr val="7E1419"/>
                </a:solidFill>
                <a:latin typeface="Verdana" pitchFamily="34" charset="0"/>
                <a:ea typeface="ＭＳ Ｐゴシック" pitchFamily="34" charset="-128"/>
              </a:rPr>
              <a:t>!</a:t>
            </a:r>
            <a:endParaRPr lang="de-DE" sz="1500" b="1" noProof="1">
              <a:solidFill>
                <a:srgbClr val="7E1419"/>
              </a:solidFill>
              <a:latin typeface="Verdana" pitchFamily="34" charset="0"/>
              <a:ea typeface="ＭＳ Ｐゴシック" pitchFamily="34" charset="-128"/>
            </a:endParaRPr>
          </a:p>
        </p:txBody>
      </p:sp>
      <p:pic>
        <p:nvPicPr>
          <p:cNvPr id="56346" name="Picture 34" descr="Ausrufezeich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350" y="45926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47" name="Rectangle 35"/>
          <p:cNvSpPr>
            <a:spLocks noChangeArrowheads="1"/>
          </p:cNvSpPr>
          <p:nvPr/>
        </p:nvSpPr>
        <p:spPr bwMode="auto">
          <a:xfrm>
            <a:off x="0" y="0"/>
            <a:ext cx="6302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ea typeface="ＭＳ Ｐゴシック" pitchFamily="34" charset="-128"/>
              </a:rPr>
              <a:t>ACİL DURUM ZİNCİRİ (YANGIN)</a:t>
            </a:r>
            <a:endParaRPr lang="de-DE">
              <a:ea typeface="ＭＳ Ｐゴシック" pitchFamily="34" charset="-128"/>
            </a:endParaRPr>
          </a:p>
        </p:txBody>
      </p:sp>
      <p:sp>
        <p:nvSpPr>
          <p:cNvPr id="36" name="35 Dikdörtgen"/>
          <p:cNvSpPr/>
          <p:nvPr/>
        </p:nvSpPr>
        <p:spPr>
          <a:xfrm>
            <a:off x="4429124" y="2500306"/>
            <a:ext cx="3000396" cy="923330"/>
          </a:xfrm>
          <a:prstGeom prst="rect">
            <a:avLst/>
          </a:prstGeom>
        </p:spPr>
        <p:txBody>
          <a:bodyPr wrap="square">
            <a:spAutoFit/>
          </a:bodyPr>
          <a:lstStyle/>
          <a:p>
            <a:pPr lvl="0"/>
            <a:r>
              <a:rPr lang="tr-TR" b="1" dirty="0" smtClean="0"/>
              <a:t>Sesli yangın alarmı düzenekleri en az 75 </a:t>
            </a:r>
            <a:r>
              <a:rPr lang="tr-TR" b="1" dirty="0" err="1" smtClean="0"/>
              <a:t>dB</a:t>
            </a:r>
            <a:r>
              <a:rPr lang="tr-TR" b="1" dirty="0" smtClean="0"/>
              <a:t> düzeyinde ses çıkarmalıdır.</a:t>
            </a:r>
            <a:endParaRPr lang="tr-TR" b="1" dirty="0"/>
          </a:p>
        </p:txBody>
      </p:sp>
    </p:spTree>
    <p:extLst>
      <p:ext uri="{BB962C8B-B14F-4D97-AF65-F5344CB8AC3E}">
        <p14:creationId xmlns:p14="http://schemas.microsoft.com/office/powerpoint/2010/main" val="297720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08"/>
          <p:cNvSpPr>
            <a:spLocks noChangeArrowheads="1"/>
          </p:cNvSpPr>
          <p:nvPr/>
        </p:nvSpPr>
        <p:spPr bwMode="auto">
          <a:xfrm>
            <a:off x="179512" y="620688"/>
            <a:ext cx="8424936" cy="108012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Katıların yanma şekli: Alevli, korlu </a:t>
            </a:r>
          </a:p>
          <a:p>
            <a:pPr marL="0" marR="0" lvl="0" indent="0"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veya hem alevli-hem korlu şekilde olabilir.</a:t>
            </a:r>
            <a:endParaRPr kumimoji="0" lang="tr-TR" sz="3200" b="1" i="0" u="none" strike="noStrike" cap="none" normalizeH="0" baseline="0" dirty="0" smtClean="0">
              <a:ln>
                <a:noFill/>
              </a:ln>
              <a:solidFill>
                <a:schemeClr val="bg1"/>
              </a:solidFill>
              <a:effectLst/>
              <a:latin typeface="Arial" charset="0"/>
              <a:cs typeface="Arial" charset="0"/>
            </a:endParaRPr>
          </a:p>
        </p:txBody>
      </p:sp>
      <p:sp>
        <p:nvSpPr>
          <p:cNvPr id="3" name="_s4108"/>
          <p:cNvSpPr>
            <a:spLocks noChangeArrowheads="1"/>
          </p:cNvSpPr>
          <p:nvPr/>
        </p:nvSpPr>
        <p:spPr bwMode="auto">
          <a:xfrm>
            <a:off x="395536" y="2348880"/>
            <a:ext cx="8640960" cy="3744416"/>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Sıvıların yanma şekli: </a:t>
            </a:r>
            <a:r>
              <a:rPr lang="tr-TR" sz="3200" b="1" dirty="0" smtClean="0">
                <a:solidFill>
                  <a:schemeClr val="bg1"/>
                </a:solidFill>
              </a:rPr>
              <a:t>katılara </a:t>
            </a:r>
            <a:r>
              <a:rPr lang="tr-TR" sz="3200" b="1" dirty="0">
                <a:solidFill>
                  <a:schemeClr val="bg1"/>
                </a:solidFill>
              </a:rPr>
              <a:t>göre </a:t>
            </a:r>
            <a:endParaRPr lang="tr-TR" sz="3200" b="1" dirty="0" smtClean="0">
              <a:solidFill>
                <a:schemeClr val="bg1"/>
              </a:solidFill>
            </a:endParaRPr>
          </a:p>
          <a:p>
            <a:pPr lvl="0"/>
            <a:r>
              <a:rPr lang="tr-TR" sz="3200" b="1" dirty="0" smtClean="0">
                <a:solidFill>
                  <a:schemeClr val="bg1"/>
                </a:solidFill>
              </a:rPr>
              <a:t>                                   daha hızlı </a:t>
            </a:r>
            <a:r>
              <a:rPr lang="tr-TR" sz="3200" b="1" dirty="0">
                <a:solidFill>
                  <a:schemeClr val="bg1"/>
                </a:solidFill>
              </a:rPr>
              <a:t>alevli </a:t>
            </a:r>
            <a:r>
              <a:rPr lang="tr-TR" sz="3200" b="1" dirty="0" smtClean="0">
                <a:solidFill>
                  <a:schemeClr val="bg1"/>
                </a:solidFill>
              </a:rPr>
              <a:t>olarak </a:t>
            </a:r>
            <a:r>
              <a:rPr lang="tr-TR" sz="3200" b="1" dirty="0">
                <a:solidFill>
                  <a:schemeClr val="bg1"/>
                </a:solidFill>
              </a:rPr>
              <a:t>yanarlar</a:t>
            </a:r>
            <a:r>
              <a:rPr lang="tr-TR" sz="3200" dirty="0" smtClean="0">
                <a:solidFill>
                  <a:schemeClr val="bg1"/>
                </a:solidFill>
              </a:rPr>
              <a:t>.</a:t>
            </a:r>
          </a:p>
          <a:p>
            <a:pPr lvl="0"/>
            <a:endParaRPr lang="tr-TR" sz="3200" dirty="0">
              <a:solidFill>
                <a:schemeClr val="bg1"/>
              </a:solidFill>
            </a:endParaRPr>
          </a:p>
          <a:p>
            <a:pPr lvl="0"/>
            <a:r>
              <a:rPr lang="tr-TR" sz="3200" dirty="0" smtClean="0">
                <a:solidFill>
                  <a:schemeClr val="bg1"/>
                </a:solidFill>
              </a:rPr>
              <a:t> Sıvı yanıcı maddelerin çoğunun buharı </a:t>
            </a:r>
          </a:p>
          <a:p>
            <a:pPr lvl="0"/>
            <a:r>
              <a:rPr lang="tr-TR" sz="3200" dirty="0" smtClean="0">
                <a:solidFill>
                  <a:schemeClr val="bg1"/>
                </a:solidFill>
              </a:rPr>
              <a:t>havadan ağırdır. Zemine yayılır. </a:t>
            </a:r>
          </a:p>
          <a:p>
            <a:pPr lvl="0"/>
            <a:r>
              <a:rPr lang="tr-TR" sz="3200" dirty="0" smtClean="0">
                <a:solidFill>
                  <a:schemeClr val="bg1"/>
                </a:solidFill>
              </a:rPr>
              <a:t>Zeminden havaya karışmaya başlar.</a:t>
            </a:r>
            <a:endParaRPr kumimoji="0" lang="tr-TR" sz="3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36021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08"/>
          <p:cNvSpPr>
            <a:spLocks noChangeArrowheads="1"/>
          </p:cNvSpPr>
          <p:nvPr/>
        </p:nvSpPr>
        <p:spPr bwMode="auto">
          <a:xfrm>
            <a:off x="323528" y="4365104"/>
            <a:ext cx="8640960" cy="108012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Metallerin yanma şekli: </a:t>
            </a:r>
            <a:r>
              <a:rPr lang="tr-TR" sz="3200" b="1" dirty="0" smtClean="0">
                <a:solidFill>
                  <a:schemeClr val="bg1"/>
                </a:solidFill>
              </a:rPr>
              <a:t>Korlu yangınlardır</a:t>
            </a:r>
            <a:r>
              <a:rPr lang="tr-TR" sz="3200" dirty="0" smtClean="0">
                <a:solidFill>
                  <a:schemeClr val="bg1"/>
                </a:solidFill>
              </a:rPr>
              <a:t>.</a:t>
            </a:r>
          </a:p>
          <a:p>
            <a:pPr lvl="0"/>
            <a:r>
              <a:rPr lang="tr-TR" sz="3200" dirty="0">
                <a:solidFill>
                  <a:schemeClr val="bg1"/>
                </a:solidFill>
              </a:rPr>
              <a:t> </a:t>
            </a:r>
            <a:r>
              <a:rPr lang="tr-TR" sz="3200" dirty="0" smtClean="0">
                <a:solidFill>
                  <a:schemeClr val="bg1"/>
                </a:solidFill>
              </a:rPr>
              <a:t>                                                 Alev oluşturmazlar. </a:t>
            </a:r>
            <a:endParaRPr kumimoji="0" lang="tr-TR" sz="3200" b="1" i="0" u="none" strike="noStrike" cap="none" normalizeH="0" baseline="0" dirty="0" smtClean="0">
              <a:ln>
                <a:noFill/>
              </a:ln>
              <a:solidFill>
                <a:schemeClr val="bg1"/>
              </a:solidFill>
              <a:effectLst/>
              <a:latin typeface="Arial" charset="0"/>
            </a:endParaRPr>
          </a:p>
        </p:txBody>
      </p:sp>
      <p:sp>
        <p:nvSpPr>
          <p:cNvPr id="3" name="_s4108"/>
          <p:cNvSpPr>
            <a:spLocks noChangeArrowheads="1"/>
          </p:cNvSpPr>
          <p:nvPr/>
        </p:nvSpPr>
        <p:spPr bwMode="auto">
          <a:xfrm>
            <a:off x="304116" y="1412776"/>
            <a:ext cx="8640960" cy="180020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Gazların yanma şekli: çok </a:t>
            </a:r>
            <a:r>
              <a:rPr lang="tr-TR" sz="3200" b="1" dirty="0" smtClean="0">
                <a:solidFill>
                  <a:schemeClr val="bg1"/>
                </a:solidFill>
              </a:rPr>
              <a:t>hızlı </a:t>
            </a:r>
            <a:r>
              <a:rPr lang="tr-TR" sz="3200" b="1" dirty="0">
                <a:solidFill>
                  <a:schemeClr val="bg1"/>
                </a:solidFill>
              </a:rPr>
              <a:t>alevli </a:t>
            </a:r>
            <a:r>
              <a:rPr lang="tr-TR" sz="3200" b="1" dirty="0" smtClean="0">
                <a:solidFill>
                  <a:schemeClr val="bg1"/>
                </a:solidFill>
              </a:rPr>
              <a:t>olarak </a:t>
            </a:r>
          </a:p>
          <a:p>
            <a:pPr lvl="0"/>
            <a:r>
              <a:rPr lang="tr-TR" sz="3200" b="1" dirty="0">
                <a:solidFill>
                  <a:schemeClr val="bg1"/>
                </a:solidFill>
              </a:rPr>
              <a:t> </a:t>
            </a:r>
            <a:r>
              <a:rPr lang="tr-TR" sz="3200" b="1" dirty="0" smtClean="0">
                <a:solidFill>
                  <a:schemeClr val="bg1"/>
                </a:solidFill>
              </a:rPr>
              <a:t>                                         yanarlar</a:t>
            </a:r>
            <a:r>
              <a:rPr lang="tr-TR" sz="3200" dirty="0">
                <a:solidFill>
                  <a:schemeClr val="bg1"/>
                </a:solidFill>
              </a:rPr>
              <a:t>. </a:t>
            </a:r>
            <a:endParaRPr lang="tr-TR" sz="3200" dirty="0" smtClean="0">
              <a:solidFill>
                <a:schemeClr val="bg1"/>
              </a:solidFill>
            </a:endParaRPr>
          </a:p>
          <a:p>
            <a:pPr lvl="0"/>
            <a:r>
              <a:rPr kumimoji="0" lang="tr-TR" sz="3200" b="1" i="0" u="none" strike="noStrike" cap="none" normalizeH="0" baseline="0" dirty="0" smtClean="0">
                <a:ln>
                  <a:noFill/>
                </a:ln>
                <a:solidFill>
                  <a:schemeClr val="bg1"/>
                </a:solidFill>
                <a:effectLst/>
                <a:latin typeface="Arial" charset="0"/>
              </a:rPr>
              <a:t>Parlama ve patlama biçiminde</a:t>
            </a:r>
            <a:r>
              <a:rPr kumimoji="0" lang="tr-TR" sz="3200" b="1" i="0" u="none" strike="noStrike" cap="none" normalizeH="0" dirty="0" smtClean="0">
                <a:ln>
                  <a:noFill/>
                </a:ln>
                <a:solidFill>
                  <a:schemeClr val="bg1"/>
                </a:solidFill>
                <a:effectLst/>
                <a:latin typeface="Arial" charset="0"/>
              </a:rPr>
              <a:t> olurlar.</a:t>
            </a:r>
            <a:endParaRPr kumimoji="0" lang="tr-TR" sz="3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429345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2"/>
          <p:cNvPicPr/>
          <p:nvPr/>
        </p:nvPicPr>
        <p:blipFill>
          <a:blip r:embed="rId2"/>
          <a:stretch>
            <a:fillRect/>
          </a:stretch>
        </p:blipFill>
        <p:spPr>
          <a:xfrm>
            <a:off x="323528" y="332656"/>
            <a:ext cx="8568952" cy="5976664"/>
          </a:xfrm>
          <a:prstGeom prst="rect">
            <a:avLst/>
          </a:prstGeom>
        </p:spPr>
      </p:pic>
    </p:spTree>
    <p:extLst>
      <p:ext uri="{BB962C8B-B14F-4D97-AF65-F5344CB8AC3E}">
        <p14:creationId xmlns:p14="http://schemas.microsoft.com/office/powerpoint/2010/main" val="114122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718954" y="1642140"/>
            <a:ext cx="8215338" cy="5181600"/>
          </a:xfrm>
        </p:spPr>
        <p:txBody>
          <a:bodyPr>
            <a:normAutofit lnSpcReduction="10000"/>
          </a:bodyPr>
          <a:lstStyle/>
          <a:p>
            <a:pPr algn="l"/>
            <a:endParaRPr lang="en-US" sz="2400" b="1" dirty="0">
              <a:solidFill>
                <a:schemeClr val="tx1"/>
              </a:solidFill>
            </a:endParaRPr>
          </a:p>
          <a:p>
            <a:pPr algn="l">
              <a:buFontTx/>
              <a:buChar char="•"/>
            </a:pPr>
            <a:r>
              <a:rPr lang="tr-TR" b="1" dirty="0">
                <a:solidFill>
                  <a:schemeClr val="tx1"/>
                </a:solidFill>
              </a:rPr>
              <a:t>ISIYI SOĞUTARAK </a:t>
            </a:r>
            <a:r>
              <a:rPr lang="tr-TR" b="1" dirty="0" smtClean="0">
                <a:solidFill>
                  <a:schemeClr val="tx1"/>
                </a:solidFill>
              </a:rPr>
              <a:t>UZAKLAŞTIR.</a:t>
            </a:r>
            <a:r>
              <a:rPr lang="tr-TR" dirty="0" smtClean="0"/>
              <a:t> </a:t>
            </a:r>
            <a:r>
              <a:rPr lang="tr-TR" sz="1800" dirty="0" smtClean="0"/>
              <a:t>Soğutarak söndürme prensipleri içerisinde en çok kullanılandır. Suyun fiziksel-kimyasal özelliği, </a:t>
            </a:r>
            <a:r>
              <a:rPr lang="tr-TR" sz="1800" dirty="0" smtClean="0">
                <a:solidFill>
                  <a:schemeClr val="tx2"/>
                </a:solidFill>
              </a:rPr>
              <a:t>yanıcı maddeyi boğar</a:t>
            </a:r>
            <a:r>
              <a:rPr lang="tr-TR" sz="1800" dirty="0" smtClean="0"/>
              <a:t> ve </a:t>
            </a:r>
            <a:r>
              <a:rPr lang="tr-TR" sz="1800" dirty="0" smtClean="0">
                <a:solidFill>
                  <a:schemeClr val="tx2"/>
                </a:solidFill>
              </a:rPr>
              <a:t>yanıcı maddeden ısı alarak</a:t>
            </a:r>
            <a:r>
              <a:rPr lang="tr-TR" sz="1800" dirty="0" smtClean="0"/>
              <a:t> yangının sönmesini sağlar.</a:t>
            </a:r>
            <a:endParaRPr lang="en-US" sz="1800" b="1" dirty="0">
              <a:solidFill>
                <a:schemeClr val="tx1"/>
              </a:solidFill>
            </a:endParaRPr>
          </a:p>
          <a:p>
            <a:pPr algn="l"/>
            <a:endParaRPr lang="en-US" b="1" dirty="0">
              <a:solidFill>
                <a:schemeClr val="tx1"/>
              </a:solidFill>
            </a:endParaRPr>
          </a:p>
          <a:p>
            <a:pPr algn="l">
              <a:buFontTx/>
              <a:buChar char="•"/>
            </a:pPr>
            <a:r>
              <a:rPr lang="tr-TR" b="1" dirty="0">
                <a:solidFill>
                  <a:schemeClr val="tx1"/>
                </a:solidFill>
              </a:rPr>
              <a:t>OKSİJENİ BOĞARAK </a:t>
            </a:r>
            <a:r>
              <a:rPr lang="tr-TR" b="1" dirty="0" smtClean="0">
                <a:solidFill>
                  <a:schemeClr val="tx1"/>
                </a:solidFill>
              </a:rPr>
              <a:t>UZAKLAŞTIR.</a:t>
            </a:r>
            <a:r>
              <a:rPr lang="tr-TR" dirty="0" smtClean="0"/>
              <a:t> </a:t>
            </a:r>
            <a:r>
              <a:rPr lang="tr-TR" sz="1800" dirty="0" smtClean="0"/>
              <a:t>Yangının oksijenle ilgisinin kesilmesi veya azaltılması olayıdır. CO2 fazlalaştırırsın.</a:t>
            </a:r>
            <a:endParaRPr lang="en-US" sz="1800" b="1" dirty="0">
              <a:solidFill>
                <a:schemeClr val="tx1"/>
              </a:solidFill>
            </a:endParaRPr>
          </a:p>
          <a:p>
            <a:pPr algn="l"/>
            <a:endParaRPr lang="en-US" b="1" dirty="0">
              <a:solidFill>
                <a:schemeClr val="tx1"/>
              </a:solidFill>
            </a:endParaRPr>
          </a:p>
          <a:p>
            <a:pPr algn="l">
              <a:buFontTx/>
              <a:buChar char="•"/>
            </a:pPr>
            <a:r>
              <a:rPr lang="tr-TR" b="1" dirty="0" smtClean="0">
                <a:solidFill>
                  <a:schemeClr val="tx1"/>
                </a:solidFill>
              </a:rPr>
              <a:t>YANICI </a:t>
            </a:r>
            <a:r>
              <a:rPr lang="tr-TR" b="1" dirty="0">
                <a:solidFill>
                  <a:schemeClr val="tx1"/>
                </a:solidFill>
              </a:rPr>
              <a:t>MADDEYİ </a:t>
            </a:r>
            <a:r>
              <a:rPr lang="tr-TR" b="1" dirty="0" smtClean="0">
                <a:solidFill>
                  <a:schemeClr val="tx1"/>
                </a:solidFill>
              </a:rPr>
              <a:t>KAYNAĞINDAN  </a:t>
            </a:r>
            <a:r>
              <a:rPr lang="tr-TR" b="1" dirty="0">
                <a:solidFill>
                  <a:schemeClr val="tx1"/>
                </a:solidFill>
              </a:rPr>
              <a:t>KESEREK </a:t>
            </a:r>
            <a:r>
              <a:rPr lang="tr-TR" b="1" dirty="0" smtClean="0">
                <a:solidFill>
                  <a:schemeClr val="tx1"/>
                </a:solidFill>
              </a:rPr>
              <a:t>UZAKLAŞTIR.</a:t>
            </a:r>
            <a:r>
              <a:rPr lang="tr-TR" dirty="0" smtClean="0"/>
              <a:t> </a:t>
            </a:r>
            <a:r>
              <a:rPr lang="tr-TR" sz="1800" dirty="0" smtClean="0"/>
              <a:t>Yanan maddelerin dağıtılmasıyla yangın nedeni olan </a:t>
            </a:r>
            <a:r>
              <a:rPr lang="tr-TR" sz="1800" dirty="0" smtClean="0">
                <a:solidFill>
                  <a:schemeClr val="tx2"/>
                </a:solidFill>
              </a:rPr>
              <a:t>yüksek ısı bölünür, bölünen ısı düşer ve yangın yavaş yavaş söner.</a:t>
            </a:r>
            <a:r>
              <a:rPr lang="tr-TR" sz="1800" dirty="0" smtClean="0"/>
              <a:t> </a:t>
            </a:r>
            <a:r>
              <a:rPr lang="tr-TR" sz="1800" dirty="0" smtClean="0">
                <a:solidFill>
                  <a:schemeClr val="folHlink"/>
                </a:solidFill>
              </a:rPr>
              <a:t>Akaryakıt  yangınlarında bu tip söndürme uygulanmaz.</a:t>
            </a:r>
            <a:endParaRPr lang="en-US" sz="1800" b="1" dirty="0">
              <a:solidFill>
                <a:schemeClr val="tx1"/>
              </a:solidFill>
            </a:endParaRPr>
          </a:p>
          <a:p>
            <a:pPr algn="l"/>
            <a:endParaRPr lang="en-US" sz="2400" b="1" dirty="0"/>
          </a:p>
          <a:p>
            <a:pPr algn="l"/>
            <a:endParaRPr lang="en-US" sz="2400" b="1" dirty="0"/>
          </a:p>
        </p:txBody>
      </p:sp>
      <p:pic>
        <p:nvPicPr>
          <p:cNvPr id="19461" name="Picture 5"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357166"/>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6096000" y="2819400"/>
            <a:ext cx="190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470" name="Rectangle 14"/>
          <p:cNvSpPr>
            <a:spLocks noChangeArrowheads="1"/>
          </p:cNvSpPr>
          <p:nvPr/>
        </p:nvSpPr>
        <p:spPr bwMode="auto">
          <a:xfrm>
            <a:off x="718954" y="161453"/>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smtClean="0">
                <a:solidFill>
                  <a:schemeClr val="tx2"/>
                </a:solidFill>
              </a:rPr>
              <a:t>SÖNDÜRME YÖNTEMLERİ</a:t>
            </a:r>
            <a:endParaRPr lang="en-US" sz="4400" b="1" dirty="0">
              <a:solidFill>
                <a:schemeClr val="tx2"/>
              </a:solidFill>
            </a:endParaRPr>
          </a:p>
        </p:txBody>
      </p:sp>
      <p:sp>
        <p:nvSpPr>
          <p:cNvPr id="6" name="Rectangle 14"/>
          <p:cNvSpPr>
            <a:spLocks noChangeArrowheads="1"/>
          </p:cNvSpPr>
          <p:nvPr/>
        </p:nvSpPr>
        <p:spPr bwMode="auto">
          <a:xfrm>
            <a:off x="810998" y="1195366"/>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3200" b="1" dirty="0" smtClean="0">
                <a:solidFill>
                  <a:srgbClr val="FF0000"/>
                </a:solidFill>
              </a:rPr>
              <a:t>Şeytan üçgeni!!!!! Bozarsan yangın söner!!!!</a:t>
            </a:r>
            <a:endParaRPr lang="en-US" sz="3200" b="1" dirty="0">
              <a:solidFill>
                <a:srgbClr val="FF0000"/>
              </a:solidFill>
            </a:endParaRPr>
          </a:p>
        </p:txBody>
      </p:sp>
    </p:spTree>
    <p:extLst>
      <p:ext uri="{BB962C8B-B14F-4D97-AF65-F5344CB8AC3E}">
        <p14:creationId xmlns:p14="http://schemas.microsoft.com/office/powerpoint/2010/main" val="93618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684584" y="1849412"/>
            <a:ext cx="8001000" cy="4953000"/>
          </a:xfrm>
        </p:spPr>
        <p:txBody>
          <a:bodyPr/>
          <a:lstStyle/>
          <a:p>
            <a:endParaRPr lang="tr-TR" sz="2400" b="1" dirty="0" smtClean="0"/>
          </a:p>
          <a:p>
            <a:endParaRPr lang="en-US" sz="2400" b="1" dirty="0"/>
          </a:p>
          <a:p>
            <a:pPr>
              <a:buFontTx/>
              <a:buChar char="•"/>
            </a:pPr>
            <a:r>
              <a:rPr lang="tr-TR" sz="2400" b="1" dirty="0"/>
              <a:t>SU</a:t>
            </a:r>
            <a:endParaRPr lang="en-US" sz="2400" b="1" dirty="0"/>
          </a:p>
          <a:p>
            <a:endParaRPr lang="en-US" sz="2400" b="1" dirty="0"/>
          </a:p>
          <a:p>
            <a:pPr>
              <a:buFontTx/>
              <a:buChar char="•"/>
            </a:pPr>
            <a:r>
              <a:rPr lang="tr-TR" sz="2400" b="1" dirty="0"/>
              <a:t>KÖPÜK</a:t>
            </a:r>
            <a:endParaRPr lang="en-US" sz="2400" b="1" dirty="0"/>
          </a:p>
          <a:p>
            <a:endParaRPr lang="en-US" sz="2400" b="1" dirty="0" smtClean="0"/>
          </a:p>
          <a:p>
            <a:pPr>
              <a:buFontTx/>
              <a:buChar char="•"/>
            </a:pPr>
            <a:r>
              <a:rPr lang="en-US" sz="2400" b="1" dirty="0"/>
              <a:t>CO</a:t>
            </a:r>
            <a:r>
              <a:rPr lang="en-US" sz="1800" b="1" dirty="0"/>
              <a:t>2</a:t>
            </a:r>
          </a:p>
          <a:p>
            <a:endParaRPr lang="tr-TR" sz="2400" b="1" dirty="0" smtClean="0"/>
          </a:p>
          <a:p>
            <a:endParaRPr lang="en-US" sz="2400" b="1" dirty="0"/>
          </a:p>
          <a:p>
            <a:pPr>
              <a:buFontTx/>
              <a:buChar char="•"/>
            </a:pPr>
            <a:r>
              <a:rPr lang="en-US" sz="2400" b="1" dirty="0" smtClean="0"/>
              <a:t>HALON</a:t>
            </a:r>
            <a:r>
              <a:rPr lang="tr-TR" sz="2400" b="1" dirty="0" smtClean="0"/>
              <a:t> GAZI</a:t>
            </a:r>
            <a:endParaRPr lang="en-US" sz="2400" b="1" dirty="0"/>
          </a:p>
          <a:p>
            <a:endParaRPr lang="en-US" sz="2400" b="1" dirty="0"/>
          </a:p>
          <a:p>
            <a:endParaRPr lang="en-US" sz="2400" b="1" dirty="0"/>
          </a:p>
        </p:txBody>
      </p:sp>
      <p:pic>
        <p:nvPicPr>
          <p:cNvPr id="20486" name="Picture 6" descr="OILSL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508" y="2552962"/>
            <a:ext cx="1033442" cy="801396"/>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FIREEX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498" y="4206866"/>
            <a:ext cx="973787" cy="1179504"/>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FIREEX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5301208"/>
            <a:ext cx="415127" cy="1285884"/>
          </a:xfrm>
          <a:prstGeom prst="rect">
            <a:avLst/>
          </a:prstGeom>
          <a:noFill/>
          <a:extLst>
            <a:ext uri="{909E8E84-426E-40DD-AFC4-6F175D3DCCD1}">
              <a14:hiddenFill xmlns:a14="http://schemas.microsoft.com/office/drawing/2010/main">
                <a:solidFill>
                  <a:srgbClr val="FFFFFF"/>
                </a:solidFill>
              </a14:hiddenFill>
            </a:ext>
          </a:extLst>
        </p:spPr>
      </p:pic>
      <p:sp>
        <p:nvSpPr>
          <p:cNvPr id="20492" name="Text Box 12"/>
          <p:cNvSpPr txBox="1">
            <a:spLocks noChangeArrowheads="1"/>
          </p:cNvSpPr>
          <p:nvPr/>
        </p:nvSpPr>
        <p:spPr bwMode="auto">
          <a:xfrm>
            <a:off x="4030324" y="5421312"/>
            <a:ext cx="30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dirty="0">
              <a:solidFill>
                <a:schemeClr val="bg1"/>
              </a:solidFill>
            </a:endParaRPr>
          </a:p>
          <a:p>
            <a:pPr>
              <a:spcBef>
                <a:spcPct val="50000"/>
              </a:spcBef>
            </a:pPr>
            <a:endParaRPr lang="en-US" sz="1600" dirty="0">
              <a:solidFill>
                <a:schemeClr val="bg1"/>
              </a:solidFill>
            </a:endParaRPr>
          </a:p>
          <a:p>
            <a:pPr>
              <a:spcBef>
                <a:spcPct val="50000"/>
              </a:spcBef>
            </a:pPr>
            <a:endParaRPr lang="en-US" sz="1600" dirty="0">
              <a:solidFill>
                <a:schemeClr val="bg1"/>
              </a:solidFill>
            </a:endParaRPr>
          </a:p>
        </p:txBody>
      </p:sp>
      <p:pic>
        <p:nvPicPr>
          <p:cNvPr id="20494" name="Picture 14" descr="BUB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0324" y="3492486"/>
            <a:ext cx="1500198" cy="6280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4030324" y="2278040"/>
            <a:ext cx="5643602" cy="32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tabLst/>
              <a:defRPr/>
            </a:pPr>
            <a:endPar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rPr>
              <a:t>KURU KİMYEVİ TOZ</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rPr>
              <a:t>KUM</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Picture 14" descr="PYRAMI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140" y="4281154"/>
            <a:ext cx="863110" cy="654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BABYPWD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6416" y="2924944"/>
            <a:ext cx="466740" cy="9644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p:cNvSpPr txBox="1">
            <a:spLocks noChangeArrowheads="1"/>
          </p:cNvSpPr>
          <p:nvPr/>
        </p:nvSpPr>
        <p:spPr bwMode="auto">
          <a:xfrm>
            <a:off x="0" y="980728"/>
            <a:ext cx="9289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tr-TR" sz="2400" b="1" dirty="0" smtClean="0">
                <a:latin typeface="Calibri" pitchFamily="34" charset="0"/>
              </a:rPr>
              <a:t>“BİR </a:t>
            </a:r>
            <a:r>
              <a:rPr lang="tr-TR" sz="2400" b="1" dirty="0">
                <a:latin typeface="Calibri" pitchFamily="34" charset="0"/>
              </a:rPr>
              <a:t>YANGINI KONTROL ALTINA ALMA VEYA SÖNDÜRME AMACIYLA KULLANILAN HER TÜRLÜ MALZEME, ARAÇ VE GEREÇLERDİR.</a:t>
            </a:r>
            <a:r>
              <a:rPr lang="de-DE" sz="2400" b="1" dirty="0">
                <a:latin typeface="Calibri" pitchFamily="34" charset="0"/>
              </a:rPr>
              <a:t>“</a:t>
            </a:r>
            <a:endParaRPr lang="tr-TR" sz="2400" b="1" dirty="0">
              <a:latin typeface="Calibri" pitchFamily="34" charset="0"/>
            </a:endParaRPr>
          </a:p>
        </p:txBody>
      </p:sp>
      <p:sp>
        <p:nvSpPr>
          <p:cNvPr id="16" name="Rectangle 14"/>
          <p:cNvSpPr>
            <a:spLocks noChangeArrowheads="1"/>
          </p:cNvSpPr>
          <p:nvPr/>
        </p:nvSpPr>
        <p:spPr bwMode="auto">
          <a:xfrm>
            <a:off x="395536" y="0"/>
            <a:ext cx="83876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smtClean="0">
                <a:solidFill>
                  <a:schemeClr val="tx2"/>
                </a:solidFill>
              </a:rPr>
              <a:t> YANGINA MÜDAHALE ARAÇLARI</a:t>
            </a:r>
            <a:endParaRPr lang="en-US" sz="4400" b="1" dirty="0">
              <a:solidFill>
                <a:schemeClr val="tx2"/>
              </a:solidFill>
            </a:endParaRPr>
          </a:p>
        </p:txBody>
      </p:sp>
      <p:pic>
        <p:nvPicPr>
          <p:cNvPr id="17" name="Picture 1" descr="C:\Users\user\Desktop\yangin_hidrant_2.jpg"/>
          <p:cNvPicPr>
            <a:picLocks noChangeAspect="1" noChangeArrowheads="1"/>
          </p:cNvPicPr>
          <p:nvPr/>
        </p:nvPicPr>
        <p:blipFill>
          <a:blip r:embed="rId8" cstate="print"/>
          <a:srcRect/>
          <a:stretch>
            <a:fillRect/>
          </a:stretch>
        </p:blipFill>
        <p:spPr bwMode="auto">
          <a:xfrm>
            <a:off x="251520" y="5301208"/>
            <a:ext cx="1062539" cy="1229644"/>
          </a:xfrm>
          <a:prstGeom prst="rect">
            <a:avLst/>
          </a:prstGeom>
          <a:noFill/>
        </p:spPr>
      </p:pic>
      <p:sp>
        <p:nvSpPr>
          <p:cNvPr id="18" name="17 Dikdörtgen"/>
          <p:cNvSpPr/>
          <p:nvPr/>
        </p:nvSpPr>
        <p:spPr>
          <a:xfrm>
            <a:off x="5004048" y="5229200"/>
            <a:ext cx="3347864" cy="884538"/>
          </a:xfrm>
          <a:prstGeom prst="rect">
            <a:avLst/>
          </a:prstGeom>
        </p:spPr>
        <p:txBody>
          <a:bodyPr wrap="square">
            <a:spAutoFit/>
          </a:bodyPr>
          <a:lstStyle/>
          <a:p>
            <a:pPr>
              <a:lnSpc>
                <a:spcPct val="70000"/>
              </a:lnSpc>
              <a:spcBef>
                <a:spcPct val="50000"/>
              </a:spcBef>
              <a:buFontTx/>
              <a:buChar char="•"/>
            </a:pPr>
            <a:r>
              <a:rPr lang="tr-TR" sz="2400" b="1" dirty="0" smtClean="0">
                <a:solidFill>
                  <a:schemeClr val="bg1">
                    <a:lumMod val="50000"/>
                  </a:schemeClr>
                </a:solidFill>
              </a:rPr>
              <a:t>ÖZEL YAPILMIŞ SABİT YANGIN</a:t>
            </a:r>
            <a:r>
              <a:rPr lang="de-DE" sz="2400" b="1" dirty="0" smtClean="0">
                <a:solidFill>
                  <a:schemeClr val="bg1">
                    <a:lumMod val="50000"/>
                  </a:schemeClr>
                </a:solidFill>
              </a:rPr>
              <a:t> S</a:t>
            </a:r>
            <a:r>
              <a:rPr lang="tr-TR" sz="2400" b="1" dirty="0" smtClean="0">
                <a:solidFill>
                  <a:schemeClr val="bg1">
                    <a:lumMod val="50000"/>
                  </a:schemeClr>
                </a:solidFill>
              </a:rPr>
              <a:t>ÖNDÜRME   SİSTEMLERİ VB..</a:t>
            </a:r>
            <a:endParaRPr lang="tr-TR" sz="2400" b="1" dirty="0">
              <a:solidFill>
                <a:schemeClr val="bg1">
                  <a:lumMod val="50000"/>
                </a:schemeClr>
              </a:solidFill>
            </a:endParaRPr>
          </a:p>
        </p:txBody>
      </p:sp>
    </p:spTree>
    <p:extLst>
      <p:ext uri="{BB962C8B-B14F-4D97-AF65-F5344CB8AC3E}">
        <p14:creationId xmlns:p14="http://schemas.microsoft.com/office/powerpoint/2010/main" val="222268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1275_slide">
  <a:themeElements>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_1279_slide">
  <a:themeElements>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333333"/>
        </a:dk1>
        <a:lt1>
          <a:srgbClr val="FFFFFF"/>
        </a:lt1>
        <a:dk2>
          <a:srgbClr val="3366CC"/>
        </a:dk2>
        <a:lt2>
          <a:srgbClr val="FFFFFF"/>
        </a:lt2>
        <a:accent1>
          <a:srgbClr val="8CB2FF"/>
        </a:accent1>
        <a:accent2>
          <a:srgbClr val="AAC2F2"/>
        </a:accent2>
        <a:accent3>
          <a:srgbClr val="ADB8E2"/>
        </a:accent3>
        <a:accent4>
          <a:srgbClr val="DADADA"/>
        </a:accent4>
        <a:accent5>
          <a:srgbClr val="C5D5FF"/>
        </a:accent5>
        <a:accent6>
          <a:srgbClr val="9AB0DB"/>
        </a:accent6>
        <a:hlink>
          <a:srgbClr val="B2CCFF"/>
        </a:hlink>
        <a:folHlink>
          <a:srgbClr val="C2D2F2"/>
        </a:folHlink>
      </a:clrScheme>
      <a:clrMap bg1="dk2" tx1="lt1" bg2="dk1" tx2="lt2" accent1="accent1" accent2="accent2" accent3="accent3" accent4="accent4" accent5="accent5" accent6="accent6" hlink="hlink" folHlink="folHlink"/>
    </a:extraClrScheme>
    <a:extraClrScheme>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clrMap bg1="dk2" tx1="lt1" bg2="dk1" tx2="lt2" accent1="accent1" accent2="accent2" accent3="accent3" accent4="accent4" accent5="accent5" accent6="accent6" hlink="hlink" folHlink="folHlink"/>
    </a:extraClrScheme>
    <a:extraClrScheme>
      <a:clrScheme name="Ofis Teması 3">
        <a:dk1>
          <a:srgbClr val="333333"/>
        </a:dk1>
        <a:lt1>
          <a:srgbClr val="FFFFFF"/>
        </a:lt1>
        <a:dk2>
          <a:srgbClr val="3366CC"/>
        </a:dk2>
        <a:lt2>
          <a:srgbClr val="FFFFFF"/>
        </a:lt2>
        <a:accent1>
          <a:srgbClr val="E6DAA1"/>
        </a:accent1>
        <a:accent2>
          <a:srgbClr val="A6C3FF"/>
        </a:accent2>
        <a:accent3>
          <a:srgbClr val="ADB8E2"/>
        </a:accent3>
        <a:accent4>
          <a:srgbClr val="DADADA"/>
        </a:accent4>
        <a:accent5>
          <a:srgbClr val="F0EACD"/>
        </a:accent5>
        <a:accent6>
          <a:srgbClr val="96B0E7"/>
        </a:accent6>
        <a:hlink>
          <a:srgbClr val="D6D98D"/>
        </a:hlink>
        <a:folHlink>
          <a:srgbClr val="EBD7C7"/>
        </a:folHlink>
      </a:clrScheme>
      <a:clrMap bg1="dk2" tx1="lt1" bg2="dk1" tx2="lt2" accent1="accent1" accent2="accent2" accent3="accent3" accent4="accent4" accent5="accent5" accent6="accent6" hlink="hlink" folHlink="folHlink"/>
    </a:extraClrScheme>
    <a:extraClrScheme>
      <a:clrScheme name="Ofis Teması 4">
        <a:dk1>
          <a:srgbClr val="333333"/>
        </a:dk1>
        <a:lt1>
          <a:srgbClr val="FFFFFF"/>
        </a:lt1>
        <a:dk2>
          <a:srgbClr val="3366CC"/>
        </a:dk2>
        <a:lt2>
          <a:srgbClr val="FFFFFF"/>
        </a:lt2>
        <a:accent1>
          <a:srgbClr val="C1D998"/>
        </a:accent1>
        <a:accent2>
          <a:srgbClr val="EDD3A6"/>
        </a:accent2>
        <a:accent3>
          <a:srgbClr val="ADB8E2"/>
        </a:accent3>
        <a:accent4>
          <a:srgbClr val="DADADA"/>
        </a:accent4>
        <a:accent5>
          <a:srgbClr val="DDE9CA"/>
        </a:accent5>
        <a:accent6>
          <a:srgbClr val="D7BF96"/>
        </a:accent6>
        <a:hlink>
          <a:srgbClr val="EBD3DE"/>
        </a:hlink>
        <a:folHlink>
          <a:srgbClr val="B2CCFF"/>
        </a:folHlink>
      </a:clrScheme>
      <a:clrMap bg1="dk2" tx1="lt1" bg2="dk1" tx2="lt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8CB2FF"/>
        </a:accent1>
        <a:accent2>
          <a:srgbClr val="AAC2F2"/>
        </a:accent2>
        <a:accent3>
          <a:srgbClr val="FFFFFF"/>
        </a:accent3>
        <a:accent4>
          <a:srgbClr val="000000"/>
        </a:accent4>
        <a:accent5>
          <a:srgbClr val="C5D5FF"/>
        </a:accent5>
        <a:accent6>
          <a:srgbClr val="9AB0DB"/>
        </a:accent6>
        <a:hlink>
          <a:srgbClr val="B2CCFF"/>
        </a:hlink>
        <a:folHlink>
          <a:srgbClr val="C2D2F2"/>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8ACAE6"/>
        </a:accent1>
        <a:accent2>
          <a:srgbClr val="B9B5F7"/>
        </a:accent2>
        <a:accent3>
          <a:srgbClr val="FFFFFF"/>
        </a:accent3>
        <a:accent4>
          <a:srgbClr val="000000"/>
        </a:accent4>
        <a:accent5>
          <a:srgbClr val="C4E1F0"/>
        </a:accent5>
        <a:accent6>
          <a:srgbClr val="A7A4E0"/>
        </a:accent6>
        <a:hlink>
          <a:srgbClr val="A6C3FF"/>
        </a:hlink>
        <a:folHlink>
          <a:srgbClr val="D9C3E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CCCCCC"/>
        </a:lt2>
        <a:accent1>
          <a:srgbClr val="E6DAA1"/>
        </a:accent1>
        <a:accent2>
          <a:srgbClr val="A6C3FF"/>
        </a:accent2>
        <a:accent3>
          <a:srgbClr val="FFFFFF"/>
        </a:accent3>
        <a:accent4>
          <a:srgbClr val="000000"/>
        </a:accent4>
        <a:accent5>
          <a:srgbClr val="F0EACD"/>
        </a:accent5>
        <a:accent6>
          <a:srgbClr val="96B0E7"/>
        </a:accent6>
        <a:hlink>
          <a:srgbClr val="D6D98D"/>
        </a:hlink>
        <a:folHlink>
          <a:srgbClr val="EBD7C7"/>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C1D998"/>
        </a:accent1>
        <a:accent2>
          <a:srgbClr val="EDD3A6"/>
        </a:accent2>
        <a:accent3>
          <a:srgbClr val="FFFFFF"/>
        </a:accent3>
        <a:accent4>
          <a:srgbClr val="000000"/>
        </a:accent4>
        <a:accent5>
          <a:srgbClr val="DDE9CA"/>
        </a:accent5>
        <a:accent6>
          <a:srgbClr val="D7BF96"/>
        </a:accent6>
        <a:hlink>
          <a:srgbClr val="EBD3DE"/>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3231</TotalTime>
  <Words>2235</Words>
  <Application>Microsoft Office PowerPoint</Application>
  <PresentationFormat>On-screen Show (4:3)</PresentationFormat>
  <Paragraphs>497</Paragraphs>
  <Slides>44</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8" baseType="lpstr">
      <vt:lpstr>ＭＳ Ｐゴシック</vt:lpstr>
      <vt:lpstr>Arial</vt:lpstr>
      <vt:lpstr>Arial Black</vt:lpstr>
      <vt:lpstr>Calibri</vt:lpstr>
      <vt:lpstr>Futura Bk</vt:lpstr>
      <vt:lpstr>Monotype Sorts</vt:lpstr>
      <vt:lpstr>Times New Roman</vt:lpstr>
      <vt:lpstr>Times New Roman Tur</vt:lpstr>
      <vt:lpstr>Verdana</vt:lpstr>
      <vt:lpstr>Wingdings</vt:lpstr>
      <vt:lpstr>ind_1275_slide</vt:lpstr>
      <vt:lpstr>ind_1279_slide</vt:lpstr>
      <vt:lpstr>Ofis Teması</vt:lpstr>
      <vt:lpstr>Küçük Resim Galerisi</vt:lpstr>
      <vt:lpstr>YANGIN-III</vt:lpstr>
      <vt:lpstr>YANGIN EĞİTİMİ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Taşınabilir Söndürme Cihazları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vt:lpstr>
      <vt:lpstr>PowerPoint Presentation</vt:lpstr>
      <vt:lpstr>PowerPoint Presentation</vt:lpstr>
      <vt:lpstr> Karbondioksit  (C02) </vt:lpstr>
      <vt:lpstr>PowerPoint Presentation</vt:lpstr>
      <vt:lpstr>PowerPoint Presentation</vt:lpstr>
      <vt:lpstr>PowerPoint Presentation</vt:lpstr>
      <vt:lpstr>Kuru Kimyevi Toz </vt:lpstr>
      <vt:lpstr>PowerPoint Presentation</vt:lpstr>
      <vt:lpstr>PowerPoint Presentation</vt:lpstr>
      <vt:lpstr>PowerPoint Presentation</vt:lpstr>
      <vt:lpstr>Köpük (FOAM)  </vt:lpstr>
      <vt:lpstr>PowerPoint Presentation</vt:lpstr>
      <vt:lpstr>PowerPoint Presentation</vt:lpstr>
      <vt:lpstr>                        HALOJENLİ HİDROKARBONLAR </vt:lpstr>
      <vt:lpstr>PowerPoint Presentation</vt:lpstr>
      <vt:lpstr> YANGIN SÖNDÜRME CİHAZLARININ KULLANILMASI </vt:lpstr>
      <vt:lpstr>PowerPoint Presentation</vt:lpstr>
      <vt:lpstr>PowerPoint Presentation</vt:lpstr>
      <vt:lpstr>PowerPoint Presentation</vt:lpstr>
      <vt:lpstr>BİNALARDA KURULACAK YANGINDAN KORUNMA EKİPLERİ</vt:lpstr>
      <vt:lpstr>PowerPoint Presentation</vt:lpstr>
      <vt:lpstr>PowerPoint Presentation</vt:lpstr>
    </vt:vector>
  </TitlesOfParts>
  <Company>AYDEMiR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Güvenliğine Genel Bakış ve Güvenlik Kültürü</dc:title>
  <dc:creator>BILGISAYAR</dc:creator>
  <cp:lastModifiedBy>Review</cp:lastModifiedBy>
  <cp:revision>341</cp:revision>
  <dcterms:created xsi:type="dcterms:W3CDTF">2012-12-06T17:59:33Z</dcterms:created>
  <dcterms:modified xsi:type="dcterms:W3CDTF">2020-05-07T11:43:57Z</dcterms:modified>
</cp:coreProperties>
</file>