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7" r:id="rId3"/>
    <p:sldId id="263" r:id="rId4"/>
    <p:sldId id="268" r:id="rId5"/>
    <p:sldId id="269" r:id="rId6"/>
    <p:sldId id="270" r:id="rId7"/>
    <p:sldId id="271" r:id="rId8"/>
    <p:sldId id="272" r:id="rId9"/>
    <p:sldId id="27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Dik Üçgen"/>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nvGrpSpPr>
          <p:cNvPr id="5" name="15 Grup"/>
          <p:cNvGrpSpPr>
            <a:grpSpLocks/>
          </p:cNvGrpSpPr>
          <p:nvPr/>
        </p:nvGrpSpPr>
        <p:grpSpPr bwMode="auto">
          <a:xfrm>
            <a:off x="-4233" y="4953000"/>
            <a:ext cx="12196233" cy="1911350"/>
            <a:chOff x="-3765" y="4832896"/>
            <a:chExt cx="9147765" cy="2032192"/>
          </a:xfrm>
        </p:grpSpPr>
        <p:sp>
          <p:nvSpPr>
            <p:cNvPr id="6" name="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a typeface="+mn-ea"/>
              </a:endParaRPr>
            </a:p>
          </p:txBody>
        </p:sp>
        <p:sp>
          <p:nvSpPr>
            <p:cNvPr id="7" name="7 Serbest Form"/>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tr-TR" sz="1800"/>
            </a:p>
          </p:txBody>
        </p:sp>
        <p:sp>
          <p:nvSpPr>
            <p:cNvPr id="8"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0"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Başlık"/>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1" name="29 Veri Yer Tutucusu"/>
          <p:cNvSpPr>
            <a:spLocks noGrp="1"/>
          </p:cNvSpPr>
          <p:nvPr>
            <p:ph type="dt" sz="half" idx="10"/>
          </p:nvPr>
        </p:nvSpPr>
        <p:spPr/>
        <p:txBody>
          <a:bodyPr/>
          <a:lstStyle>
            <a:lvl1pPr>
              <a:defRPr>
                <a:solidFill>
                  <a:srgbClr val="FFFFFF"/>
                </a:solidFill>
              </a:defRPr>
            </a:lvl1pPr>
          </a:lstStyle>
          <a:p>
            <a:pPr>
              <a:defRPr/>
            </a:pPr>
            <a:fld id="{221BB1CA-9DC2-486E-830A-FEA67A64A995}" type="datetimeFigureOut">
              <a:rPr lang="tr-TR"/>
              <a:pPr>
                <a:defRPr/>
              </a:pPr>
              <a:t>8.01.2020</a:t>
            </a:fld>
            <a:endParaRPr lang="tr-TR"/>
          </a:p>
        </p:txBody>
      </p:sp>
      <p:sp>
        <p:nvSpPr>
          <p:cNvPr id="12"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tr-TR"/>
          </a:p>
        </p:txBody>
      </p:sp>
      <p:sp>
        <p:nvSpPr>
          <p:cNvPr id="13" name="26 Slayt Numarası Yer Tutucusu"/>
          <p:cNvSpPr>
            <a:spLocks noGrp="1"/>
          </p:cNvSpPr>
          <p:nvPr>
            <p:ph type="sldNum" sz="quarter" idx="12"/>
          </p:nvPr>
        </p:nvSpPr>
        <p:spPr/>
        <p:txBody>
          <a:bodyPr/>
          <a:lstStyle>
            <a:lvl1pPr>
              <a:defRPr>
                <a:solidFill>
                  <a:srgbClr val="FFFFFF"/>
                </a:solidFill>
              </a:defRPr>
            </a:lvl1pPr>
          </a:lstStyle>
          <a:p>
            <a:pPr>
              <a:defRPr/>
            </a:pPr>
            <a:fld id="{072FE95F-AB60-4C43-B4E8-D7941E21F8CF}" type="slidenum">
              <a:rPr lang="tr-TR" altLang="tr-TR"/>
              <a:pPr>
                <a:defRPr/>
              </a:pPr>
              <a:t>‹#›</a:t>
            </a:fld>
            <a:endParaRPr lang="tr-TR" altLang="tr-TR"/>
          </a:p>
        </p:txBody>
      </p:sp>
    </p:spTree>
    <p:extLst>
      <p:ext uri="{BB962C8B-B14F-4D97-AF65-F5344CB8AC3E}">
        <p14:creationId xmlns:p14="http://schemas.microsoft.com/office/powerpoint/2010/main" val="219710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1481330"/>
            <a:ext cx="10972800" cy="43860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63FF4AF5-F874-4346-99A5-A900536105E6}" type="datetimeFigureOut">
              <a:rPr lang="tr-TR"/>
              <a:pPr>
                <a:defRPr/>
              </a:pPr>
              <a:t>8.01.2020</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17ECE959-7BA3-4EEF-99B6-9AB17BDCB889}" type="slidenum">
              <a:rPr lang="tr-TR" altLang="tr-TR"/>
              <a:pPr>
                <a:defRPr/>
              </a:pPr>
              <a:t>‹#›</a:t>
            </a:fld>
            <a:endParaRPr lang="tr-TR" altLang="tr-TR"/>
          </a:p>
        </p:txBody>
      </p:sp>
    </p:spTree>
    <p:extLst>
      <p:ext uri="{BB962C8B-B14F-4D97-AF65-F5344CB8AC3E}">
        <p14:creationId xmlns:p14="http://schemas.microsoft.com/office/powerpoint/2010/main" val="362852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641"/>
            <a:ext cx="2369960" cy="5592761"/>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274641"/>
            <a:ext cx="8432800" cy="559276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0910AE1E-F301-46E6-937D-1F4FA0F4B9A6}" type="datetimeFigureOut">
              <a:rPr lang="tr-TR"/>
              <a:pPr>
                <a:defRPr/>
              </a:pPr>
              <a:t>8.01.2020</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71B0A0F8-7476-498D-8AEE-3AE07F891D15}" type="slidenum">
              <a:rPr lang="tr-TR" altLang="tr-TR"/>
              <a:pPr>
                <a:defRPr/>
              </a:pPr>
              <a:t>‹#›</a:t>
            </a:fld>
            <a:endParaRPr lang="tr-TR" altLang="tr-TR"/>
          </a:p>
        </p:txBody>
      </p:sp>
    </p:spTree>
    <p:extLst>
      <p:ext uri="{BB962C8B-B14F-4D97-AF65-F5344CB8AC3E}">
        <p14:creationId xmlns:p14="http://schemas.microsoft.com/office/powerpoint/2010/main" val="318889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152400"/>
            <a:ext cx="9160933" cy="1600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828800"/>
            <a:ext cx="50292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46800" y="1828800"/>
            <a:ext cx="50292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tr-TR"/>
          </a:p>
        </p:txBody>
      </p:sp>
      <p:sp>
        <p:nvSpPr>
          <p:cNvPr id="6" name="Rectangle 6"/>
          <p:cNvSpPr>
            <a:spLocks noGrp="1" noChangeArrowheads="1"/>
          </p:cNvSpPr>
          <p:nvPr>
            <p:ph type="ftr" sz="quarter" idx="11"/>
          </p:nvPr>
        </p:nvSpPr>
        <p:spPr/>
        <p:txBody>
          <a:bodyPr/>
          <a:lstStyle>
            <a:lvl1pPr>
              <a:defRPr/>
            </a:lvl1pPr>
          </a:lstStyle>
          <a:p>
            <a:pPr>
              <a:defRPr/>
            </a:pPr>
            <a:endParaRPr lang="tr-TR"/>
          </a:p>
        </p:txBody>
      </p:sp>
      <p:sp>
        <p:nvSpPr>
          <p:cNvPr id="7" name="Rectangle 7"/>
          <p:cNvSpPr>
            <a:spLocks noGrp="1" noChangeArrowheads="1"/>
          </p:cNvSpPr>
          <p:nvPr>
            <p:ph type="sldNum" sz="quarter" idx="12"/>
          </p:nvPr>
        </p:nvSpPr>
        <p:spPr/>
        <p:txBody>
          <a:bodyPr/>
          <a:lstStyle>
            <a:lvl1pPr>
              <a:defRPr/>
            </a:lvl1pPr>
          </a:lstStyle>
          <a:p>
            <a:pPr>
              <a:defRPr/>
            </a:pPr>
            <a:fld id="{ECE75F3A-7DA8-41C1-9BBE-F216E7FCED5D}" type="slidenum">
              <a:rPr lang="tr-TR" altLang="tr-TR"/>
              <a:pPr>
                <a:defRPr/>
              </a:pPr>
              <a:t>‹#›</a:t>
            </a:fld>
            <a:endParaRPr lang="tr-TR" altLang="tr-TR"/>
          </a:p>
        </p:txBody>
      </p:sp>
    </p:spTree>
    <p:extLst>
      <p:ext uri="{BB962C8B-B14F-4D97-AF65-F5344CB8AC3E}">
        <p14:creationId xmlns:p14="http://schemas.microsoft.com/office/powerpoint/2010/main" val="214373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914400" y="152400"/>
            <a:ext cx="9160933" cy="1600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914400" y="1828800"/>
            <a:ext cx="50292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46800" y="1828800"/>
            <a:ext cx="50292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914400" y="3733800"/>
            <a:ext cx="50292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6146800" y="3733800"/>
            <a:ext cx="50292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tr-TR"/>
          </a:p>
        </p:txBody>
      </p:sp>
      <p:sp>
        <p:nvSpPr>
          <p:cNvPr id="8" name="Rectangle 6"/>
          <p:cNvSpPr>
            <a:spLocks noGrp="1" noChangeArrowheads="1"/>
          </p:cNvSpPr>
          <p:nvPr>
            <p:ph type="ftr" sz="quarter" idx="11"/>
          </p:nvPr>
        </p:nvSpPr>
        <p:spPr/>
        <p:txBody>
          <a:bodyPr/>
          <a:lstStyle>
            <a:lvl1pPr>
              <a:defRPr/>
            </a:lvl1pPr>
          </a:lstStyle>
          <a:p>
            <a:pPr>
              <a:defRPr/>
            </a:pPr>
            <a:endParaRPr lang="tr-TR"/>
          </a:p>
        </p:txBody>
      </p:sp>
      <p:sp>
        <p:nvSpPr>
          <p:cNvPr id="9" name="Rectangle 7"/>
          <p:cNvSpPr>
            <a:spLocks noGrp="1" noChangeArrowheads="1"/>
          </p:cNvSpPr>
          <p:nvPr>
            <p:ph type="sldNum" sz="quarter" idx="12"/>
          </p:nvPr>
        </p:nvSpPr>
        <p:spPr/>
        <p:txBody>
          <a:bodyPr/>
          <a:lstStyle>
            <a:lvl1pPr>
              <a:defRPr/>
            </a:lvl1pPr>
          </a:lstStyle>
          <a:p>
            <a:pPr>
              <a:defRPr/>
            </a:pPr>
            <a:fld id="{2B1BA2E0-E8BA-4D7C-AC86-573453626E5D}" type="slidenum">
              <a:rPr lang="tr-TR" altLang="tr-TR"/>
              <a:pPr>
                <a:defRPr/>
              </a:pPr>
              <a:t>‹#›</a:t>
            </a:fld>
            <a:endParaRPr lang="tr-TR" altLang="tr-TR"/>
          </a:p>
        </p:txBody>
      </p:sp>
    </p:spTree>
    <p:extLst>
      <p:ext uri="{BB962C8B-B14F-4D97-AF65-F5344CB8AC3E}">
        <p14:creationId xmlns:p14="http://schemas.microsoft.com/office/powerpoint/2010/main" val="138459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732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9 Veri Yer Tutucusu"/>
          <p:cNvSpPr>
            <a:spLocks noGrp="1"/>
          </p:cNvSpPr>
          <p:nvPr>
            <p:ph type="dt" sz="half" idx="10"/>
          </p:nvPr>
        </p:nvSpPr>
        <p:spPr/>
        <p:txBody>
          <a:bodyPr/>
          <a:lstStyle>
            <a:lvl1pPr>
              <a:defRPr/>
            </a:lvl1pPr>
          </a:lstStyle>
          <a:p>
            <a:pPr>
              <a:defRPr/>
            </a:pPr>
            <a:fld id="{7D53D02C-A358-44B6-8570-BEF9858B598A}" type="datetimeFigureOut">
              <a:rPr lang="tr-TR"/>
              <a:pPr>
                <a:defRPr/>
              </a:pPr>
              <a:t>8.01.2020</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6FFE0088-2EA9-4A5A-982D-C28B3499C548}" type="slidenum">
              <a:rPr lang="tr-TR" altLang="tr-TR"/>
              <a:pPr>
                <a:defRPr/>
              </a:pPr>
              <a:t>‹#›</a:t>
            </a:fld>
            <a:endParaRPr lang="tr-TR" altLang="tr-TR"/>
          </a:p>
        </p:txBody>
      </p:sp>
    </p:spTree>
    <p:extLst>
      <p:ext uri="{BB962C8B-B14F-4D97-AF65-F5344CB8AC3E}">
        <p14:creationId xmlns:p14="http://schemas.microsoft.com/office/powerpoint/2010/main" val="7709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609600" y="1481138"/>
            <a:ext cx="10972800" cy="4525962"/>
          </a:xfrm>
        </p:spPr>
        <p:txBody>
          <a:bodyPr/>
          <a:lstStyle/>
          <a:p>
            <a:pPr lvl="0"/>
            <a:endParaRPr lang="tr-TR" noProof="0"/>
          </a:p>
        </p:txBody>
      </p:sp>
      <p:sp>
        <p:nvSpPr>
          <p:cNvPr id="4" name="9 Veri Yer Tutucusu"/>
          <p:cNvSpPr>
            <a:spLocks noGrp="1"/>
          </p:cNvSpPr>
          <p:nvPr>
            <p:ph type="dt" sz="half" idx="10"/>
          </p:nvPr>
        </p:nvSpPr>
        <p:spPr/>
        <p:txBody>
          <a:bodyPr/>
          <a:lstStyle>
            <a:lvl1pPr>
              <a:defRPr/>
            </a:lvl1pPr>
          </a:lstStyle>
          <a:p>
            <a:pPr>
              <a:defRPr/>
            </a:pPr>
            <a:fld id="{5A4612AB-4593-4EA0-BF98-7E2E38EC3057}" type="datetimeFigureOut">
              <a:rPr lang="tr-TR"/>
              <a:pPr>
                <a:defRPr/>
              </a:pPr>
              <a:t>8.01.2020</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C63FE6BD-DBC8-41DC-A393-D5CCCA7D2CD5}" type="slidenum">
              <a:rPr lang="tr-TR" altLang="tr-TR"/>
              <a:pPr>
                <a:defRPr/>
              </a:pPr>
              <a:t>‹#›</a:t>
            </a:fld>
            <a:endParaRPr lang="tr-TR" altLang="tr-TR"/>
          </a:p>
        </p:txBody>
      </p:sp>
    </p:spTree>
    <p:extLst>
      <p:ext uri="{BB962C8B-B14F-4D97-AF65-F5344CB8AC3E}">
        <p14:creationId xmlns:p14="http://schemas.microsoft.com/office/powerpoint/2010/main" val="43324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10" descr="art"/>
          <p:cNvPicPr>
            <a:picLocks noChangeAspect="1" noChangeArrowheads="1"/>
          </p:cNvPicPr>
          <p:nvPr userDrawn="1"/>
        </p:nvPicPr>
        <p:blipFill>
          <a:blip r:embed="rId2">
            <a:extLst>
              <a:ext uri="{28A0092B-C50C-407E-A947-70E740481C1C}">
                <a14:useLocalDpi xmlns:a14="http://schemas.microsoft.com/office/drawing/2010/main" val="0"/>
              </a:ext>
            </a:extLst>
          </a:blip>
          <a:srcRect t="53714" b="2774"/>
          <a:stretch>
            <a:fillRect/>
          </a:stretch>
        </p:blipFill>
        <p:spPr bwMode="auto">
          <a:xfrm>
            <a:off x="1" y="0"/>
            <a:ext cx="1219623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userDrawn="1"/>
        </p:nvSpPr>
        <p:spPr bwMode="auto">
          <a:xfrm>
            <a:off x="1" y="1"/>
            <a:ext cx="12187767" cy="6856413"/>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kumimoji="1" sz="1400">
                <a:solidFill>
                  <a:schemeClr val="tx1"/>
                </a:solidFill>
                <a:latin typeface="Arial" panose="020B0604020202020204" pitchFamily="34" charset="0"/>
                <a:cs typeface="Arial" panose="020B0604020202020204" pitchFamily="34" charset="0"/>
              </a:defRPr>
            </a:lvl1pPr>
            <a:lvl2pPr marL="742950" indent="-285750" algn="r">
              <a:defRPr kumimoji="1" sz="1400">
                <a:solidFill>
                  <a:schemeClr val="tx1"/>
                </a:solidFill>
                <a:latin typeface="Arial" panose="020B0604020202020204" pitchFamily="34" charset="0"/>
                <a:cs typeface="Arial" panose="020B0604020202020204" pitchFamily="34" charset="0"/>
              </a:defRPr>
            </a:lvl2pPr>
            <a:lvl3pPr marL="1143000" indent="-228600" algn="r">
              <a:defRPr kumimoji="1" sz="1400">
                <a:solidFill>
                  <a:schemeClr val="tx1"/>
                </a:solidFill>
                <a:latin typeface="Arial" panose="020B0604020202020204" pitchFamily="34" charset="0"/>
                <a:cs typeface="Arial" panose="020B0604020202020204" pitchFamily="34" charset="0"/>
              </a:defRPr>
            </a:lvl3pPr>
            <a:lvl4pPr marL="1600200" indent="-228600" algn="r">
              <a:defRPr kumimoji="1" sz="1400">
                <a:solidFill>
                  <a:schemeClr val="tx1"/>
                </a:solidFill>
                <a:latin typeface="Arial" panose="020B0604020202020204" pitchFamily="34" charset="0"/>
                <a:cs typeface="Arial" panose="020B0604020202020204" pitchFamily="34" charset="0"/>
              </a:defRPr>
            </a:lvl4pPr>
            <a:lvl5pPr marL="2057400" indent="-228600" algn="r">
              <a:defRPr kumimoji="1"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0" lang="en-US" altLang="en-US" sz="2700" smtClean="0">
              <a:latin typeface="Times New Roman" panose="02020603050405020304" pitchFamily="18" charset="0"/>
            </a:endParaRPr>
          </a:p>
        </p:txBody>
      </p:sp>
      <p:sp>
        <p:nvSpPr>
          <p:cNvPr id="6" name="Rectangle 3"/>
          <p:cNvSpPr>
            <a:spLocks noChangeArrowheads="1"/>
          </p:cNvSpPr>
          <p:nvPr userDrawn="1"/>
        </p:nvSpPr>
        <p:spPr bwMode="auto">
          <a:xfrm>
            <a:off x="0" y="6019800"/>
            <a:ext cx="12192000" cy="533400"/>
          </a:xfrm>
          <a:prstGeom prst="rect">
            <a:avLst/>
          </a:prstGeom>
          <a:solidFill>
            <a:srgbClr val="584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kumimoji="1" sz="1400">
                <a:solidFill>
                  <a:schemeClr val="tx1"/>
                </a:solidFill>
                <a:latin typeface="Arial" panose="020B0604020202020204" pitchFamily="34" charset="0"/>
                <a:cs typeface="Arial" panose="020B0604020202020204" pitchFamily="34" charset="0"/>
              </a:defRPr>
            </a:lvl1pPr>
            <a:lvl2pPr marL="742950" indent="-285750" algn="r">
              <a:defRPr kumimoji="1" sz="1400">
                <a:solidFill>
                  <a:schemeClr val="tx1"/>
                </a:solidFill>
                <a:latin typeface="Arial" panose="020B0604020202020204" pitchFamily="34" charset="0"/>
                <a:cs typeface="Arial" panose="020B0604020202020204" pitchFamily="34" charset="0"/>
              </a:defRPr>
            </a:lvl2pPr>
            <a:lvl3pPr marL="1143000" indent="-228600" algn="r">
              <a:defRPr kumimoji="1" sz="1400">
                <a:solidFill>
                  <a:schemeClr val="tx1"/>
                </a:solidFill>
                <a:latin typeface="Arial" panose="020B0604020202020204" pitchFamily="34" charset="0"/>
                <a:cs typeface="Arial" panose="020B0604020202020204" pitchFamily="34" charset="0"/>
              </a:defRPr>
            </a:lvl3pPr>
            <a:lvl4pPr marL="1600200" indent="-228600" algn="r">
              <a:defRPr kumimoji="1" sz="1400">
                <a:solidFill>
                  <a:schemeClr val="tx1"/>
                </a:solidFill>
                <a:latin typeface="Arial" panose="020B0604020202020204" pitchFamily="34" charset="0"/>
                <a:cs typeface="Arial" panose="020B0604020202020204" pitchFamily="34" charset="0"/>
              </a:defRPr>
            </a:lvl4pPr>
            <a:lvl5pPr marL="2057400" indent="-228600" algn="r">
              <a:defRPr kumimoji="1"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9pPr>
          </a:lstStyle>
          <a:p>
            <a:pPr>
              <a:defRPr/>
            </a:pPr>
            <a:endParaRPr lang="tr-TR" altLang="tr-TR" sz="1400" smtClean="0"/>
          </a:p>
        </p:txBody>
      </p:sp>
      <p:sp>
        <p:nvSpPr>
          <p:cNvPr id="7" name="Rectangle 4"/>
          <p:cNvSpPr>
            <a:spLocks noChangeArrowheads="1"/>
          </p:cNvSpPr>
          <p:nvPr userDrawn="1"/>
        </p:nvSpPr>
        <p:spPr bwMode="auto">
          <a:xfrm>
            <a:off x="0" y="0"/>
            <a:ext cx="12192000" cy="1524000"/>
          </a:xfrm>
          <a:prstGeom prst="rect">
            <a:avLst/>
          </a:prstGeom>
          <a:solidFill>
            <a:srgbClr val="57B2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kumimoji="1" sz="1400">
                <a:solidFill>
                  <a:schemeClr val="tx1"/>
                </a:solidFill>
                <a:latin typeface="Arial" panose="020B0604020202020204" pitchFamily="34" charset="0"/>
                <a:cs typeface="Arial" panose="020B0604020202020204" pitchFamily="34" charset="0"/>
              </a:defRPr>
            </a:lvl1pPr>
            <a:lvl2pPr marL="742950" indent="-285750" algn="r">
              <a:defRPr kumimoji="1" sz="1400">
                <a:solidFill>
                  <a:schemeClr val="tx1"/>
                </a:solidFill>
                <a:latin typeface="Arial" panose="020B0604020202020204" pitchFamily="34" charset="0"/>
                <a:cs typeface="Arial" panose="020B0604020202020204" pitchFamily="34" charset="0"/>
              </a:defRPr>
            </a:lvl2pPr>
            <a:lvl3pPr marL="1143000" indent="-228600" algn="r">
              <a:defRPr kumimoji="1" sz="1400">
                <a:solidFill>
                  <a:schemeClr val="tx1"/>
                </a:solidFill>
                <a:latin typeface="Arial" panose="020B0604020202020204" pitchFamily="34" charset="0"/>
                <a:cs typeface="Arial" panose="020B0604020202020204" pitchFamily="34" charset="0"/>
              </a:defRPr>
            </a:lvl3pPr>
            <a:lvl4pPr marL="1600200" indent="-228600" algn="r">
              <a:defRPr kumimoji="1" sz="1400">
                <a:solidFill>
                  <a:schemeClr val="tx1"/>
                </a:solidFill>
                <a:latin typeface="Arial" panose="020B0604020202020204" pitchFamily="34" charset="0"/>
                <a:cs typeface="Arial" panose="020B0604020202020204" pitchFamily="34" charset="0"/>
              </a:defRPr>
            </a:lvl4pPr>
            <a:lvl5pPr marL="2057400" indent="-228600" algn="r">
              <a:defRPr kumimoji="1"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9pPr>
          </a:lstStyle>
          <a:p>
            <a:pPr>
              <a:defRPr/>
            </a:pPr>
            <a:endParaRPr lang="tr-TR" altLang="tr-TR" sz="1400" smtClean="0"/>
          </a:p>
        </p:txBody>
      </p:sp>
      <p:sp>
        <p:nvSpPr>
          <p:cNvPr id="8" name="Text Box 7"/>
          <p:cNvSpPr txBox="1">
            <a:spLocks noChangeArrowheads="1"/>
          </p:cNvSpPr>
          <p:nvPr userDrawn="1"/>
        </p:nvSpPr>
        <p:spPr bwMode="auto">
          <a:xfrm>
            <a:off x="196851" y="6597650"/>
            <a:ext cx="73152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r">
              <a:defRPr kumimoji="1" sz="1400">
                <a:solidFill>
                  <a:schemeClr val="tx1"/>
                </a:solidFill>
                <a:latin typeface="Arial" panose="020B0604020202020204" pitchFamily="34" charset="0"/>
                <a:cs typeface="Arial" panose="020B0604020202020204" pitchFamily="34" charset="0"/>
              </a:defRPr>
            </a:lvl1pPr>
            <a:lvl2pPr marL="742950" indent="-285750" algn="r">
              <a:defRPr kumimoji="1" sz="1400">
                <a:solidFill>
                  <a:schemeClr val="tx1"/>
                </a:solidFill>
                <a:latin typeface="Arial" panose="020B0604020202020204" pitchFamily="34" charset="0"/>
                <a:cs typeface="Arial" panose="020B0604020202020204" pitchFamily="34" charset="0"/>
              </a:defRPr>
            </a:lvl2pPr>
            <a:lvl3pPr marL="1143000" indent="-228600" algn="r">
              <a:defRPr kumimoji="1" sz="1400">
                <a:solidFill>
                  <a:schemeClr val="tx1"/>
                </a:solidFill>
                <a:latin typeface="Arial" panose="020B0604020202020204" pitchFamily="34" charset="0"/>
                <a:cs typeface="Arial" panose="020B0604020202020204" pitchFamily="34" charset="0"/>
              </a:defRPr>
            </a:lvl3pPr>
            <a:lvl4pPr marL="1600200" indent="-228600" algn="r">
              <a:defRPr kumimoji="1" sz="1400">
                <a:solidFill>
                  <a:schemeClr val="tx1"/>
                </a:solidFill>
                <a:latin typeface="Arial" panose="020B0604020202020204" pitchFamily="34" charset="0"/>
                <a:cs typeface="Arial" panose="020B0604020202020204" pitchFamily="34" charset="0"/>
              </a:defRPr>
            </a:lvl4pPr>
            <a:lvl5pPr marL="2057400" indent="-228600" algn="r">
              <a:defRPr kumimoji="1"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9pPr>
          </a:lstStyle>
          <a:p>
            <a:pPr algn="l">
              <a:defRPr/>
            </a:pPr>
            <a:r>
              <a:rPr kumimoji="0" lang="en-US" altLang="en-US" sz="1100" smtClean="0">
                <a:solidFill>
                  <a:srgbClr val="000000"/>
                </a:solidFill>
                <a:latin typeface="Times New Roman" panose="02020603050405020304" pitchFamily="18" charset="0"/>
              </a:rPr>
              <a:t>Copyright © 2008 Pearson Education, Inc., publishing as Pearson Benjamin Cummings</a:t>
            </a:r>
          </a:p>
        </p:txBody>
      </p:sp>
      <p:sp>
        <p:nvSpPr>
          <p:cNvPr id="9" name="Text Box 8"/>
          <p:cNvSpPr txBox="1">
            <a:spLocks noChangeArrowheads="1"/>
          </p:cNvSpPr>
          <p:nvPr userDrawn="1"/>
        </p:nvSpPr>
        <p:spPr bwMode="auto">
          <a:xfrm>
            <a:off x="101600" y="4254500"/>
            <a:ext cx="49276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kumimoji="1" sz="1400">
                <a:solidFill>
                  <a:schemeClr val="tx1"/>
                </a:solidFill>
                <a:latin typeface="Arial" panose="020B0604020202020204" pitchFamily="34" charset="0"/>
                <a:cs typeface="Arial" panose="020B0604020202020204" pitchFamily="34" charset="0"/>
              </a:defRPr>
            </a:lvl1pPr>
            <a:lvl2pPr marL="742950" indent="-285750" algn="r">
              <a:defRPr kumimoji="1" sz="1400">
                <a:solidFill>
                  <a:schemeClr val="tx1"/>
                </a:solidFill>
                <a:latin typeface="Arial" panose="020B0604020202020204" pitchFamily="34" charset="0"/>
                <a:cs typeface="Arial" panose="020B0604020202020204" pitchFamily="34" charset="0"/>
              </a:defRPr>
            </a:lvl2pPr>
            <a:lvl3pPr marL="1143000" indent="-228600" algn="r">
              <a:defRPr kumimoji="1" sz="1400">
                <a:solidFill>
                  <a:schemeClr val="tx1"/>
                </a:solidFill>
                <a:latin typeface="Arial" panose="020B0604020202020204" pitchFamily="34" charset="0"/>
                <a:cs typeface="Arial" panose="020B0604020202020204" pitchFamily="34" charset="0"/>
              </a:defRPr>
            </a:lvl3pPr>
            <a:lvl4pPr marL="1600200" indent="-228600" algn="r">
              <a:defRPr kumimoji="1" sz="1400">
                <a:solidFill>
                  <a:schemeClr val="tx1"/>
                </a:solidFill>
                <a:latin typeface="Arial" panose="020B0604020202020204" pitchFamily="34" charset="0"/>
                <a:cs typeface="Arial" panose="020B0604020202020204" pitchFamily="34" charset="0"/>
              </a:defRPr>
            </a:lvl4pPr>
            <a:lvl5pPr marL="2057400" indent="-228600" algn="r">
              <a:defRPr kumimoji="1"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9pPr>
          </a:lstStyle>
          <a:p>
            <a:pPr algn="ctr">
              <a:defRPr/>
            </a:pPr>
            <a:r>
              <a:rPr kumimoji="0" lang="en-US" altLang="en-US" sz="1800" b="1" smtClean="0">
                <a:latin typeface="Arial Narrow" panose="020B0606020202030204" pitchFamily="34" charset="0"/>
              </a:rPr>
              <a:t>PowerPoint</a:t>
            </a:r>
            <a:r>
              <a:rPr kumimoji="0" lang="en-US" altLang="en-US" sz="1800" b="1" baseline="30000" smtClean="0">
                <a:latin typeface="Arial Narrow" panose="020B0606020202030204" pitchFamily="34" charset="0"/>
              </a:rPr>
              <a:t>®</a:t>
            </a:r>
            <a:r>
              <a:rPr kumimoji="0" lang="en-US" altLang="en-US" sz="1800" b="1" smtClean="0">
                <a:latin typeface="Arial Narrow" panose="020B0606020202030204" pitchFamily="34" charset="0"/>
              </a:rPr>
              <a:t> Lecture Presentations for</a:t>
            </a:r>
            <a:r>
              <a:rPr kumimoji="0" lang="en-US" altLang="en-US" sz="1800" smtClean="0">
                <a:solidFill>
                  <a:srgbClr val="006699"/>
                </a:solidFill>
              </a:rPr>
              <a:t> </a:t>
            </a:r>
            <a:r>
              <a:rPr kumimoji="0" lang="en-US" altLang="en-US" sz="4800" b="1" smtClean="0"/>
              <a:t>Biology</a:t>
            </a:r>
            <a:r>
              <a:rPr kumimoji="0" lang="en-US" altLang="en-US" sz="2400" b="1" smtClean="0"/>
              <a:t> </a:t>
            </a:r>
          </a:p>
          <a:p>
            <a:pPr algn="ctr">
              <a:defRPr/>
            </a:pPr>
            <a:r>
              <a:rPr kumimoji="0" lang="en-US" altLang="en-US" sz="2000" b="1" i="1" smtClean="0">
                <a:latin typeface="Times New Roman" panose="02020603050405020304" pitchFamily="18" charset="0"/>
              </a:rPr>
              <a:t>Eighth Edition</a:t>
            </a:r>
          </a:p>
          <a:p>
            <a:pPr algn="ctr" eaLnBrk="1" hangingPunct="1">
              <a:defRPr/>
            </a:pPr>
            <a:r>
              <a:rPr kumimoji="0" lang="en-US" altLang="en-US" sz="2000" b="1" smtClean="0">
                <a:latin typeface="Times New Roman" panose="02020603050405020304" pitchFamily="18" charset="0"/>
              </a:rPr>
              <a:t>Neil Campbell and Jane Reece</a:t>
            </a:r>
            <a:endParaRPr kumimoji="0" lang="en-US" altLang="en-US" sz="1600" b="1" smtClean="0">
              <a:latin typeface="Times New Roman" panose="02020603050405020304" pitchFamily="18" charset="0"/>
            </a:endParaRPr>
          </a:p>
        </p:txBody>
      </p:sp>
      <p:sp>
        <p:nvSpPr>
          <p:cNvPr id="10" name="Rectangle 9"/>
          <p:cNvSpPr>
            <a:spLocks noChangeArrowheads="1"/>
          </p:cNvSpPr>
          <p:nvPr userDrawn="1"/>
        </p:nvSpPr>
        <p:spPr bwMode="auto">
          <a:xfrm>
            <a:off x="1" y="6172201"/>
            <a:ext cx="12187767" cy="366713"/>
          </a:xfrm>
          <a:prstGeom prst="rect">
            <a:avLst/>
          </a:prstGeom>
          <a:noFill/>
          <a:ln>
            <a:noFill/>
          </a:ln>
          <a:effectLst/>
          <a:extLst>
            <a:ext uri="{909E8E84-426E-40DD-AFC4-6F175D3DCCD1}">
              <a14:hiddenFill xmlns:a14="http://schemas.microsoft.com/office/drawing/2010/main">
                <a:solidFill>
                  <a:srgbClr val="62629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kumimoji="1" sz="1400">
                <a:solidFill>
                  <a:schemeClr val="tx1"/>
                </a:solidFill>
                <a:latin typeface="Arial" panose="020B0604020202020204" pitchFamily="34" charset="0"/>
                <a:cs typeface="Arial" panose="020B0604020202020204" pitchFamily="34" charset="0"/>
              </a:defRPr>
            </a:lvl1pPr>
            <a:lvl2pPr marL="742950" indent="-285750" algn="r">
              <a:defRPr kumimoji="1" sz="1400">
                <a:solidFill>
                  <a:schemeClr val="tx1"/>
                </a:solidFill>
                <a:latin typeface="Arial" panose="020B0604020202020204" pitchFamily="34" charset="0"/>
                <a:cs typeface="Arial" panose="020B0604020202020204" pitchFamily="34" charset="0"/>
              </a:defRPr>
            </a:lvl2pPr>
            <a:lvl3pPr marL="1143000" indent="-228600" algn="r">
              <a:defRPr kumimoji="1" sz="1400">
                <a:solidFill>
                  <a:schemeClr val="tx1"/>
                </a:solidFill>
                <a:latin typeface="Arial" panose="020B0604020202020204" pitchFamily="34" charset="0"/>
                <a:cs typeface="Arial" panose="020B0604020202020204" pitchFamily="34" charset="0"/>
              </a:defRPr>
            </a:lvl3pPr>
            <a:lvl4pPr marL="1600200" indent="-228600" algn="r">
              <a:defRPr kumimoji="1" sz="1400">
                <a:solidFill>
                  <a:schemeClr val="tx1"/>
                </a:solidFill>
                <a:latin typeface="Arial" panose="020B0604020202020204" pitchFamily="34" charset="0"/>
                <a:cs typeface="Arial" panose="020B0604020202020204" pitchFamily="34" charset="0"/>
              </a:defRPr>
            </a:lvl4pPr>
            <a:lvl5pPr marL="2057400" indent="-228600" algn="r">
              <a:defRPr kumimoji="1" sz="1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kumimoji="1" sz="1400">
                <a:solidFill>
                  <a:schemeClr val="tx1"/>
                </a:solidFill>
                <a:latin typeface="Arial" panose="020B0604020202020204" pitchFamily="34" charset="0"/>
                <a:cs typeface="Arial" panose="020B0604020202020204" pitchFamily="34" charset="0"/>
              </a:defRPr>
            </a:lvl9pPr>
          </a:lstStyle>
          <a:p>
            <a:pPr algn="ctr">
              <a:defRPr/>
            </a:pPr>
            <a:r>
              <a:rPr kumimoji="0" lang="en-US" altLang="en-US" sz="1800" b="1" smtClean="0">
                <a:solidFill>
                  <a:schemeClr val="bg1"/>
                </a:solidFill>
                <a:latin typeface="Times New Roman" panose="02020603050405020304" pitchFamily="18" charset="0"/>
              </a:rPr>
              <a:t>Lectures by Chris Romero, updated by Erin Barley with contributions from Joan Sharp</a:t>
            </a:r>
            <a:r>
              <a:rPr kumimoji="0" lang="en-US" altLang="en-US" sz="2400" smtClean="0">
                <a:solidFill>
                  <a:schemeClr val="bg1"/>
                </a:solidFill>
              </a:rPr>
              <a:t> </a:t>
            </a:r>
          </a:p>
        </p:txBody>
      </p:sp>
      <p:sp>
        <p:nvSpPr>
          <p:cNvPr id="522245" name="Rectangle 5"/>
          <p:cNvSpPr>
            <a:spLocks noGrp="1" noChangeArrowheads="1"/>
          </p:cNvSpPr>
          <p:nvPr>
            <p:ph type="subTitle" idx="1"/>
          </p:nvPr>
        </p:nvSpPr>
        <p:spPr>
          <a:xfrm>
            <a:off x="317501" y="1531938"/>
            <a:ext cx="11569700" cy="938719"/>
          </a:xfrm>
        </p:spPr>
        <p:txBody>
          <a:bodyPr/>
          <a:lstStyle>
            <a:lvl1pPr marL="0" indent="0">
              <a:buFontTx/>
              <a:buNone/>
              <a:defRPr sz="5500">
                <a:solidFill>
                  <a:srgbClr val="990066"/>
                </a:solidFill>
                <a:latin typeface="Times New Roman" panose="02020603050405020304" pitchFamily="18" charset="0"/>
              </a:defRPr>
            </a:lvl1pPr>
          </a:lstStyle>
          <a:p>
            <a:pPr lvl="0"/>
            <a:r>
              <a:rPr lang="en-US" altLang="en-US" noProof="0" smtClean="0"/>
              <a:t>Click to edit Master subtitle style</a:t>
            </a:r>
          </a:p>
        </p:txBody>
      </p:sp>
      <p:sp>
        <p:nvSpPr>
          <p:cNvPr id="522246" name="Rectangle 6"/>
          <p:cNvSpPr>
            <a:spLocks noGrp="1" noChangeArrowheads="1"/>
          </p:cNvSpPr>
          <p:nvPr>
            <p:ph type="ctrTitle"/>
          </p:nvPr>
        </p:nvSpPr>
        <p:spPr>
          <a:xfrm>
            <a:off x="275168" y="336248"/>
            <a:ext cx="11612033" cy="784830"/>
          </a:xfrm>
          <a:effectLst>
            <a:outerShdw dist="35921" dir="2700000" algn="ctr" rotWithShape="0">
              <a:srgbClr val="808080"/>
            </a:outerShdw>
          </a:effectLst>
          <a:extLst>
            <a:ext uri="{909E8E84-426E-40DD-AFC4-6F175D3DCCD1}">
              <a14:hiddenFill xmlns:a14="http://schemas.microsoft.com/office/drawing/2010/main">
                <a:solidFill>
                  <a:schemeClr val="tx1"/>
                </a:solidFill>
              </a14:hiddenFill>
            </a:ext>
          </a:extLst>
        </p:spPr>
        <p:txBody>
          <a:bodyPr anchor="ctr"/>
          <a:lstStyle>
            <a:lvl1pPr marL="0" indent="0">
              <a:defRPr sz="5000">
                <a:solidFill>
                  <a:schemeClr val="bg1"/>
                </a:solidFill>
                <a:latin typeface="Arial" panose="020B0604020202020204" pitchFamily="34" charset="0"/>
              </a:defRPr>
            </a:lvl1pPr>
          </a:lstStyle>
          <a:p>
            <a:pPr lvl="0"/>
            <a:r>
              <a:rPr lang="en-US" altLang="en-US" noProof="0" smtClean="0"/>
              <a:t>Click to edit Master title style</a:t>
            </a:r>
          </a:p>
        </p:txBody>
      </p:sp>
    </p:spTree>
    <p:extLst>
      <p:ext uri="{BB962C8B-B14F-4D97-AF65-F5344CB8AC3E}">
        <p14:creationId xmlns:p14="http://schemas.microsoft.com/office/powerpoint/2010/main" val="238065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60054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3639146"/>
            <a:ext cx="10515600" cy="923330"/>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1" y="4589464"/>
            <a:ext cx="10515600"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Tree>
    <p:extLst>
      <p:ext uri="{BB962C8B-B14F-4D97-AF65-F5344CB8AC3E}">
        <p14:creationId xmlns:p14="http://schemas.microsoft.com/office/powerpoint/2010/main" val="2685082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06400" y="1212851"/>
            <a:ext cx="5588000" cy="37702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97600" y="1212851"/>
            <a:ext cx="5588000" cy="37702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2802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p>
            <a:r>
              <a:rPr lang="tr-TR" smtClean="0"/>
              <a:t>Asıl başlık stili için tıklatın</a:t>
            </a:r>
            <a:endParaRPr lang="en-US"/>
          </a:p>
        </p:txBody>
      </p:sp>
      <p:sp>
        <p:nvSpPr>
          <p:cNvPr id="4" name="9 Veri Yer Tutucusu"/>
          <p:cNvSpPr>
            <a:spLocks noGrp="1"/>
          </p:cNvSpPr>
          <p:nvPr>
            <p:ph type="dt" sz="half" idx="10"/>
          </p:nvPr>
        </p:nvSpPr>
        <p:spPr/>
        <p:txBody>
          <a:bodyPr/>
          <a:lstStyle>
            <a:lvl1pPr>
              <a:defRPr/>
            </a:lvl1pPr>
          </a:lstStyle>
          <a:p>
            <a:pPr>
              <a:defRPr/>
            </a:pPr>
            <a:fld id="{61F8543A-C805-4C9D-8BEF-0AE7E07061B2}" type="datetimeFigureOut">
              <a:rPr lang="tr-TR"/>
              <a:pPr>
                <a:defRPr/>
              </a:pPr>
              <a:t>8.01.2020</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E40E2979-A044-4E5D-9514-282080296082}" type="slidenum">
              <a:rPr lang="tr-TR" altLang="tr-TR"/>
              <a:pPr>
                <a:defRPr/>
              </a:pPr>
              <a:t>‹#›</a:t>
            </a:fld>
            <a:endParaRPr lang="tr-TR" altLang="tr-TR"/>
          </a:p>
        </p:txBody>
      </p:sp>
    </p:spTree>
    <p:extLst>
      <p:ext uri="{BB962C8B-B14F-4D97-AF65-F5344CB8AC3E}">
        <p14:creationId xmlns:p14="http://schemas.microsoft.com/office/powerpoint/2010/main" val="2713340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507831"/>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7702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7702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94225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010400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91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1078671"/>
            <a:ext cx="3932767" cy="978729"/>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717" y="987426"/>
            <a:ext cx="6172200" cy="3450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40318" y="2057400"/>
            <a:ext cx="3932767" cy="584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2590315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1078671"/>
            <a:ext cx="3932767" cy="978729"/>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717" y="98742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etin Yer Tutucusu 3"/>
          <p:cNvSpPr>
            <a:spLocks noGrp="1"/>
          </p:cNvSpPr>
          <p:nvPr>
            <p:ph type="body" sz="half" idx="2"/>
          </p:nvPr>
        </p:nvSpPr>
        <p:spPr>
          <a:xfrm>
            <a:off x="840318" y="2057400"/>
            <a:ext cx="3932767" cy="584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2036602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5368459" y="1212851"/>
            <a:ext cx="6417141" cy="33623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745692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185437" y="76201"/>
            <a:ext cx="600164" cy="449897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847489" y="76201"/>
            <a:ext cx="3862596" cy="44989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61268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6 Köşeli Çift Ayraç"/>
          <p:cNvSpPr>
            <a:spLocks noChangeArrowheads="1"/>
          </p:cNvSpPr>
          <p:nvPr/>
        </p:nvSpPr>
        <p:spPr bwMode="auto">
          <a:xfrm>
            <a:off x="4849284" y="3005138"/>
            <a:ext cx="243416"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fontAlgn="auto" hangingPunct="1">
              <a:spcBef>
                <a:spcPts val="0"/>
              </a:spcBef>
              <a:spcAft>
                <a:spcPts val="0"/>
              </a:spcAft>
              <a:defRPr/>
            </a:pPr>
            <a:endParaRPr lang="en-US" sz="1800">
              <a:solidFill>
                <a:schemeClr val="lt1"/>
              </a:solidFill>
              <a:latin typeface="+mn-lt"/>
              <a:ea typeface="+mn-ea"/>
            </a:endParaRPr>
          </a:p>
        </p:txBody>
      </p:sp>
      <p:sp>
        <p:nvSpPr>
          <p:cNvPr id="5" name="7 Köşeli Çift Ayraç"/>
          <p:cNvSpPr>
            <a:spLocks noChangeArrowheads="1"/>
          </p:cNvSpPr>
          <p:nvPr/>
        </p:nvSpPr>
        <p:spPr bwMode="auto">
          <a:xfrm>
            <a:off x="4599518" y="3005138"/>
            <a:ext cx="24553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fontAlgn="auto" hangingPunct="1">
              <a:spcBef>
                <a:spcPts val="0"/>
              </a:spcBef>
              <a:spcAft>
                <a:spcPts val="0"/>
              </a:spcAft>
              <a:defRPr/>
            </a:pPr>
            <a:endParaRPr lang="en-US" sz="1800">
              <a:solidFill>
                <a:schemeClr val="lt1"/>
              </a:solidFill>
              <a:latin typeface="+mn-lt"/>
              <a:ea typeface="+mn-ea"/>
            </a:endParaRPr>
          </a:p>
        </p:txBody>
      </p:sp>
      <p:sp>
        <p:nvSpPr>
          <p:cNvPr id="2" name="1 Başlık"/>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17CE3C4B-57CD-42DA-BBD8-FC09120C442C}" type="datetimeFigureOut">
              <a:rPr lang="tr-TR"/>
              <a:pPr>
                <a:defRPr/>
              </a:pPr>
              <a:t>8.01.2020</a:t>
            </a:fld>
            <a:endParaRPr lang="tr-TR"/>
          </a:p>
        </p:txBody>
      </p:sp>
      <p:sp>
        <p:nvSpPr>
          <p:cNvPr id="7" name="4 Altbilgi Yer Tutucusu"/>
          <p:cNvSpPr>
            <a:spLocks noGrp="1"/>
          </p:cNvSpPr>
          <p:nvPr>
            <p:ph type="ftr" sz="quarter" idx="11"/>
          </p:nvPr>
        </p:nvSpPr>
        <p:spPr/>
        <p:txBody>
          <a:bodyPr/>
          <a:lstStyle>
            <a:lvl1pPr>
              <a:defRPr/>
            </a:lvl1pPr>
            <a:extLst/>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82BA4EDB-10A2-4FBA-A3FC-472F9CCEEFF6}" type="slidenum">
              <a:rPr lang="tr-TR" altLang="tr-TR"/>
              <a:pPr>
                <a:defRPr/>
              </a:pPr>
              <a:t>‹#›</a:t>
            </a:fld>
            <a:endParaRPr lang="tr-TR" altLang="tr-TR"/>
          </a:p>
        </p:txBody>
      </p:sp>
    </p:spTree>
    <p:extLst>
      <p:ext uri="{BB962C8B-B14F-4D97-AF65-F5344CB8AC3E}">
        <p14:creationId xmlns:p14="http://schemas.microsoft.com/office/powerpoint/2010/main" val="301994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lstStyle>
          <a:p>
            <a:pPr>
              <a:defRPr/>
            </a:pPr>
            <a:fld id="{9B4D7519-1292-4EC1-A7B7-ABF4D8F739B2}" type="datetimeFigureOut">
              <a:rPr lang="tr-TR"/>
              <a:pPr>
                <a:defRPr/>
              </a:pPr>
              <a:t>8.01.2020</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C3B24B8D-BDEA-462E-B28A-F29C65A57120}" type="slidenum">
              <a:rPr lang="tr-TR" altLang="tr-TR"/>
              <a:pPr>
                <a:defRPr/>
              </a:pPr>
              <a:t>‹#›</a:t>
            </a:fld>
            <a:endParaRPr lang="tr-TR" altLang="tr-TR"/>
          </a:p>
        </p:txBody>
      </p:sp>
    </p:spTree>
    <p:extLst>
      <p:ext uri="{BB962C8B-B14F-4D97-AF65-F5344CB8AC3E}">
        <p14:creationId xmlns:p14="http://schemas.microsoft.com/office/powerpoint/2010/main" val="183464101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68F12525-F34C-4139-87FE-6F0D9C62F768}" type="datetimeFigureOut">
              <a:rPr lang="tr-TR"/>
              <a:pPr>
                <a:defRPr/>
              </a:pPr>
              <a:t>8.01.2020</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A6DF984F-BFF2-46A5-B03A-39ACC962202C}" type="slidenum">
              <a:rPr lang="tr-TR" altLang="tr-TR"/>
              <a:pPr>
                <a:defRPr/>
              </a:pPr>
              <a:t>‹#›</a:t>
            </a:fld>
            <a:endParaRPr lang="tr-TR" altLang="tr-TR"/>
          </a:p>
        </p:txBody>
      </p:sp>
    </p:spTree>
    <p:extLst>
      <p:ext uri="{BB962C8B-B14F-4D97-AF65-F5344CB8AC3E}">
        <p14:creationId xmlns:p14="http://schemas.microsoft.com/office/powerpoint/2010/main" val="22277416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pPr>
              <a:defRPr/>
            </a:pPr>
            <a:fld id="{15D6EEA3-EC2A-4919-BC16-C4DB1CA76F90}" type="datetimeFigureOut">
              <a:rPr lang="tr-TR"/>
              <a:pPr>
                <a:defRPr/>
              </a:pPr>
              <a:t>8.01.2020</a:t>
            </a:fld>
            <a:endParaRPr lang="tr-TR"/>
          </a:p>
        </p:txBody>
      </p:sp>
      <p:sp>
        <p:nvSpPr>
          <p:cNvPr id="4" name="3 Altbilgi Yer Tutucusu"/>
          <p:cNvSpPr>
            <a:spLocks noGrp="1"/>
          </p:cNvSpPr>
          <p:nvPr>
            <p:ph type="ftr" sz="quarter" idx="11"/>
          </p:nvPr>
        </p:nvSpPr>
        <p:spPr/>
        <p:txBody>
          <a:bodyPr/>
          <a:lstStyle>
            <a:lvl1pPr>
              <a:defRPr/>
            </a:lvl1pPr>
            <a:extLst/>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E6CE7B20-5043-4AB1-BC4C-E6454E0982FC}" type="slidenum">
              <a:rPr lang="tr-TR" altLang="tr-TR"/>
              <a:pPr>
                <a:defRPr/>
              </a:pPr>
              <a:t>‹#›</a:t>
            </a:fld>
            <a:endParaRPr lang="tr-TR" altLang="tr-TR"/>
          </a:p>
        </p:txBody>
      </p:sp>
    </p:spTree>
    <p:extLst>
      <p:ext uri="{BB962C8B-B14F-4D97-AF65-F5344CB8AC3E}">
        <p14:creationId xmlns:p14="http://schemas.microsoft.com/office/powerpoint/2010/main" val="758938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B9007FEF-1FDA-4C21-ACB3-0F9C1B4F93C1}" type="datetimeFigureOut">
              <a:rPr lang="tr-TR"/>
              <a:pPr>
                <a:defRPr/>
              </a:pPr>
              <a:t>8.01.2020</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6EFAC6D2-A2B6-4958-87F2-E8FF911CDADB}" type="slidenum">
              <a:rPr lang="tr-TR" altLang="tr-TR"/>
              <a:pPr>
                <a:defRPr/>
              </a:pPr>
              <a:t>‹#›</a:t>
            </a:fld>
            <a:endParaRPr lang="tr-TR" altLang="tr-TR"/>
          </a:p>
        </p:txBody>
      </p:sp>
    </p:spTree>
    <p:extLst>
      <p:ext uri="{BB962C8B-B14F-4D97-AF65-F5344CB8AC3E}">
        <p14:creationId xmlns:p14="http://schemas.microsoft.com/office/powerpoint/2010/main" val="335574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DCFC213F-2B1B-4623-A6C4-76CBDCEFCAD1}" type="datetimeFigureOut">
              <a:rPr lang="tr-TR"/>
              <a:pPr>
                <a:defRPr/>
              </a:pPr>
              <a:t>8.01.2020</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B84A9231-062F-4D8C-BC39-97E128F699F0}" type="slidenum">
              <a:rPr lang="tr-TR" altLang="tr-TR"/>
              <a:pPr>
                <a:defRPr/>
              </a:pPr>
              <a:t>‹#›</a:t>
            </a:fld>
            <a:endParaRPr lang="tr-TR" altLang="tr-TR"/>
          </a:p>
        </p:txBody>
      </p:sp>
    </p:spTree>
    <p:extLst>
      <p:ext uri="{BB962C8B-B14F-4D97-AF65-F5344CB8AC3E}">
        <p14:creationId xmlns:p14="http://schemas.microsoft.com/office/powerpoint/2010/main" val="8525154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7 Serbest Form"/>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a typeface="+mn-ea"/>
            </a:endParaRPr>
          </a:p>
        </p:txBody>
      </p:sp>
      <p:sp>
        <p:nvSpPr>
          <p:cNvPr id="6" name="8 Serbest Form"/>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tr-TR" sz="1800"/>
          </a:p>
        </p:txBody>
      </p:sp>
      <p:sp>
        <p:nvSpPr>
          <p:cNvPr id="7" name="9 Dik Üçgen"/>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8" name="10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1 Köşeli Çift Ayraç"/>
          <p:cNvSpPr>
            <a:spLocks noChangeArrowheads="1"/>
          </p:cNvSpPr>
          <p:nvPr/>
        </p:nvSpPr>
        <p:spPr bwMode="auto">
          <a:xfrm>
            <a:off x="11552768" y="4987925"/>
            <a:ext cx="243417"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fontAlgn="auto" hangingPunct="1">
              <a:spcBef>
                <a:spcPts val="0"/>
              </a:spcBef>
              <a:spcAft>
                <a:spcPts val="0"/>
              </a:spcAft>
              <a:defRPr/>
            </a:pPr>
            <a:endParaRPr lang="en-US" sz="1800">
              <a:solidFill>
                <a:schemeClr val="lt1"/>
              </a:solidFill>
              <a:latin typeface="+mn-lt"/>
              <a:ea typeface="+mn-ea"/>
            </a:endParaRPr>
          </a:p>
        </p:txBody>
      </p:sp>
      <p:sp>
        <p:nvSpPr>
          <p:cNvPr id="10" name="12 Köşeli Çift Ayraç"/>
          <p:cNvSpPr>
            <a:spLocks noChangeArrowheads="1"/>
          </p:cNvSpPr>
          <p:nvPr/>
        </p:nvSpPr>
        <p:spPr bwMode="auto">
          <a:xfrm>
            <a:off x="11303001" y="4987925"/>
            <a:ext cx="243417"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fontAlgn="auto" hangingPunct="1">
              <a:spcBef>
                <a:spcPts val="0"/>
              </a:spcBef>
              <a:spcAft>
                <a:spcPts val="0"/>
              </a:spcAft>
              <a:defRPr/>
            </a:pPr>
            <a:endParaRPr lang="en-US" sz="1800">
              <a:solidFill>
                <a:schemeClr val="lt1"/>
              </a:solidFill>
              <a:latin typeface="+mn-lt"/>
              <a:ea typeface="+mn-ea"/>
            </a:endParaRPr>
          </a:p>
        </p:txBody>
      </p:sp>
      <p:sp>
        <p:nvSpPr>
          <p:cNvPr id="4" name="3 Metin Yer Tutucusu"/>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1" name="4 Veri Yer Tutucusu"/>
          <p:cNvSpPr>
            <a:spLocks noGrp="1"/>
          </p:cNvSpPr>
          <p:nvPr>
            <p:ph type="dt" sz="half" idx="10"/>
          </p:nvPr>
        </p:nvSpPr>
        <p:spPr/>
        <p:txBody>
          <a:bodyPr/>
          <a:lstStyle>
            <a:lvl1pPr>
              <a:defRPr/>
            </a:lvl1pPr>
          </a:lstStyle>
          <a:p>
            <a:pPr>
              <a:defRPr/>
            </a:pPr>
            <a:fld id="{5AC2AF91-E6BB-4CFF-8F84-CC770A7E33DA}" type="datetimeFigureOut">
              <a:rPr lang="tr-TR"/>
              <a:pPr>
                <a:defRPr/>
              </a:pPr>
              <a:t>8.01.2020</a:t>
            </a:fld>
            <a:endParaRPr lang="tr-TR"/>
          </a:p>
        </p:txBody>
      </p:sp>
      <p:sp>
        <p:nvSpPr>
          <p:cNvPr id="12" name="5 Altbilgi Yer Tutucusu"/>
          <p:cNvSpPr>
            <a:spLocks noGrp="1"/>
          </p:cNvSpPr>
          <p:nvPr>
            <p:ph type="ftr" sz="quarter" idx="11"/>
          </p:nvPr>
        </p:nvSpPr>
        <p:spPr/>
        <p:txBody>
          <a:bodyPr/>
          <a:lstStyle>
            <a:lvl1pPr>
              <a:defRPr>
                <a:solidFill>
                  <a:schemeClr val="tx1"/>
                </a:solidFill>
              </a:defRPr>
            </a:lvl1pPr>
            <a:extLst/>
          </a:lstStyle>
          <a:p>
            <a:pPr>
              <a:defRPr/>
            </a:pPr>
            <a:endParaRPr lang="tr-TR"/>
          </a:p>
        </p:txBody>
      </p:sp>
      <p:sp>
        <p:nvSpPr>
          <p:cNvPr id="13" name="6 Slayt Numarası Yer Tutucusu"/>
          <p:cNvSpPr>
            <a:spLocks noGrp="1"/>
          </p:cNvSpPr>
          <p:nvPr>
            <p:ph type="sldNum" sz="quarter" idx="12"/>
          </p:nvPr>
        </p:nvSpPr>
        <p:spPr/>
        <p:txBody>
          <a:bodyPr/>
          <a:lstStyle>
            <a:lvl1pPr>
              <a:defRPr/>
            </a:lvl1pPr>
          </a:lstStyle>
          <a:p>
            <a:pPr>
              <a:defRPr/>
            </a:pPr>
            <a:fld id="{3EA153BE-D9BE-4701-B319-9FEAF18CDEDF}" type="slidenum">
              <a:rPr lang="tr-TR" altLang="tr-TR"/>
              <a:pPr>
                <a:defRPr/>
              </a:pPr>
              <a:t>‹#›</a:t>
            </a:fld>
            <a:endParaRPr lang="tr-TR" altLang="tr-TR"/>
          </a:p>
        </p:txBody>
      </p:sp>
    </p:spTree>
    <p:extLst>
      <p:ext uri="{BB962C8B-B14F-4D97-AF65-F5344CB8AC3E}">
        <p14:creationId xmlns:p14="http://schemas.microsoft.com/office/powerpoint/2010/main" val="39732675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a typeface="+mn-ea"/>
            </a:endParaRPr>
          </a:p>
        </p:txBody>
      </p:sp>
      <p:sp>
        <p:nvSpPr>
          <p:cNvPr id="1027" name="11 Serbest Form"/>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tr-TR" sz="1800"/>
          </a:p>
        </p:txBody>
      </p:sp>
      <p:sp>
        <p:nvSpPr>
          <p:cNvPr id="14" name="13 Dik Üçgen"/>
          <p:cNvSpPr>
            <a:spLocks/>
          </p:cNvSpPr>
          <p:nvPr/>
        </p:nvSpPr>
        <p:spPr bwMode="auto">
          <a:xfrm>
            <a:off x="-8056" y="5791253"/>
            <a:ext cx="4536419"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5" name="14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tr-TR" smtClean="0"/>
              <a:t>Asıl başlık stili için tıklatın</a:t>
            </a:r>
            <a:endParaRPr lang="en-US" smtClean="0"/>
          </a:p>
        </p:txBody>
      </p:sp>
      <p:sp>
        <p:nvSpPr>
          <p:cNvPr id="1033" name="29 Metin Yer Tutucusu"/>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 name="9 Veri Yer Tutucusu"/>
          <p:cNvSpPr>
            <a:spLocks noGrp="1"/>
          </p:cNvSpPr>
          <p:nvPr>
            <p:ph type="dt" sz="half" idx="2"/>
          </p:nvPr>
        </p:nvSpPr>
        <p:spPr>
          <a:xfrm>
            <a:off x="8970433" y="6408739"/>
            <a:ext cx="2559051"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a:latin typeface="Lucida Sans Unicode" pitchFamily="34" charset="0"/>
              </a:defRPr>
            </a:lvl1pPr>
          </a:lstStyle>
          <a:p>
            <a:pPr>
              <a:defRPr/>
            </a:pPr>
            <a:fld id="{4859AD7F-F247-4670-98C1-11877C7629A1}" type="datetimeFigureOut">
              <a:rPr lang="tr-TR"/>
              <a:pPr>
                <a:defRPr/>
              </a:pPr>
              <a:t>8.01.2020</a:t>
            </a:fld>
            <a:endParaRPr lang="tr-TR"/>
          </a:p>
        </p:txBody>
      </p:sp>
      <p:sp>
        <p:nvSpPr>
          <p:cNvPr id="22" name="21 Altbilgi Yer Tutucusu"/>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tr-TR"/>
          </a:p>
        </p:txBody>
      </p:sp>
      <p:sp>
        <p:nvSpPr>
          <p:cNvPr id="18" name="17 Slayt Numarası Yer Tutucusu"/>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918AF061-5CB9-4F7A-BF0C-664F0F89600A}" type="slidenum">
              <a:rPr lang="tr-TR" altLang="tr-TR"/>
              <a:pPr>
                <a:defRPr/>
              </a:pPr>
              <a:t>‹#›</a:t>
            </a:fld>
            <a:endParaRPr lang="tr-TR" altLang="tr-TR"/>
          </a:p>
        </p:txBody>
      </p:sp>
    </p:spTree>
    <p:extLst>
      <p:ext uri="{BB962C8B-B14F-4D97-AF65-F5344CB8AC3E}">
        <p14:creationId xmlns:p14="http://schemas.microsoft.com/office/powerpoint/2010/main" val="3085112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9984" y="76200"/>
            <a:ext cx="11379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6400" y="1212851"/>
            <a:ext cx="113792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4970902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kern="1200">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5pPr>
      <a:lvl6pPr marL="908050" indent="-450850" algn="l" rtl="0" fontAlgn="base">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6pPr>
      <a:lvl7pPr marL="1365250" indent="-450850" algn="l" rtl="0" fontAlgn="base">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7pPr>
      <a:lvl8pPr marL="1822450" indent="-450850" algn="l" rtl="0" fontAlgn="base">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8pPr>
      <a:lvl9pPr marL="2279650" indent="-450850" algn="l" rtl="0" fontAlgn="base">
        <a:lnSpc>
          <a:spcPct val="90000"/>
        </a:lnSpc>
        <a:spcBef>
          <a:spcPct val="0"/>
        </a:spcBef>
        <a:spcAft>
          <a:spcPct val="0"/>
        </a:spcAft>
        <a:defRPr sz="3000" b="1">
          <a:solidFill>
            <a:schemeClr val="tx2"/>
          </a:solidFill>
          <a:latin typeface="Times New Roman" panose="02020603050405020304" pitchFamily="18" charset="0"/>
          <a:cs typeface="Arial" panose="020B0604020202020204" pitchFamily="34" charset="0"/>
        </a:defRPr>
      </a:lvl9pPr>
    </p:titleStyle>
    <p:bodyStyle>
      <a:lvl1pPr marL="350838" indent="-350838" algn="l" rtl="0" eaLnBrk="0" fontAlgn="base" hangingPunct="0">
        <a:spcBef>
          <a:spcPct val="45000"/>
        </a:spcBef>
        <a:spcAft>
          <a:spcPct val="20000"/>
        </a:spcAft>
        <a:buClr>
          <a:schemeClr val="tx2"/>
        </a:buClr>
        <a:buChar char="•"/>
        <a:defRPr sz="3000" kern="1200">
          <a:solidFill>
            <a:schemeClr val="tx1"/>
          </a:solidFill>
          <a:latin typeface="+mn-lt"/>
          <a:ea typeface="+mn-ea"/>
          <a:cs typeface="+mn-cs"/>
        </a:defRPr>
      </a:lvl1pPr>
      <a:lvl2pPr marL="914400" indent="-449263" algn="l" rtl="0" eaLnBrk="0" fontAlgn="base" hangingPunct="0">
        <a:spcBef>
          <a:spcPct val="45000"/>
        </a:spcBef>
        <a:spcAft>
          <a:spcPct val="20000"/>
        </a:spcAft>
        <a:buClr>
          <a:schemeClr val="tx2"/>
        </a:buClr>
        <a:buFont typeface="Times New Roman" panose="02020603050405020304" pitchFamily="18" charset="0"/>
        <a:buChar char="–"/>
        <a:defRPr sz="2800" kern="1200">
          <a:solidFill>
            <a:schemeClr val="tx1"/>
          </a:solidFill>
          <a:latin typeface="+mn-lt"/>
          <a:ea typeface="+mn-ea"/>
          <a:cs typeface="+mn-cs"/>
        </a:defRPr>
      </a:lvl2pPr>
      <a:lvl3pPr marL="1371600" indent="-342900" algn="l" rtl="0" eaLnBrk="0" fontAlgn="base" hangingPunct="0">
        <a:spcBef>
          <a:spcPct val="45000"/>
        </a:spcBef>
        <a:spcAft>
          <a:spcPct val="20000"/>
        </a:spcAft>
        <a:buClr>
          <a:schemeClr val="tx2"/>
        </a:buClr>
        <a:buFont typeface="Times New Roman" panose="02020603050405020304" pitchFamily="18" charset="0"/>
        <a:buChar char="•"/>
        <a:defRPr sz="2800" kern="1200">
          <a:solidFill>
            <a:schemeClr val="tx1"/>
          </a:solidFill>
          <a:latin typeface="+mn-lt"/>
          <a:ea typeface="+mn-ea"/>
          <a:cs typeface="+mn-cs"/>
        </a:defRPr>
      </a:lvl3pPr>
      <a:lvl4pPr marL="1828800" indent="-342900" algn="l" rtl="0" eaLnBrk="0" fontAlgn="base" hangingPunct="0">
        <a:spcBef>
          <a:spcPct val="45000"/>
        </a:spcBef>
        <a:spcAft>
          <a:spcPct val="20000"/>
        </a:spcAft>
        <a:buClr>
          <a:schemeClr val="tx2"/>
        </a:buClr>
        <a:buFont typeface="Times New Roman" panose="02020603050405020304" pitchFamily="18" charset="0"/>
        <a:buChar char="–"/>
        <a:defRPr sz="2600" kern="1200">
          <a:solidFill>
            <a:schemeClr val="tx1"/>
          </a:solidFill>
          <a:latin typeface="+mn-lt"/>
          <a:ea typeface="+mn-ea"/>
          <a:cs typeface="+mn-cs"/>
        </a:defRPr>
      </a:lvl4pPr>
      <a:lvl5pPr marL="2286000" indent="-334963" algn="l" rtl="0" eaLnBrk="0" fontAlgn="base" hangingPunct="0">
        <a:spcBef>
          <a:spcPct val="45000"/>
        </a:spcBef>
        <a:spcAft>
          <a:spcPct val="20000"/>
        </a:spcAft>
        <a:buClr>
          <a:schemeClr val="tx2"/>
        </a:buClr>
        <a:buFont typeface="Times New Roman" panose="02020603050405020304" pitchFamily="18"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35188" y="333375"/>
            <a:ext cx="7772400" cy="762000"/>
          </a:xfrm>
        </p:spPr>
        <p:txBody>
          <a:bodyPr/>
          <a:lstStyle/>
          <a:p>
            <a:pPr eaLnBrk="1" hangingPunct="1">
              <a:defRPr/>
            </a:pPr>
            <a:r>
              <a:rPr lang="tr-TR" altLang="tr-TR" dirty="0" err="1" smtClean="0">
                <a:ea typeface="ＭＳ Ｐゴシック" charset="0"/>
              </a:rPr>
              <a:t>Fermentation</a:t>
            </a:r>
            <a:endParaRPr lang="tr-TR" altLang="tr-TR" dirty="0" smtClean="0">
              <a:ea typeface="ＭＳ Ｐゴシック" charset="0"/>
            </a:endParaRPr>
          </a:p>
        </p:txBody>
      </p:sp>
      <p:sp>
        <p:nvSpPr>
          <p:cNvPr id="142339" name="Rectangle 3"/>
          <p:cNvSpPr>
            <a:spLocks noGrp="1" noChangeArrowheads="1"/>
          </p:cNvSpPr>
          <p:nvPr>
            <p:ph type="body" idx="1"/>
          </p:nvPr>
        </p:nvSpPr>
        <p:spPr>
          <a:xfrm>
            <a:off x="1703389" y="981076"/>
            <a:ext cx="8713787" cy="4754563"/>
          </a:xfrm>
        </p:spPr>
        <p:txBody>
          <a:bodyPr/>
          <a:lstStyle/>
          <a:p>
            <a:pPr eaLnBrk="1" hangingPunct="1">
              <a:lnSpc>
                <a:spcPct val="80000"/>
              </a:lnSpc>
              <a:buFontTx/>
              <a:buNone/>
            </a:pPr>
            <a:endParaRPr lang="en-US" altLang="tr-TR" sz="2400" dirty="0"/>
          </a:p>
          <a:p>
            <a:pPr eaLnBrk="1" hangingPunct="1">
              <a:lnSpc>
                <a:spcPct val="80000"/>
              </a:lnSpc>
              <a:buFontTx/>
              <a:buNone/>
            </a:pPr>
            <a:r>
              <a:rPr lang="en-US" altLang="tr-TR" sz="2400" dirty="0"/>
              <a:t>In fermentation, ATP is synthesized by substrate </a:t>
            </a:r>
            <a:r>
              <a:rPr lang="en-US" altLang="tr-TR" sz="2400" dirty="0" smtClean="0"/>
              <a:t>level</a:t>
            </a:r>
            <a:r>
              <a:rPr lang="tr-TR" altLang="tr-TR" sz="2400" dirty="0" smtClean="0"/>
              <a:t> </a:t>
            </a:r>
            <a:r>
              <a:rPr lang="en-US" altLang="tr-TR" sz="2400" dirty="0" smtClean="0"/>
              <a:t>phosphorylation </a:t>
            </a:r>
            <a:r>
              <a:rPr lang="en-US" altLang="tr-TR" sz="2400" dirty="0"/>
              <a:t>at </a:t>
            </a:r>
            <a:r>
              <a:rPr lang="en-US" altLang="tr-TR" sz="2400" dirty="0" smtClean="0"/>
              <a:t>the.</a:t>
            </a:r>
            <a:endParaRPr lang="en-US" altLang="tr-TR" sz="2400" dirty="0"/>
          </a:p>
          <a:p>
            <a:pPr eaLnBrk="1" hangingPunct="1">
              <a:lnSpc>
                <a:spcPct val="80000"/>
              </a:lnSpc>
              <a:buFontTx/>
              <a:buNone/>
            </a:pPr>
            <a:endParaRPr lang="en-US" altLang="tr-TR" sz="2400" dirty="0"/>
          </a:p>
          <a:p>
            <a:pPr eaLnBrk="1" hangingPunct="1">
              <a:lnSpc>
                <a:spcPct val="80000"/>
              </a:lnSpc>
              <a:buFontTx/>
              <a:buNone/>
            </a:pPr>
            <a:r>
              <a:rPr lang="en-US" altLang="tr-TR" sz="2400" dirty="0"/>
              <a:t>The growth of fermenting bacteria is limited by the fact that the organic acids they produce in the cell as a result of their low energy and metabolism are toxic to the cell.</a:t>
            </a:r>
          </a:p>
          <a:p>
            <a:pPr eaLnBrk="1" hangingPunct="1">
              <a:lnSpc>
                <a:spcPct val="80000"/>
              </a:lnSpc>
              <a:buFontTx/>
              <a:buNone/>
            </a:pPr>
            <a:endParaRPr lang="en-US" altLang="tr-TR" sz="2400" dirty="0"/>
          </a:p>
          <a:p>
            <a:pPr eaLnBrk="1" hangingPunct="1">
              <a:lnSpc>
                <a:spcPct val="80000"/>
              </a:lnSpc>
              <a:buFontTx/>
              <a:buNone/>
            </a:pPr>
            <a:r>
              <a:rPr lang="en-US" altLang="tr-TR" sz="2400" dirty="0"/>
              <a:t>Pyruvate formed by oxidation of glucose by fermentative bacteria is converted to various compounds such as ethanol, lactate, butyrate.</a:t>
            </a:r>
          </a:p>
          <a:p>
            <a:pPr eaLnBrk="1" hangingPunct="1">
              <a:lnSpc>
                <a:spcPct val="80000"/>
              </a:lnSpc>
              <a:buFontTx/>
              <a:buNone/>
            </a:pPr>
            <a:endParaRPr lang="en-US" altLang="tr-TR" sz="2400" dirty="0"/>
          </a:p>
          <a:p>
            <a:pPr eaLnBrk="1" hangingPunct="1">
              <a:lnSpc>
                <a:spcPct val="80000"/>
              </a:lnSpc>
              <a:buFontTx/>
              <a:buNone/>
            </a:pPr>
            <a:r>
              <a:rPr lang="en-US" altLang="tr-TR" sz="2400" dirty="0"/>
              <a:t>Fermentations are referred to, for example, alcohol fermentation, lactic acid fermentation.</a:t>
            </a:r>
            <a:endParaRPr lang="tr-TR" altLang="tr-TR" sz="2400" dirty="0"/>
          </a:p>
          <a:p>
            <a:pPr eaLnBrk="1" hangingPunct="1">
              <a:lnSpc>
                <a:spcPct val="80000"/>
              </a:lnSpc>
              <a:buFontTx/>
              <a:buNone/>
            </a:pPr>
            <a:r>
              <a:rPr lang="en-US" altLang="tr-TR" sz="2400" dirty="0" smtClean="0"/>
              <a:t>Pyruvate </a:t>
            </a:r>
            <a:r>
              <a:rPr lang="en-US" altLang="tr-TR" sz="2400" dirty="0"/>
              <a:t>is fermented by microorganisms in five main ways.</a:t>
            </a:r>
            <a:endParaRPr lang="tr-TR" altLang="tr-TR" sz="2400" dirty="0"/>
          </a:p>
        </p:txBody>
      </p:sp>
    </p:spTree>
    <p:extLst>
      <p:ext uri="{BB962C8B-B14F-4D97-AF65-F5344CB8AC3E}">
        <p14:creationId xmlns:p14="http://schemas.microsoft.com/office/powerpoint/2010/main" val="406167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2 İçerik Yer Tutucusu"/>
          <p:cNvSpPr>
            <a:spLocks noGrp="1"/>
          </p:cNvSpPr>
          <p:nvPr>
            <p:ph idx="1"/>
          </p:nvPr>
        </p:nvSpPr>
        <p:spPr/>
        <p:txBody>
          <a:bodyPr/>
          <a:lstStyle/>
          <a:p>
            <a:r>
              <a:rPr lang="en-US" altLang="tr-TR" dirty="0"/>
              <a:t>Pasteur Effect:</a:t>
            </a:r>
          </a:p>
          <a:p>
            <a:pPr marL="109537" indent="0">
              <a:buNone/>
            </a:pPr>
            <a:r>
              <a:rPr lang="en-US" altLang="tr-TR" dirty="0"/>
              <a:t>Some microorganisms (such as </a:t>
            </a:r>
            <a:r>
              <a:rPr lang="en-US" altLang="tr-TR" dirty="0" smtClean="0"/>
              <a:t>yeast</a:t>
            </a:r>
            <a:r>
              <a:rPr lang="tr-TR" altLang="tr-TR" dirty="0" smtClean="0"/>
              <a:t>s</a:t>
            </a:r>
            <a:r>
              <a:rPr lang="en-US" altLang="tr-TR" dirty="0" smtClean="0"/>
              <a:t>) </a:t>
            </a:r>
            <a:r>
              <a:rPr lang="en-US" altLang="tr-TR" dirty="0"/>
              <a:t>can </a:t>
            </a:r>
            <a:r>
              <a:rPr lang="tr-TR" altLang="tr-TR" dirty="0" err="1" smtClean="0"/>
              <a:t>perform</a:t>
            </a:r>
            <a:r>
              <a:rPr lang="en-US" altLang="tr-TR" dirty="0" smtClean="0"/>
              <a:t> </a:t>
            </a:r>
            <a:r>
              <a:rPr lang="en-US" altLang="tr-TR" dirty="0"/>
              <a:t>both fermentation and respiration. If conditions are anoxic </a:t>
            </a:r>
            <a:r>
              <a:rPr lang="en-US" altLang="tr-TR" dirty="0" smtClean="0"/>
              <a:t>fermentation </a:t>
            </a:r>
            <a:r>
              <a:rPr lang="en-US" altLang="tr-TR" dirty="0"/>
              <a:t>occurs, </a:t>
            </a:r>
            <a:r>
              <a:rPr lang="en-US" altLang="tr-TR" dirty="0" smtClean="0"/>
              <a:t>and</a:t>
            </a:r>
            <a:r>
              <a:rPr lang="tr-TR" altLang="tr-TR" dirty="0" smtClean="0"/>
              <a:t> </a:t>
            </a:r>
            <a:r>
              <a:rPr lang="tr-TR" altLang="tr-TR" dirty="0" err="1" smtClean="0"/>
              <a:t>when</a:t>
            </a:r>
            <a:r>
              <a:rPr lang="en-US" altLang="tr-TR" dirty="0" smtClean="0"/>
              <a:t> </a:t>
            </a:r>
            <a:r>
              <a:rPr lang="en-US" altLang="tr-TR" dirty="0"/>
              <a:t>O2 is </a:t>
            </a:r>
            <a:r>
              <a:rPr lang="en-US" altLang="tr-TR" dirty="0" smtClean="0"/>
              <a:t>present</a:t>
            </a:r>
            <a:r>
              <a:rPr lang="tr-TR" altLang="tr-TR" dirty="0" smtClean="0"/>
              <a:t> (as </a:t>
            </a:r>
            <a:r>
              <a:rPr lang="tr-TR" altLang="tr-TR" dirty="0" err="1" smtClean="0"/>
              <a:t>last</a:t>
            </a:r>
            <a:r>
              <a:rPr lang="tr-TR" altLang="tr-TR" dirty="0" smtClean="0"/>
              <a:t> </a:t>
            </a:r>
            <a:r>
              <a:rPr lang="tr-TR" altLang="tr-TR" dirty="0" err="1" smtClean="0"/>
              <a:t>electron</a:t>
            </a:r>
            <a:r>
              <a:rPr lang="tr-TR" altLang="tr-TR" dirty="0" smtClean="0"/>
              <a:t> </a:t>
            </a:r>
            <a:r>
              <a:rPr lang="tr-TR" altLang="tr-TR" dirty="0" err="1" smtClean="0"/>
              <a:t>acceptor</a:t>
            </a:r>
            <a:r>
              <a:rPr lang="tr-TR" altLang="tr-TR" dirty="0" smtClean="0"/>
              <a:t>) t</a:t>
            </a:r>
            <a:r>
              <a:rPr lang="en-US" altLang="tr-TR" dirty="0" smtClean="0"/>
              <a:t>he </a:t>
            </a:r>
            <a:r>
              <a:rPr lang="en-US" altLang="tr-TR" dirty="0"/>
              <a:t>cell obtains and prefers more </a:t>
            </a:r>
            <a:r>
              <a:rPr lang="en-US" altLang="tr-TR" dirty="0" smtClean="0"/>
              <a:t>energy</a:t>
            </a:r>
            <a:r>
              <a:rPr lang="tr-TR" altLang="tr-TR" dirty="0" smtClean="0"/>
              <a:t> </a:t>
            </a:r>
            <a:r>
              <a:rPr lang="tr-TR" altLang="tr-TR" dirty="0" err="1" smtClean="0"/>
              <a:t>by</a:t>
            </a:r>
            <a:r>
              <a:rPr lang="tr-TR" altLang="tr-TR" dirty="0" smtClean="0"/>
              <a:t> </a:t>
            </a:r>
            <a:r>
              <a:rPr lang="tr-TR" altLang="tr-TR" dirty="0" err="1" smtClean="0"/>
              <a:t>respiration</a:t>
            </a:r>
            <a:r>
              <a:rPr lang="tr-TR" altLang="tr-TR" dirty="0" smtClean="0"/>
              <a:t>.</a:t>
            </a:r>
          </a:p>
        </p:txBody>
      </p:sp>
    </p:spTree>
    <p:extLst>
      <p:ext uri="{BB962C8B-B14F-4D97-AF65-F5344CB8AC3E}">
        <p14:creationId xmlns:p14="http://schemas.microsoft.com/office/powerpoint/2010/main" val="193228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p:cNvSpPr>
          <p:nvPr>
            <p:ph type="body" idx="1"/>
          </p:nvPr>
        </p:nvSpPr>
        <p:spPr/>
        <p:txBody>
          <a:bodyPr/>
          <a:lstStyle/>
          <a:p>
            <a:r>
              <a:rPr lang="tr-TR" altLang="tr-TR" dirty="0" err="1"/>
              <a:t>Hydrolysis</a:t>
            </a:r>
            <a:r>
              <a:rPr lang="tr-TR" altLang="tr-TR" dirty="0"/>
              <a:t> of </a:t>
            </a:r>
            <a:r>
              <a:rPr lang="tr-TR" altLang="tr-TR" dirty="0" err="1"/>
              <a:t>lignocellulosic</a:t>
            </a:r>
            <a:r>
              <a:rPr lang="tr-TR" altLang="tr-TR" dirty="0"/>
              <a:t> </a:t>
            </a:r>
            <a:r>
              <a:rPr lang="tr-TR" altLang="tr-TR" dirty="0" err="1"/>
              <a:t>biomass</a:t>
            </a:r>
            <a:r>
              <a:rPr lang="tr-TR" altLang="tr-TR" dirty="0"/>
              <a:t> </a:t>
            </a:r>
            <a:r>
              <a:rPr lang="tr-TR" altLang="tr-TR" dirty="0" err="1"/>
              <a:t>produces</a:t>
            </a:r>
            <a:r>
              <a:rPr lang="tr-TR" altLang="tr-TR" dirty="0"/>
              <a:t> </a:t>
            </a:r>
            <a:r>
              <a:rPr lang="tr-TR" altLang="tr-TR" dirty="0" err="1"/>
              <a:t>sugars</a:t>
            </a:r>
            <a:r>
              <a:rPr lang="tr-TR" altLang="tr-TR" dirty="0"/>
              <a:t> </a:t>
            </a:r>
            <a:r>
              <a:rPr lang="tr-TR" altLang="tr-TR" dirty="0" err="1"/>
              <a:t>such</a:t>
            </a:r>
            <a:r>
              <a:rPr lang="tr-TR" altLang="tr-TR" dirty="0"/>
              <a:t> as </a:t>
            </a:r>
            <a:r>
              <a:rPr lang="tr-TR" altLang="tr-TR" dirty="0" err="1"/>
              <a:t>glucose</a:t>
            </a:r>
            <a:r>
              <a:rPr lang="tr-TR" altLang="tr-TR" dirty="0"/>
              <a:t>, </a:t>
            </a:r>
            <a:r>
              <a:rPr lang="tr-TR" altLang="tr-TR" dirty="0" err="1"/>
              <a:t>xylose</a:t>
            </a:r>
            <a:r>
              <a:rPr lang="tr-TR" altLang="tr-TR" dirty="0"/>
              <a:t>, </a:t>
            </a:r>
            <a:r>
              <a:rPr lang="tr-TR" altLang="tr-TR" dirty="0" err="1"/>
              <a:t>arabinose</a:t>
            </a:r>
            <a:r>
              <a:rPr lang="tr-TR" altLang="tr-TR" dirty="0"/>
              <a:t>, </a:t>
            </a:r>
            <a:r>
              <a:rPr lang="tr-TR" altLang="tr-TR" dirty="0" err="1"/>
              <a:t>galactose</a:t>
            </a:r>
            <a:r>
              <a:rPr lang="tr-TR" altLang="tr-TR" dirty="0"/>
              <a:t> </a:t>
            </a:r>
            <a:r>
              <a:rPr lang="tr-TR" altLang="tr-TR" dirty="0" err="1"/>
              <a:t>and</a:t>
            </a:r>
            <a:r>
              <a:rPr lang="tr-TR" altLang="tr-TR" dirty="0"/>
              <a:t> </a:t>
            </a:r>
            <a:r>
              <a:rPr lang="tr-TR" altLang="tr-TR" dirty="0" err="1"/>
              <a:t>mannose</a:t>
            </a:r>
            <a:r>
              <a:rPr lang="tr-TR" altLang="tr-TR" dirty="0"/>
              <a:t>.</a:t>
            </a:r>
          </a:p>
          <a:p>
            <a:r>
              <a:rPr lang="tr-TR" altLang="tr-TR" dirty="0" err="1"/>
              <a:t>Unfortunately</a:t>
            </a:r>
            <a:r>
              <a:rPr lang="tr-TR" altLang="tr-TR" dirty="0"/>
              <a:t>, S. </a:t>
            </a:r>
            <a:r>
              <a:rPr lang="tr-TR" altLang="tr-TR" dirty="0" err="1"/>
              <a:t>cerevisae</a:t>
            </a:r>
            <a:r>
              <a:rPr lang="tr-TR" altLang="tr-TR" dirty="0"/>
              <a:t>, </a:t>
            </a:r>
            <a:r>
              <a:rPr lang="tr-TR" altLang="tr-TR" dirty="0" err="1"/>
              <a:t>used</a:t>
            </a:r>
            <a:r>
              <a:rPr lang="tr-TR" altLang="tr-TR" dirty="0"/>
              <a:t> in </a:t>
            </a:r>
            <a:r>
              <a:rPr lang="tr-TR" altLang="tr-TR" dirty="0" err="1"/>
              <a:t>the</a:t>
            </a:r>
            <a:r>
              <a:rPr lang="tr-TR" altLang="tr-TR" dirty="0"/>
              <a:t> </a:t>
            </a:r>
            <a:r>
              <a:rPr lang="tr-TR" altLang="tr-TR" dirty="0" err="1"/>
              <a:t>production</a:t>
            </a:r>
            <a:r>
              <a:rPr lang="tr-TR" altLang="tr-TR" dirty="0"/>
              <a:t> of </a:t>
            </a:r>
            <a:r>
              <a:rPr lang="tr-TR" altLang="tr-TR" dirty="0" err="1"/>
              <a:t>industrial</a:t>
            </a:r>
            <a:r>
              <a:rPr lang="tr-TR" altLang="tr-TR" dirty="0"/>
              <a:t> </a:t>
            </a:r>
            <a:r>
              <a:rPr lang="tr-TR" altLang="tr-TR" dirty="0" err="1"/>
              <a:t>ethanol</a:t>
            </a:r>
            <a:r>
              <a:rPr lang="tr-TR" altLang="tr-TR" dirty="0"/>
              <a:t>, can </a:t>
            </a:r>
            <a:r>
              <a:rPr lang="tr-TR" altLang="tr-TR" dirty="0" err="1"/>
              <a:t>only</a:t>
            </a:r>
            <a:r>
              <a:rPr lang="tr-TR" altLang="tr-TR" dirty="0"/>
              <a:t> </a:t>
            </a:r>
            <a:r>
              <a:rPr lang="tr-TR" altLang="tr-TR" dirty="0" err="1"/>
              <a:t>metabolize</a:t>
            </a:r>
            <a:r>
              <a:rPr lang="tr-TR" altLang="tr-TR" dirty="0"/>
              <a:t> </a:t>
            </a:r>
            <a:r>
              <a:rPr lang="tr-TR" altLang="tr-TR" dirty="0" err="1"/>
              <a:t>glucose</a:t>
            </a:r>
            <a:r>
              <a:rPr lang="tr-TR" altLang="tr-TR" dirty="0"/>
              <a:t> </a:t>
            </a:r>
            <a:r>
              <a:rPr lang="tr-TR" altLang="tr-TR" dirty="0" err="1"/>
              <a:t>to</a:t>
            </a:r>
            <a:r>
              <a:rPr lang="tr-TR" altLang="tr-TR" dirty="0"/>
              <a:t> </a:t>
            </a:r>
            <a:r>
              <a:rPr lang="tr-TR" altLang="tr-TR" dirty="0" err="1"/>
              <a:t>ethanol</a:t>
            </a:r>
            <a:r>
              <a:rPr lang="tr-TR" altLang="tr-TR" dirty="0"/>
              <a:t> </a:t>
            </a:r>
            <a:r>
              <a:rPr lang="tr-TR" altLang="tr-TR" dirty="0" err="1"/>
              <a:t>under</a:t>
            </a:r>
            <a:r>
              <a:rPr lang="tr-TR" altLang="tr-TR" dirty="0"/>
              <a:t> </a:t>
            </a:r>
            <a:r>
              <a:rPr lang="tr-TR" altLang="tr-TR" dirty="0" err="1"/>
              <a:t>anaerobic</a:t>
            </a:r>
            <a:r>
              <a:rPr lang="tr-TR" altLang="tr-TR" dirty="0"/>
              <a:t> </a:t>
            </a:r>
            <a:r>
              <a:rPr lang="tr-TR" altLang="tr-TR" dirty="0" err="1"/>
              <a:t>conditions</a:t>
            </a:r>
            <a:r>
              <a:rPr lang="tr-TR" altLang="tr-TR" dirty="0"/>
              <a:t>.</a:t>
            </a:r>
          </a:p>
          <a:p>
            <a:r>
              <a:rPr lang="tr-TR" altLang="tr-TR" dirty="0" err="1"/>
              <a:t>Therefore</a:t>
            </a:r>
            <a:r>
              <a:rPr lang="tr-TR" altLang="tr-TR" dirty="0"/>
              <a:t>, </a:t>
            </a:r>
            <a:r>
              <a:rPr lang="tr-TR" altLang="tr-TR" dirty="0" err="1"/>
              <a:t>different</a:t>
            </a:r>
            <a:r>
              <a:rPr lang="tr-TR" altLang="tr-TR" dirty="0"/>
              <a:t> </a:t>
            </a:r>
            <a:r>
              <a:rPr lang="tr-TR" altLang="tr-TR" dirty="0" err="1"/>
              <a:t>strategies</a:t>
            </a:r>
            <a:r>
              <a:rPr lang="tr-TR" altLang="tr-TR" dirty="0"/>
              <a:t> </a:t>
            </a:r>
            <a:r>
              <a:rPr lang="tr-TR" altLang="tr-TR" dirty="0" err="1"/>
              <a:t>have</a:t>
            </a:r>
            <a:r>
              <a:rPr lang="tr-TR" altLang="tr-TR" dirty="0"/>
              <a:t> </a:t>
            </a:r>
            <a:r>
              <a:rPr lang="tr-TR" altLang="tr-TR" dirty="0" err="1"/>
              <a:t>been</a:t>
            </a:r>
            <a:r>
              <a:rPr lang="tr-TR" altLang="tr-TR" dirty="0"/>
              <a:t> </a:t>
            </a:r>
            <a:r>
              <a:rPr lang="tr-TR" altLang="tr-TR" dirty="0" err="1"/>
              <a:t>developed</a:t>
            </a:r>
            <a:r>
              <a:rPr lang="tr-TR" altLang="tr-TR" dirty="0"/>
              <a:t> </a:t>
            </a:r>
            <a:r>
              <a:rPr lang="tr-TR" altLang="tr-TR" dirty="0" err="1"/>
              <a:t>to</a:t>
            </a:r>
            <a:r>
              <a:rPr lang="tr-TR" altLang="tr-TR" dirty="0"/>
              <a:t> </a:t>
            </a:r>
            <a:r>
              <a:rPr lang="tr-TR" altLang="tr-TR" dirty="0" err="1"/>
              <a:t>obtain</a:t>
            </a:r>
            <a:r>
              <a:rPr lang="tr-TR" altLang="tr-TR" dirty="0"/>
              <a:t> </a:t>
            </a:r>
            <a:r>
              <a:rPr lang="tr-TR" altLang="tr-TR" dirty="0" err="1"/>
              <a:t>microorganisms</a:t>
            </a:r>
            <a:r>
              <a:rPr lang="tr-TR" altLang="tr-TR" dirty="0"/>
              <a:t> </a:t>
            </a:r>
            <a:r>
              <a:rPr lang="tr-TR" altLang="tr-TR" dirty="0" err="1"/>
              <a:t>capable</a:t>
            </a:r>
            <a:r>
              <a:rPr lang="tr-TR" altLang="tr-TR" dirty="0"/>
              <a:t> of </a:t>
            </a:r>
            <a:r>
              <a:rPr lang="tr-TR" altLang="tr-TR" dirty="0" err="1"/>
              <a:t>metabolizing</a:t>
            </a:r>
            <a:r>
              <a:rPr lang="tr-TR" altLang="tr-TR" dirty="0"/>
              <a:t> </a:t>
            </a:r>
            <a:r>
              <a:rPr lang="tr-TR" altLang="tr-TR" dirty="0" err="1"/>
              <a:t>other</a:t>
            </a:r>
            <a:r>
              <a:rPr lang="tr-TR" altLang="tr-TR" dirty="0"/>
              <a:t> </a:t>
            </a:r>
            <a:r>
              <a:rPr lang="tr-TR" altLang="tr-TR" dirty="0" err="1"/>
              <a:t>sugars</a:t>
            </a:r>
            <a:r>
              <a:rPr lang="tr-TR" altLang="tr-TR" dirty="0"/>
              <a:t> in </a:t>
            </a:r>
            <a:r>
              <a:rPr lang="tr-TR" altLang="tr-TR" dirty="0" err="1"/>
              <a:t>addition</a:t>
            </a:r>
            <a:r>
              <a:rPr lang="tr-TR" altLang="tr-TR" dirty="0"/>
              <a:t> </a:t>
            </a:r>
            <a:r>
              <a:rPr lang="tr-TR" altLang="tr-TR" dirty="0" err="1"/>
              <a:t>to</a:t>
            </a:r>
            <a:r>
              <a:rPr lang="tr-TR" altLang="tr-TR" dirty="0"/>
              <a:t> </a:t>
            </a:r>
            <a:r>
              <a:rPr lang="tr-TR" altLang="tr-TR" dirty="0" err="1"/>
              <a:t>glucose</a:t>
            </a:r>
            <a:r>
              <a:rPr lang="tr-TR" altLang="tr-TR" dirty="0"/>
              <a:t>.</a:t>
            </a:r>
            <a:endParaRPr lang="tr-TR" altLang="tr-TR" dirty="0" smtClean="0"/>
          </a:p>
        </p:txBody>
      </p:sp>
      <p:sp>
        <p:nvSpPr>
          <p:cNvPr id="2" name="Unvan 1"/>
          <p:cNvSpPr>
            <a:spLocks noGrp="1"/>
          </p:cNvSpPr>
          <p:nvPr>
            <p:ph type="title"/>
          </p:nvPr>
        </p:nvSpPr>
        <p:spPr/>
        <p:txBody>
          <a:bodyPr/>
          <a:lstStyle/>
          <a:p>
            <a:endParaRPr lang="tr-TR"/>
          </a:p>
        </p:txBody>
      </p:sp>
    </p:spTree>
    <p:extLst>
      <p:ext uri="{BB962C8B-B14F-4D97-AF65-F5344CB8AC3E}">
        <p14:creationId xmlns:p14="http://schemas.microsoft.com/office/powerpoint/2010/main" val="22425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p:cNvSpPr>
          <p:nvPr>
            <p:ph type="body" idx="1"/>
          </p:nvPr>
        </p:nvSpPr>
        <p:spPr/>
        <p:txBody>
          <a:bodyPr/>
          <a:lstStyle/>
          <a:p>
            <a:pPr algn="ctr">
              <a:buNone/>
            </a:pPr>
            <a:endParaRPr lang="en-US" altLang="tr-TR" dirty="0"/>
          </a:p>
          <a:p>
            <a:pPr algn="ctr">
              <a:buNone/>
            </a:pPr>
            <a:r>
              <a:rPr lang="en-US" altLang="tr-TR" dirty="0"/>
              <a:t>These strategies include:</a:t>
            </a:r>
          </a:p>
          <a:p>
            <a:pPr algn="ctr">
              <a:buNone/>
            </a:pPr>
            <a:r>
              <a:rPr lang="en-US" altLang="tr-TR" dirty="0"/>
              <a:t>Selection of a good ethanol producer but a host who can use narrow range sugars or a weak ethanol producer but a host that can use wide range sugars</a:t>
            </a:r>
          </a:p>
          <a:p>
            <a:pPr algn="ctr">
              <a:buNone/>
            </a:pPr>
            <a:r>
              <a:rPr lang="en-US" altLang="tr-TR" dirty="0"/>
              <a:t>Transmitting plasmids containing genes to promote the use of a wide range of sugars or improve ethanol production to this host</a:t>
            </a:r>
            <a:endParaRPr lang="tr-TR" altLang="tr-TR" dirty="0" smtClean="0"/>
          </a:p>
        </p:txBody>
      </p:sp>
    </p:spTree>
    <p:extLst>
      <p:ext uri="{BB962C8B-B14F-4D97-AF65-F5344CB8AC3E}">
        <p14:creationId xmlns:p14="http://schemas.microsoft.com/office/powerpoint/2010/main" val="204363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p:cNvSpPr>
          <p:nvPr>
            <p:ph type="body" idx="1"/>
          </p:nvPr>
        </p:nvSpPr>
        <p:spPr/>
        <p:txBody>
          <a:bodyPr/>
          <a:lstStyle/>
          <a:p>
            <a:r>
              <a:rPr lang="en-US" altLang="tr-TR" dirty="0"/>
              <a:t>Improvement of experiments</a:t>
            </a:r>
          </a:p>
          <a:p>
            <a:r>
              <a:rPr lang="en-US" altLang="tr-TR" dirty="0"/>
              <a:t>Integration of genes to chromosome to increase genetic stability</a:t>
            </a:r>
          </a:p>
          <a:p>
            <a:r>
              <a:rPr lang="en-US" altLang="tr-TR" dirty="0"/>
              <a:t>In order to improve ethanol production, it can be summarized as inactivation of biosynthetic pathways that lead to the formation of unwanted by-products.</a:t>
            </a:r>
            <a:endParaRPr lang="tr-TR" altLang="tr-TR" dirty="0" smtClean="0"/>
          </a:p>
        </p:txBody>
      </p:sp>
    </p:spTree>
    <p:extLst>
      <p:ext uri="{BB962C8B-B14F-4D97-AF65-F5344CB8AC3E}">
        <p14:creationId xmlns:p14="http://schemas.microsoft.com/office/powerpoint/2010/main" val="40806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p:cNvSpPr>
          <p:nvPr>
            <p:ph type="body" idx="1"/>
          </p:nvPr>
        </p:nvSpPr>
        <p:spPr/>
        <p:txBody>
          <a:bodyPr/>
          <a:lstStyle/>
          <a:p>
            <a:r>
              <a:rPr lang="en-US" altLang="tr-TR" dirty="0"/>
              <a:t>Another strategy is the development of organisms capable of directly metabolizing cellulose and hemicellulose. In this way, the hydrolysis step with the enzyme is eliminated. This method is the latest technology developed for the production of ethanol from </a:t>
            </a:r>
            <a:r>
              <a:rPr lang="en-US" altLang="tr-TR" dirty="0" err="1"/>
              <a:t>lignocellulosic</a:t>
            </a:r>
            <a:r>
              <a:rPr lang="en-US" altLang="tr-TR" dirty="0"/>
              <a:t> raw materials. Therefore, it is not as advanced as other strategies.</a:t>
            </a:r>
            <a:endParaRPr lang="tr-TR" altLang="tr-TR" dirty="0" smtClean="0"/>
          </a:p>
        </p:txBody>
      </p:sp>
    </p:spTree>
    <p:extLst>
      <p:ext uri="{BB962C8B-B14F-4D97-AF65-F5344CB8AC3E}">
        <p14:creationId xmlns:p14="http://schemas.microsoft.com/office/powerpoint/2010/main" val="34812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p:cNvSpPr>
          <p:nvPr>
            <p:ph type="body" idx="1"/>
          </p:nvPr>
        </p:nvSpPr>
        <p:spPr>
          <a:xfrm>
            <a:off x="1981200" y="765176"/>
            <a:ext cx="8229600" cy="5241925"/>
          </a:xfrm>
        </p:spPr>
        <p:txBody>
          <a:bodyPr/>
          <a:lstStyle/>
          <a:p>
            <a:pPr algn="ctr">
              <a:buNone/>
            </a:pPr>
            <a:r>
              <a:rPr lang="en-US" altLang="tr-TR" dirty="0">
                <a:solidFill>
                  <a:schemeClr val="accent2"/>
                </a:solidFill>
              </a:rPr>
              <a:t>A good ethanol producer microorganism should have:</a:t>
            </a:r>
          </a:p>
          <a:p>
            <a:r>
              <a:rPr lang="en-US" altLang="tr-TR" dirty="0">
                <a:solidFill>
                  <a:schemeClr val="accent2"/>
                </a:solidFill>
              </a:rPr>
              <a:t>Able to convert sugars from multi-biomass into ethanol</a:t>
            </a:r>
          </a:p>
          <a:p>
            <a:r>
              <a:rPr lang="en-US" altLang="tr-TR" dirty="0">
                <a:solidFill>
                  <a:schemeClr val="accent2"/>
                </a:solidFill>
              </a:rPr>
              <a:t>Be able to tolerate inhibitory compounds formed during pretreatment</a:t>
            </a:r>
          </a:p>
          <a:p>
            <a:r>
              <a:rPr lang="en-US" altLang="tr-TR" dirty="0">
                <a:solidFill>
                  <a:schemeClr val="accent2"/>
                </a:solidFill>
              </a:rPr>
              <a:t>No need for expensive nutrients</a:t>
            </a:r>
          </a:p>
          <a:p>
            <a:r>
              <a:rPr lang="en-US" altLang="tr-TR" dirty="0">
                <a:solidFill>
                  <a:schemeClr val="accent2"/>
                </a:solidFill>
              </a:rPr>
              <a:t>It should have high growth rate and ethanol production capacity even under undesirable conditions such as low pH and high temperatures.</a:t>
            </a:r>
            <a:endParaRPr lang="tr-TR" altLang="tr-TR" dirty="0" smtClean="0"/>
          </a:p>
        </p:txBody>
      </p:sp>
    </p:spTree>
    <p:extLst>
      <p:ext uri="{BB962C8B-B14F-4D97-AF65-F5344CB8AC3E}">
        <p14:creationId xmlns:p14="http://schemas.microsoft.com/office/powerpoint/2010/main" val="2671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p:cNvSpPr>
          <p:nvPr>
            <p:ph type="body" idx="1"/>
          </p:nvPr>
        </p:nvSpPr>
        <p:spPr>
          <a:xfrm>
            <a:off x="1981200" y="620714"/>
            <a:ext cx="8229600" cy="5386387"/>
          </a:xfrm>
        </p:spPr>
        <p:txBody>
          <a:bodyPr/>
          <a:lstStyle/>
          <a:p>
            <a:r>
              <a:rPr lang="en-US" altLang="tr-TR" dirty="0"/>
              <a:t>Mesophilic microorganisms are generally used in ethanol production. However, some strains capable of using thermophilic sugar can also be used for this purpose, and this has some advantages:</a:t>
            </a:r>
          </a:p>
          <a:p>
            <a:r>
              <a:rPr lang="en-US" altLang="tr-TR" dirty="0"/>
              <a:t>High fermentation temperature eliminates contamination problem.</a:t>
            </a:r>
          </a:p>
          <a:p>
            <a:r>
              <a:rPr lang="en-US" altLang="tr-TR" dirty="0"/>
              <a:t>High volatility of ethanol at fermentation temperature reduces the recovery cost of ethanol.</a:t>
            </a:r>
          </a:p>
          <a:p>
            <a:r>
              <a:rPr lang="en-US" altLang="tr-TR" dirty="0"/>
              <a:t>Continuous removal of the product under vacuum reduces ethanol inhibition.</a:t>
            </a:r>
            <a:endParaRPr lang="tr-TR" altLang="tr-TR" dirty="0" smtClean="0"/>
          </a:p>
        </p:txBody>
      </p:sp>
    </p:spTree>
    <p:extLst>
      <p:ext uri="{BB962C8B-B14F-4D97-AF65-F5344CB8AC3E}">
        <p14:creationId xmlns:p14="http://schemas.microsoft.com/office/powerpoint/2010/main" val="2238982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alt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alt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TotalTime>
  <Words>467</Words>
  <Application>Microsoft Office PowerPoint</Application>
  <PresentationFormat>Geniş ekran</PresentationFormat>
  <Paragraphs>32</Paragraphs>
  <Slides>8</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8</vt:i4>
      </vt:variant>
    </vt:vector>
  </HeadingPairs>
  <TitlesOfParts>
    <vt:vector size="18" baseType="lpstr">
      <vt:lpstr>ＭＳ Ｐゴシック</vt:lpstr>
      <vt:lpstr>Arial</vt:lpstr>
      <vt:lpstr>Arial Narrow</vt:lpstr>
      <vt:lpstr>Lucida Sans Unicode</vt:lpstr>
      <vt:lpstr>Times New Roman</vt:lpstr>
      <vt:lpstr>Verdana</vt:lpstr>
      <vt:lpstr>Wingdings 2</vt:lpstr>
      <vt:lpstr>Wingdings 3</vt:lpstr>
      <vt:lpstr>Kalabalık</vt:lpstr>
      <vt:lpstr>C6eActiveLectureQuestions</vt:lpstr>
      <vt:lpstr>Fermentation</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Fermentation</dc:title>
  <dc:creator>Sevgi ERTUĞRUL</dc:creator>
  <cp:lastModifiedBy>Sevgi ERTUĞRUL</cp:lastModifiedBy>
  <cp:revision>1</cp:revision>
  <dcterms:created xsi:type="dcterms:W3CDTF">2020-01-08T05:35:04Z</dcterms:created>
  <dcterms:modified xsi:type="dcterms:W3CDTF">2020-01-08T05:37:10Z</dcterms:modified>
</cp:coreProperties>
</file>