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8" r:id="rId4"/>
    <p:sldId id="271" r:id="rId5"/>
    <p:sldId id="272" r:id="rId6"/>
    <p:sldId id="273" r:id="rId7"/>
    <p:sldId id="276" r:id="rId8"/>
    <p:sldId id="277" r:id="rId9"/>
    <p:sldId id="274" r:id="rId10"/>
    <p:sldId id="27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0"/>
    <p:restoredTop sz="94681"/>
  </p:normalViewPr>
  <p:slideViewPr>
    <p:cSldViewPr snapToGrid="0" snapToObjects="1">
      <p:cViewPr varScale="1">
        <p:scale>
          <a:sx n="114" d="100"/>
          <a:sy n="114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btecer@ankara.edu.tr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E0A9224-C5F2-3F43-956A-7A52B05D1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978" y="2223009"/>
            <a:ext cx="8679915" cy="1748729"/>
          </a:xfrm>
        </p:spPr>
        <p:txBody>
          <a:bodyPr/>
          <a:lstStyle/>
          <a:p>
            <a:r>
              <a:rPr lang="tr-TR" dirty="0">
                <a:latin typeface="+mn-lt"/>
              </a:rPr>
              <a:t>GIDA MİKROBİYOLOJİSİ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D10820E-DE30-4E45-AC89-83B4E883F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2479" y="2320804"/>
            <a:ext cx="8673427" cy="1322587"/>
          </a:xfrm>
        </p:spPr>
        <p:txBody>
          <a:bodyPr>
            <a:normAutofit/>
          </a:bodyPr>
          <a:lstStyle/>
          <a:p>
            <a:r>
              <a:rPr lang="tr-TR" dirty="0"/>
              <a:t>ANKARA ÜNİVERSİTESİ</a:t>
            </a:r>
          </a:p>
          <a:p>
            <a:r>
              <a:rPr lang="tr-TR" dirty="0"/>
              <a:t>KALECİK MESLEK YÜKSEKOKULU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8212E1-A95E-4A45-A18B-E1B8E56F6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9132"/>
            <a:ext cx="2347387" cy="151540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0FA8D5D-6A9E-1440-9379-0934D6B55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848" y="7643"/>
            <a:ext cx="1671151" cy="1174386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6848B03F-8D95-5E4D-AE2E-417EC11F17CB}"/>
              </a:ext>
            </a:extLst>
          </p:cNvPr>
          <p:cNvSpPr/>
          <p:nvPr/>
        </p:nvSpPr>
        <p:spPr>
          <a:xfrm>
            <a:off x="3621398" y="4366387"/>
            <a:ext cx="4955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ÖĞRETİM GÖREVLİSİ NİLGÜN BAŞAK TECER</a:t>
            </a:r>
          </a:p>
          <a:p>
            <a:pPr algn="ctr"/>
            <a:r>
              <a:rPr lang="tr-TR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nbtecer@ankara.edu.tr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5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ED7EE08-C5BA-BE44-B84F-F11BCE5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14" y="2176825"/>
            <a:ext cx="3794881" cy="2456442"/>
          </a:xfrm>
        </p:spPr>
        <p:txBody>
          <a:bodyPr>
            <a:normAutofit fontScale="90000"/>
          </a:bodyPr>
          <a:lstStyle/>
          <a:p>
            <a:r>
              <a:rPr lang="tr-TR" sz="3200" b="1" dirty="0"/>
              <a:t>YUMURTA VE YUMURTA ÜRÜNLERİNDE MİKROBİYEL BOZULMALAR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F83974-5813-7F48-A431-62A500637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266" y="947854"/>
            <a:ext cx="6942362" cy="6300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YUMURTA VE YUMURTA ÜRÜNLERİ</a:t>
            </a:r>
          </a:p>
          <a:p>
            <a:pPr lvl="0" algn="just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Toz yumurta</a:t>
            </a:r>
          </a:p>
          <a:p>
            <a:pPr lvl="0" algn="just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Sıvı yumurta</a:t>
            </a:r>
          </a:p>
          <a:p>
            <a:pPr lvl="0" algn="just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Yumurta sarısı</a:t>
            </a:r>
          </a:p>
          <a:p>
            <a:pPr lvl="0" algn="just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Yumurta beyazı</a:t>
            </a:r>
          </a:p>
          <a:p>
            <a:pPr lvl="0" algn="just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Tüm yumurta </a:t>
            </a:r>
          </a:p>
          <a:p>
            <a:pPr algn="just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Bu ürünler pastörizasyon işlemi uygulandıktan sonra dondurularak soğukta muhafaza edilir. Pastörizasyon nedeniyle mikroorganizmaların çoğu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inaktive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olur. Pastörizasyon esnasında canlı kalan bazı Gram negatif bakteriler ve ısıl işlem sonrası ürüne bulaşan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psikrofilik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Gram negatif bakteriler gelişerek bozulmada etkili olurlar.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383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>
            <a:extLst>
              <a:ext uri="{FF2B5EF4-FFF2-40B4-BE49-F238E27FC236}">
                <a16:creationId xmlns:a16="http://schemas.microsoft.com/office/drawing/2014/main" id="{5B5C2147-EC88-A74E-B6E5-AA54C28A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96" y="2199276"/>
            <a:ext cx="3498979" cy="2456442"/>
          </a:xfrm>
        </p:spPr>
        <p:txBody>
          <a:bodyPr>
            <a:normAutofit/>
          </a:bodyPr>
          <a:lstStyle/>
          <a:p>
            <a:r>
              <a:rPr lang="tr-TR" sz="3200" b="1" dirty="0"/>
              <a:t>DİNLEDİĞİNİZ İÇİN 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189466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ED7EE08-C5BA-BE44-B84F-F11BCE5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14" y="2176825"/>
            <a:ext cx="3794881" cy="2456442"/>
          </a:xfrm>
        </p:spPr>
        <p:txBody>
          <a:bodyPr>
            <a:normAutofit fontScale="90000"/>
          </a:bodyPr>
          <a:lstStyle/>
          <a:p>
            <a:r>
              <a:rPr lang="tr-TR" sz="3200" b="1" dirty="0"/>
              <a:t>YUMURTA VE YUMURTA ÜRÜNLERİNDE MİKROBİYEL BOZULMALAR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F83974-5813-7F48-A431-62A500637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813" y="873100"/>
            <a:ext cx="6942362" cy="59849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YUMURTA VE YUMURTA ÜRÜNLERİ</a:t>
            </a:r>
          </a:p>
          <a:p>
            <a:pPr marL="0" indent="0" algn="just">
              <a:buNone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KABUKLU YUMURTA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Yeni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yumurtlanmış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yumurtanın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̧ kısımları sterildir</a:t>
            </a:r>
            <a:r>
              <a:rPr lang="tr-TR" sz="16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tr-TR" sz="1600">
                <a:latin typeface="Arial" panose="020B0604020202020204" pitchFamily="34" charset="0"/>
                <a:cs typeface="Arial" panose="020B0604020202020204" pitchFamily="34" charset="0"/>
              </a:rPr>
              <a:t>Ç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ünku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̈ </a:t>
            </a:r>
          </a:p>
          <a:p>
            <a:pPr marL="0" indent="0">
              <a:buNone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Yumurta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kabuğunun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üzerindeki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kütikula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(=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bloom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tabakası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porlardan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mikroorganizma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geçişini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engeller. 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093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ED7EE08-C5BA-BE44-B84F-F11BCE5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14" y="2176825"/>
            <a:ext cx="3794881" cy="2456442"/>
          </a:xfrm>
        </p:spPr>
        <p:txBody>
          <a:bodyPr>
            <a:normAutofit fontScale="90000"/>
          </a:bodyPr>
          <a:lstStyle/>
          <a:p>
            <a:r>
              <a:rPr lang="tr-TR" sz="3200" b="1" dirty="0"/>
              <a:t>YUMURTA VE YUMURTA ÜRÜNLERİNDE MİKROBİYEL BOZULMALAR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F83974-5813-7F48-A431-62A500637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813" y="873100"/>
            <a:ext cx="6942362" cy="59849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YUMURTA VE YUMURTA ÜRÜNLERİ</a:t>
            </a:r>
          </a:p>
          <a:p>
            <a:pPr marL="0" indent="0" algn="just">
              <a:buNone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KABUKLU YUMURTA</a:t>
            </a:r>
          </a:p>
          <a:p>
            <a:pPr lvl="0" algn="just"/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Taze kabuklu yumurtanın iç kısmı steril kabul edilir.</a:t>
            </a:r>
          </a:p>
          <a:p>
            <a:pPr lvl="0" algn="just"/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Kabuk yüzeyinde yer alan mikroorganizmalar uygunsuz depolama koşullarında kabuktaki gözeneklerinden içeriye girerek bozulmaya neden olurlar.</a:t>
            </a:r>
          </a:p>
          <a:p>
            <a:pPr lvl="0" algn="just"/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Mikroorganizmaların kabuktan içeri geçişi türe ve sıcaklığa bağlı olarak değişir.</a:t>
            </a:r>
          </a:p>
          <a:p>
            <a:pPr lvl="0" algn="just"/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Bozulmaya neden olan mikroorganizmalar genellikle Gram (-) bakterilerdir.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328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ED7EE08-C5BA-BE44-B84F-F11BCE5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14" y="2176825"/>
            <a:ext cx="3794881" cy="2456442"/>
          </a:xfrm>
        </p:spPr>
        <p:txBody>
          <a:bodyPr>
            <a:normAutofit fontScale="90000"/>
          </a:bodyPr>
          <a:lstStyle/>
          <a:p>
            <a:r>
              <a:rPr lang="tr-TR" sz="3200" b="1" dirty="0"/>
              <a:t>YUMURTA VE YUMURTA ÜRÜNLERİNDE MİKROBİYEL BOZULMALAR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F83974-5813-7F48-A431-62A500637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813" y="873100"/>
            <a:ext cx="6942362" cy="59849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YUMURTA VE YUMURTA ÜRÜNLERİ</a:t>
            </a:r>
          </a:p>
          <a:p>
            <a:pPr marL="0" indent="0" algn="just">
              <a:buNone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KABUKLU YUMURTA</a:t>
            </a:r>
          </a:p>
          <a:p>
            <a:pPr algn="just"/>
            <a:r>
              <a:rPr lang="tr-TR" sz="1600" u="sng" dirty="0">
                <a:latin typeface="Arial" panose="020B0604020202020204" pitchFamily="34" charset="0"/>
                <a:cs typeface="Arial" panose="020B0604020202020204" pitchFamily="34" charset="0"/>
              </a:rPr>
              <a:t>Yumurtada bulunan bakteriyel inhibitörler: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Yumurta beyazında bulunan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lizozim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enzimleri Gram POZİTİF bakterileri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inhibe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etmektedir. </a:t>
            </a:r>
          </a:p>
          <a:p>
            <a:pPr lvl="0" algn="just"/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Ayrıca yumurtada bu bakterilerin gelişimini engelleyen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konalbumin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(demiri bağlar)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avidin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biotini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bağlar) gibi yapılar bulunmaktadır. </a:t>
            </a:r>
          </a:p>
          <a:p>
            <a:pPr lvl="0" algn="just"/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Depolama sırasında yumurta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pH’sının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9.6’ya kadar yükselmesi de mikroorganizmalar üzerinde olumsuz etki yaratır. 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9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ED7EE08-C5BA-BE44-B84F-F11BCE5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14" y="2176825"/>
            <a:ext cx="3794881" cy="2456442"/>
          </a:xfrm>
        </p:spPr>
        <p:txBody>
          <a:bodyPr>
            <a:normAutofit fontScale="90000"/>
          </a:bodyPr>
          <a:lstStyle/>
          <a:p>
            <a:r>
              <a:rPr lang="tr-TR" sz="3200" b="1" dirty="0"/>
              <a:t>YUMURTA VE YUMURTA ÜRÜNLERİNDE MİKROBİYEL BOZULMALAR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F83974-5813-7F48-A431-62A500637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813" y="873100"/>
            <a:ext cx="6942362" cy="59849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YUMURTA VE YUMURTA ÜRÜNLERİ</a:t>
            </a:r>
          </a:p>
          <a:p>
            <a:pPr algn="just">
              <a:buFont typeface="Wingdings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nedenlerden dolayı yumurta beyazı, sarısı için bariyer görevi görür. Ancak yumurta sarısına ulaşabilen mikroorganizmalar bu aşamadan sonra ortamın besin içeriğinin yüksek olması ve yüksek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değeri nedeniyle bozulmaya neden olur.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830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ED7EE08-C5BA-BE44-B84F-F11BCE5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14" y="2176825"/>
            <a:ext cx="3794881" cy="2456442"/>
          </a:xfrm>
        </p:spPr>
        <p:txBody>
          <a:bodyPr>
            <a:normAutofit fontScale="90000"/>
          </a:bodyPr>
          <a:lstStyle/>
          <a:p>
            <a:r>
              <a:rPr lang="tr-TR" sz="3200" b="1" dirty="0"/>
              <a:t>YUMURTA VE YUMURTA ÜRÜNLERİNDE MİKROBİYEL BOZULMALAR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F83974-5813-7F48-A431-62A500637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266" y="947854"/>
            <a:ext cx="6942362" cy="6300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YUMURTA VE YUMURTA ÜRÜNLERİ</a:t>
            </a:r>
          </a:p>
          <a:p>
            <a:pPr marL="0" indent="0">
              <a:buNone/>
            </a:pPr>
            <a:r>
              <a:rPr lang="tr-TR" sz="1600" u="sng" dirty="0">
                <a:latin typeface="Arial" panose="020B0604020202020204" pitchFamily="34" charset="0"/>
                <a:cs typeface="Arial" panose="020B0604020202020204" pitchFamily="34" charset="0"/>
              </a:rPr>
              <a:t>Kabuklu yumurtada bozulmaya neden olan en yaygın mikroorganizmalar;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Pseudomonas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Proteus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Alcaligenes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Aeromonas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Koliformlar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fluorescens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yumurta beyazının yeşillenmesine neden olur. Yumurtanın arzu edilen kokusu kaybolur ya da meyvemsi veya tatlımsı koku gelişir.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165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ED7EE08-C5BA-BE44-B84F-F11BCE5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14" y="2176825"/>
            <a:ext cx="3794881" cy="2456442"/>
          </a:xfrm>
        </p:spPr>
        <p:txBody>
          <a:bodyPr>
            <a:normAutofit fontScale="90000"/>
          </a:bodyPr>
          <a:lstStyle/>
          <a:p>
            <a:r>
              <a:rPr lang="tr-TR" sz="3200" b="1" dirty="0"/>
              <a:t>YUMURTA VE YUMURTA ÜRÜNLERİNDE MİKROBİYEL BOZULMALAR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F83974-5813-7F48-A431-62A500637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266" y="947854"/>
            <a:ext cx="6942362" cy="6300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YUMURTA VE YUMURTA ÜRÜNLERİ</a:t>
            </a:r>
          </a:p>
          <a:p>
            <a:pPr marL="0" indent="0">
              <a:buNone/>
            </a:pPr>
            <a:r>
              <a:rPr lang="tr-TR" sz="1600" u="sng" dirty="0">
                <a:latin typeface="Arial" panose="020B0604020202020204" pitchFamily="34" charset="0"/>
                <a:cs typeface="Arial" panose="020B0604020202020204" pitchFamily="34" charset="0"/>
              </a:rPr>
              <a:t>Kabuklu yumurtada bozulmaya neden olan en yaygın mikroorganizmalar;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Pseudomonas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Acinetobacter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Alcaligenes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bazı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koliform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bakteriler tarafından renk kayıpları gerçekleşir.</a:t>
            </a: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Siyah bozulma genellikle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Proteus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Pseudomonas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Aeromonas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gelişimi ile oluşur.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929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ED7EE08-C5BA-BE44-B84F-F11BCE5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14" y="2176825"/>
            <a:ext cx="3794881" cy="2456442"/>
          </a:xfrm>
        </p:spPr>
        <p:txBody>
          <a:bodyPr>
            <a:normAutofit fontScale="90000"/>
          </a:bodyPr>
          <a:lstStyle/>
          <a:p>
            <a:r>
              <a:rPr lang="tr-TR" sz="3200" b="1" dirty="0"/>
              <a:t>YUMURTA VE YUMURTA ÜRÜNLERİNDE MİKROBİYEL BOZULMALAR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F83974-5813-7F48-A431-62A500637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266" y="947854"/>
            <a:ext cx="6942362" cy="6300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YUMURTA VE YUMURTA ÜRÜNLERİ</a:t>
            </a:r>
          </a:p>
          <a:p>
            <a:pPr marL="0" indent="0">
              <a:buNone/>
            </a:pPr>
            <a:r>
              <a:rPr lang="tr-TR" sz="1600" u="sng" dirty="0">
                <a:latin typeface="Arial" panose="020B0604020202020204" pitchFamily="34" charset="0"/>
                <a:cs typeface="Arial" panose="020B0604020202020204" pitchFamily="34" charset="0"/>
              </a:rPr>
              <a:t>Kabuklu yumurtada bozulmaya neden olan en yaygın mikroorganizmalar;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Yumurta kabuğunda veya kabuğun hemen altında küf kolonileri gelişebilir. Küf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hifleri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bazı durumlarda yumurta sarısına kadar erişip bozulmayı gerçekleştirir.</a:t>
            </a:r>
          </a:p>
          <a:p>
            <a:pPr algn="just"/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Yumurtalar patojen mikroorganizmalar bakımından iki grupta incelenir. Bunlar </a:t>
            </a:r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Mycobacterium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Salmonella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türleridir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M.tuberculosis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tavukların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karaciğer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ve yumurtalıklarına yerleşerek yumurtanın oluşumu sırasında yumurtaya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geçer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059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ED7EE08-C5BA-BE44-B84F-F11BCE5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14" y="2176825"/>
            <a:ext cx="3794881" cy="2456442"/>
          </a:xfrm>
        </p:spPr>
        <p:txBody>
          <a:bodyPr>
            <a:normAutofit fontScale="90000"/>
          </a:bodyPr>
          <a:lstStyle/>
          <a:p>
            <a:r>
              <a:rPr lang="tr-TR" sz="3200" b="1" dirty="0"/>
              <a:t>YUMURTA VE YUMURTA ÜRÜNLERİNDE MİKROBİYEL BOZULMALAR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9E9D231-FF17-DB4E-9EF7-4DA77C522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810" y="1460164"/>
            <a:ext cx="7369190" cy="388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5801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2786</TotalTime>
  <Words>471</Words>
  <Application>Microsoft Macintosh PowerPoint</Application>
  <PresentationFormat>Geniş ekran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Calibri Light</vt:lpstr>
      <vt:lpstr>Rockwell</vt:lpstr>
      <vt:lpstr>Wingdings</vt:lpstr>
      <vt:lpstr>Atlas</vt:lpstr>
      <vt:lpstr>GIDA MİKROBİYOLOJİSİ</vt:lpstr>
      <vt:lpstr>YUMURTA VE YUMURTA ÜRÜNLERİNDE MİKROBİYEL BOZULMALAR</vt:lpstr>
      <vt:lpstr>YUMURTA VE YUMURTA ÜRÜNLERİNDE MİKROBİYEL BOZULMALAR</vt:lpstr>
      <vt:lpstr>YUMURTA VE YUMURTA ÜRÜNLERİNDE MİKROBİYEL BOZULMALAR</vt:lpstr>
      <vt:lpstr>YUMURTA VE YUMURTA ÜRÜNLERİNDE MİKROBİYEL BOZULMALAR</vt:lpstr>
      <vt:lpstr>YUMURTA VE YUMURTA ÜRÜNLERİNDE MİKROBİYEL BOZULMALAR</vt:lpstr>
      <vt:lpstr>YUMURTA VE YUMURTA ÜRÜNLERİNDE MİKROBİYEL BOZULMALAR</vt:lpstr>
      <vt:lpstr>YUMURTA VE YUMURTA ÜRÜNLERİNDE MİKROBİYEL BOZULMALAR</vt:lpstr>
      <vt:lpstr>YUMURTA VE YUMURTA ÜRÜNLERİNDE MİKROBİYEL BOZULMALAR</vt:lpstr>
      <vt:lpstr>YUMURTA VE YUMURTA ÜRÜNLERİNDE MİKROBİYEL BOZULMALAR</vt:lpstr>
      <vt:lpstr>DİNLEDİĞİNİZ İÇİN TEŞEKKÜRLER…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GIDA MİKROBİYOLOJİSİ</dc:title>
  <dc:creator>Özgür Tecer</dc:creator>
  <cp:lastModifiedBy>Özgür Tecer</cp:lastModifiedBy>
  <cp:revision>239</cp:revision>
  <dcterms:created xsi:type="dcterms:W3CDTF">2019-02-18T12:54:52Z</dcterms:created>
  <dcterms:modified xsi:type="dcterms:W3CDTF">2020-01-21T11:34:24Z</dcterms:modified>
</cp:coreProperties>
</file>